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4"/>
  </p:notesMasterIdLst>
  <p:sldIdLst>
    <p:sldId id="273" r:id="rId2"/>
    <p:sldId id="276" r:id="rId3"/>
    <p:sldId id="282" r:id="rId4"/>
    <p:sldId id="267" r:id="rId5"/>
    <p:sldId id="284" r:id="rId6"/>
    <p:sldId id="299" r:id="rId7"/>
    <p:sldId id="287" r:id="rId8"/>
    <p:sldId id="288" r:id="rId9"/>
    <p:sldId id="317" r:id="rId10"/>
    <p:sldId id="318" r:id="rId11"/>
    <p:sldId id="319" r:id="rId12"/>
    <p:sldId id="310" r:id="rId13"/>
    <p:sldId id="297" r:id="rId14"/>
    <p:sldId id="289" r:id="rId15"/>
    <p:sldId id="270" r:id="rId16"/>
    <p:sldId id="292" r:id="rId17"/>
    <p:sldId id="300" r:id="rId18"/>
    <p:sldId id="305" r:id="rId19"/>
    <p:sldId id="307" r:id="rId20"/>
    <p:sldId id="308" r:id="rId21"/>
    <p:sldId id="256" r:id="rId22"/>
    <p:sldId id="311" r:id="rId23"/>
    <p:sldId id="312" r:id="rId24"/>
    <p:sldId id="313" r:id="rId25"/>
    <p:sldId id="316" r:id="rId26"/>
    <p:sldId id="320" r:id="rId27"/>
    <p:sldId id="321" r:id="rId28"/>
    <p:sldId id="322" r:id="rId29"/>
    <p:sldId id="323" r:id="rId30"/>
    <p:sldId id="326" r:id="rId31"/>
    <p:sldId id="324" r:id="rId32"/>
    <p:sldId id="327" r:id="rId3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6D9C380-2145-4A14-B586-6DC531511604}">
          <p14:sldIdLst>
            <p14:sldId id="273"/>
            <p14:sldId id="276"/>
            <p14:sldId id="282"/>
            <p14:sldId id="267"/>
            <p14:sldId id="284"/>
            <p14:sldId id="299"/>
            <p14:sldId id="287"/>
            <p14:sldId id="288"/>
            <p14:sldId id="317"/>
            <p14:sldId id="318"/>
            <p14:sldId id="319"/>
            <p14:sldId id="310"/>
            <p14:sldId id="297"/>
            <p14:sldId id="289"/>
            <p14:sldId id="270"/>
            <p14:sldId id="292"/>
            <p14:sldId id="300"/>
            <p14:sldId id="305"/>
            <p14:sldId id="307"/>
            <p14:sldId id="308"/>
            <p14:sldId id="256"/>
            <p14:sldId id="311"/>
            <p14:sldId id="312"/>
            <p14:sldId id="313"/>
            <p14:sldId id="316"/>
            <p14:sldId id="320"/>
            <p14:sldId id="321"/>
            <p14:sldId id="322"/>
            <p14:sldId id="323"/>
            <p14:sldId id="326"/>
            <p14:sldId id="324"/>
            <p14:sldId id="32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60" autoAdjust="0"/>
    <p:restoredTop sz="94675" autoAdjust="0"/>
  </p:normalViewPr>
  <p:slideViewPr>
    <p:cSldViewPr>
      <p:cViewPr>
        <p:scale>
          <a:sx n="80" d="100"/>
          <a:sy n="80" d="100"/>
        </p:scale>
        <p:origin x="-1656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5BC43A3-D52A-4DDF-8AAB-BC6A64ADA26F}" type="datetimeFigureOut">
              <a:rPr lang="en-US" smtClean="0"/>
              <a:t>11/3/2017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22D96DE-5C80-4196-8600-528F15E7B41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404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D96DE-5C80-4196-8600-528F15E7B41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220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112C1-0EDF-475B-92AC-FEB9C90A24E9}" type="datetime1">
              <a:rPr lang="en-US" smtClean="0"/>
              <a:t>11/3/2017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88E27-EA7B-45D5-BE99-046C606C6AD2}" type="datetime1">
              <a:rPr lang="en-US" smtClean="0"/>
              <a:t>11/3/2017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5FF9-564E-4109-97F6-28C3F8EF24E4}" type="datetime1">
              <a:rPr lang="en-US" smtClean="0"/>
              <a:t>11/3/2017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2A9B5-1CF0-401B-8DE6-BDF6DDF69063}" type="datetime1">
              <a:rPr lang="en-US" smtClean="0"/>
              <a:t>11/3/2017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7879-1B56-46AA-B281-B5502EE8C4A6}" type="datetime1">
              <a:rPr lang="en-US" smtClean="0"/>
              <a:t>11/3/2017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00277-56CC-434F-BA4F-F295FE5AC6EE}" type="datetime1">
              <a:rPr lang="en-US" smtClean="0"/>
              <a:t>11/3/2017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BE1FE-FB03-4888-8258-D64E38B3575F}" type="datetime1">
              <a:rPr lang="en-US" smtClean="0"/>
              <a:t>11/3/2017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402F-7611-45BB-B49D-0860E535D68B}" type="datetime1">
              <a:rPr lang="en-US" smtClean="0"/>
              <a:t>11/3/2017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E5A-322D-4E74-8541-BCBB02875C1F}" type="datetime1">
              <a:rPr lang="en-US" smtClean="0"/>
              <a:t>11/3/2017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E3303-3145-4FC8-8829-7B133201BF06}" type="datetime1">
              <a:rPr lang="en-US" smtClean="0"/>
              <a:t>11/3/2017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654C5-81AE-40C5-9D36-09C714D3AC97}" type="datetime1">
              <a:rPr lang="en-US" smtClean="0"/>
              <a:t>11/3/2017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6CD3783-D056-4948-A594-B6285BE367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58AC6E-CDA8-479A-8BEA-23854BDF9575}" type="datetime1">
              <a:rPr lang="en-US" smtClean="0"/>
              <a:t>11/3/2017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CD3783-D056-4948-A594-B6285BE3671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venue.louisiana.gov/SolarCredit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PractitionersIndividual.TaxPolicyInquiries@la.gov" TargetMode="External"/><Relationship Id="rId2" Type="http://schemas.openxmlformats.org/officeDocument/2006/relationships/hyperlink" Target="mailto:PracCIFTPolicyInquiries@la.gov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PracExcSevTaxPolicyInquiries@la.gov" TargetMode="External"/><Relationship Id="rId4" Type="http://schemas.openxmlformats.org/officeDocument/2006/relationships/hyperlink" Target="mailto:PractitionersSalesTax.PolicyInquiries@la.gov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244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Segoe UI Semibold" panose="020B0702040204020203" pitchFamily="34" charset="0"/>
              </a:rPr>
              <a:t/>
            </a:r>
            <a:br>
              <a:rPr lang="en-US" sz="3600" dirty="0" smtClean="0">
                <a:latin typeface="Segoe UI Semibold" panose="020B0702040204020203" pitchFamily="34" charset="0"/>
              </a:rPr>
            </a:br>
            <a:r>
              <a:rPr lang="en-US" sz="3600" dirty="0">
                <a:latin typeface="Segoe UI Semibold" panose="020B0702040204020203" pitchFamily="34" charset="0"/>
              </a:rPr>
              <a:t/>
            </a:r>
            <a:br>
              <a:rPr lang="en-US" sz="3600" dirty="0">
                <a:latin typeface="Segoe UI Semibold" panose="020B0702040204020203" pitchFamily="34" charset="0"/>
              </a:rPr>
            </a:br>
            <a:r>
              <a:rPr lang="en-US" sz="3600" dirty="0" smtClean="0">
                <a:latin typeface="Segoe UI Semibold" panose="020B0702040204020203" pitchFamily="34" charset="0"/>
              </a:rPr>
              <a:t/>
            </a:r>
            <a:br>
              <a:rPr lang="en-US" sz="3600" dirty="0" smtClean="0">
                <a:latin typeface="Segoe UI Semibold" panose="020B0702040204020203" pitchFamily="34" charset="0"/>
              </a:rPr>
            </a:br>
            <a:r>
              <a:rPr lang="en-US" sz="3600" dirty="0">
                <a:latin typeface="Segoe UI Semibold" panose="020B0702040204020203" pitchFamily="34" charset="0"/>
              </a:rPr>
              <a:t/>
            </a:r>
            <a:br>
              <a:rPr lang="en-US" sz="3600" dirty="0">
                <a:latin typeface="Segoe UI Semibold" panose="020B0702040204020203" pitchFamily="34" charset="0"/>
              </a:rPr>
            </a:br>
            <a:r>
              <a:rPr lang="en-US" sz="3600" dirty="0" smtClean="0">
                <a:latin typeface="Segoe UI Semibold" panose="020B0702040204020203" pitchFamily="34" charset="0"/>
              </a:rPr>
              <a:t/>
            </a:r>
            <a:br>
              <a:rPr lang="en-US" sz="3600" dirty="0" smtClean="0">
                <a:latin typeface="Segoe UI Semibold" panose="020B0702040204020203" pitchFamily="34" charset="0"/>
              </a:rPr>
            </a:br>
            <a:r>
              <a:rPr lang="en-US" sz="3600" dirty="0">
                <a:latin typeface="Segoe UI Semibold" panose="020B0702040204020203" pitchFamily="34" charset="0"/>
              </a:rPr>
              <a:t/>
            </a:r>
            <a:br>
              <a:rPr lang="en-US" sz="3600" dirty="0">
                <a:latin typeface="Segoe UI Semibold" panose="020B0702040204020203" pitchFamily="34" charset="0"/>
              </a:rPr>
            </a:br>
            <a:r>
              <a:rPr lang="en-US" sz="3600" dirty="0" smtClean="0">
                <a:latin typeface="Segoe UI Semibold" panose="020B0702040204020203" pitchFamily="34" charset="0"/>
              </a:rPr>
              <a:t/>
            </a:r>
            <a:br>
              <a:rPr lang="en-US" sz="3600" dirty="0" smtClean="0">
                <a:latin typeface="Segoe UI Semibold" panose="020B0702040204020203" pitchFamily="34" charset="0"/>
              </a:rPr>
            </a:br>
            <a:r>
              <a:rPr lang="en-US" sz="3600" dirty="0">
                <a:latin typeface="Segoe UI Semibold" panose="020B0702040204020203" pitchFamily="34" charset="0"/>
              </a:rPr>
              <a:t/>
            </a:r>
            <a:br>
              <a:rPr lang="en-US" sz="3600" dirty="0">
                <a:latin typeface="Segoe UI Semibold" panose="020B0702040204020203" pitchFamily="34" charset="0"/>
              </a:rPr>
            </a:br>
            <a:r>
              <a:rPr lang="en-US" sz="3600" dirty="0" smtClean="0">
                <a:latin typeface="Segoe UI Semibold" panose="020B0702040204020203" pitchFamily="34" charset="0"/>
              </a:rPr>
              <a:t/>
            </a:r>
            <a:br>
              <a:rPr lang="en-US" sz="3600" dirty="0" smtClean="0">
                <a:latin typeface="Segoe UI Semibold" panose="020B0702040204020203" pitchFamily="34" charset="0"/>
              </a:rPr>
            </a:br>
            <a:r>
              <a:rPr lang="en-US" sz="3600" dirty="0" smtClean="0">
                <a:latin typeface="Segoe UI Semibold" panose="020B0702040204020203" pitchFamily="34" charset="0"/>
              </a:rPr>
              <a:t/>
            </a:r>
            <a:br>
              <a:rPr lang="en-US" sz="3600" dirty="0" smtClean="0">
                <a:latin typeface="Segoe UI Semibold" panose="020B0702040204020203" pitchFamily="34" charset="0"/>
              </a:rPr>
            </a:br>
            <a:r>
              <a:rPr lang="en-US" sz="3600" dirty="0" smtClean="0">
                <a:latin typeface="Segoe UI Semibold" panose="020B0702040204020203" pitchFamily="34" charset="0"/>
              </a:rPr>
              <a:t>Operational and Tax Policy Initiatives</a:t>
            </a:r>
            <a:br>
              <a:rPr lang="en-US" sz="3600" dirty="0" smtClean="0">
                <a:latin typeface="Segoe UI Semibold" panose="020B0702040204020203" pitchFamily="34" charset="0"/>
              </a:rPr>
            </a:br>
            <a:r>
              <a:rPr lang="en-US" sz="3600" dirty="0">
                <a:latin typeface="Segoe UI Semibold" panose="020B0702040204020203" pitchFamily="34" charset="0"/>
              </a:rPr>
              <a:t/>
            </a:r>
            <a:br>
              <a:rPr lang="en-US" sz="3600" dirty="0">
                <a:latin typeface="Segoe UI Semibold" panose="020B0702040204020203" pitchFamily="34" charset="0"/>
              </a:rPr>
            </a:br>
            <a:r>
              <a:rPr lang="en-US" sz="2400" dirty="0" smtClean="0">
                <a:solidFill>
                  <a:srgbClr val="FF9900"/>
                </a:solidFill>
                <a:latin typeface="Segoe UI Semibold" panose="020B0702040204020203" pitchFamily="34" charset="0"/>
              </a:rPr>
              <a:t>Presented by:</a:t>
            </a:r>
            <a:br>
              <a:rPr lang="en-US" sz="2400" dirty="0" smtClean="0">
                <a:solidFill>
                  <a:srgbClr val="FF9900"/>
                </a:solidFill>
                <a:latin typeface="Segoe UI Semibold" panose="020B0702040204020203" pitchFamily="34" charset="0"/>
              </a:rPr>
            </a:br>
            <a:r>
              <a:rPr lang="en-US" sz="2400" dirty="0" smtClean="0">
                <a:latin typeface="Segoe UI Semibold" panose="020B0702040204020203" pitchFamily="34" charset="0"/>
              </a:rPr>
              <a:t>Kevin Richard, Deputy Secretary</a:t>
            </a:r>
            <a:br>
              <a:rPr lang="en-US" sz="2400" dirty="0" smtClean="0">
                <a:latin typeface="Segoe UI Semibold" panose="020B0702040204020203" pitchFamily="34" charset="0"/>
              </a:rPr>
            </a:br>
            <a:r>
              <a:rPr lang="en-US" sz="2400" dirty="0" smtClean="0">
                <a:latin typeface="Segoe UI Semibold" panose="020B0702040204020203" pitchFamily="34" charset="0"/>
              </a:rPr>
              <a:t>Luke Morris, Assistant Secretary of Legal Affairs</a:t>
            </a:r>
            <a:br>
              <a:rPr lang="en-US" sz="2400" dirty="0" smtClean="0">
                <a:latin typeface="Segoe UI Semibold" panose="020B0702040204020203" pitchFamily="34" charset="0"/>
              </a:rPr>
            </a:br>
            <a:r>
              <a:rPr lang="en-US" sz="2000" i="1" dirty="0" smtClean="0">
                <a:solidFill>
                  <a:srgbClr val="FF9900"/>
                </a:solidFill>
                <a:latin typeface="Segoe UI Semibold" panose="020B0702040204020203" pitchFamily="34" charset="0"/>
              </a:rPr>
              <a:t/>
            </a:r>
            <a:br>
              <a:rPr lang="en-US" sz="2000" i="1" dirty="0" smtClean="0">
                <a:solidFill>
                  <a:srgbClr val="FF9900"/>
                </a:solidFill>
                <a:latin typeface="Segoe UI Semibold" panose="020B0702040204020203" pitchFamily="34" charset="0"/>
              </a:rPr>
            </a:br>
            <a:r>
              <a:rPr lang="en-US" sz="2000" i="1" dirty="0" smtClean="0">
                <a:latin typeface="Segoe UI Semibold" panose="020B0702040204020203" pitchFamily="34" charset="0"/>
              </a:rPr>
              <a:t/>
            </a:r>
            <a:br>
              <a:rPr lang="en-US" sz="2000" i="1" dirty="0" smtClean="0">
                <a:latin typeface="Segoe UI Semibold" panose="020B0702040204020203" pitchFamily="34" charset="0"/>
              </a:rPr>
            </a:br>
            <a:r>
              <a:rPr lang="en-US" sz="3200" i="1" dirty="0" smtClean="0">
                <a:latin typeface="Segoe UI Semibold" panose="020B0702040204020203" pitchFamily="34" charset="0"/>
              </a:rPr>
              <a:t/>
            </a:r>
            <a:br>
              <a:rPr lang="en-US" sz="3200" i="1" dirty="0" smtClean="0">
                <a:latin typeface="Segoe UI Semibold" panose="020B0702040204020203" pitchFamily="34" charset="0"/>
              </a:rPr>
            </a:br>
            <a:endParaRPr lang="en-US" sz="4400" i="1" dirty="0">
              <a:latin typeface="Segoe UI Semibold" panose="020B0702040204020203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9600" y="4876800"/>
            <a:ext cx="8229600" cy="11430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latin typeface="Segoe UI Semibold" panose="020B0702040204020203" pitchFamily="34" charset="0"/>
              </a:rPr>
              <a:t>Annual Liaison Meeting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>
                <a:latin typeface="Segoe UI Light" panose="020B0502040204020203" pitchFamily="34" charset="0"/>
              </a:rPr>
              <a:t>Louisiana State Bar Association</a:t>
            </a:r>
            <a:br>
              <a:rPr lang="en-US" sz="2400" dirty="0" smtClean="0">
                <a:latin typeface="Segoe UI Light" panose="020B0502040204020203" pitchFamily="34" charset="0"/>
              </a:rPr>
            </a:br>
            <a:r>
              <a:rPr lang="en-US" sz="1800" dirty="0" smtClean="0">
                <a:latin typeface="Segoe UI Light" panose="020B0502040204020203" pitchFamily="34" charset="0"/>
              </a:rPr>
              <a:t>November 3, 2017</a:t>
            </a:r>
            <a:endParaRPr lang="en-US" sz="3600" dirty="0">
              <a:latin typeface="Segoe UI Light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1</a:t>
            </a:fld>
            <a:endParaRPr lang="en-US" dirty="0"/>
          </a:p>
        </p:txBody>
      </p:sp>
      <p:pic>
        <p:nvPicPr>
          <p:cNvPr id="1026" name="Picture 2" descr="M:\My Pictures\LDR 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945931"/>
            <a:ext cx="3124200" cy="84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49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LDR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Segoe UI Light" panose="020B0502040204020203" pitchFamily="34" charset="0"/>
              </a:rPr>
              <a:t>Major reorganization changes</a:t>
            </a:r>
          </a:p>
          <a:p>
            <a:pPr lvl="1"/>
            <a:r>
              <a:rPr lang="en-US" sz="2600" dirty="0">
                <a:latin typeface="Segoe UI Light" panose="020B0502040204020203" pitchFamily="34" charset="0"/>
              </a:rPr>
              <a:t>Consolidation of Tax Administration and Policy </a:t>
            </a:r>
            <a:r>
              <a:rPr lang="en-US" sz="2600" dirty="0" smtClean="0">
                <a:latin typeface="Segoe UI Light" panose="020B0502040204020203" pitchFamily="34" charset="0"/>
              </a:rPr>
              <a:t>Services</a:t>
            </a:r>
          </a:p>
          <a:p>
            <a:pPr lvl="1"/>
            <a:r>
              <a:rPr lang="en-US" sz="2600" dirty="0" smtClean="0">
                <a:latin typeface="Segoe UI Light" panose="020B0502040204020203" pitchFamily="34" charset="0"/>
              </a:rPr>
              <a:t>Reallocation of Audit Intelligence Division</a:t>
            </a:r>
          </a:p>
          <a:p>
            <a:pPr lvl="1"/>
            <a:r>
              <a:rPr lang="en-US" sz="2600" dirty="0" smtClean="0">
                <a:latin typeface="Segoe UI Light" panose="020B0502040204020203" pitchFamily="34" charset="0"/>
              </a:rPr>
              <a:t>Creation of tax units in Litigation Division</a:t>
            </a:r>
            <a:endParaRPr lang="en-US" sz="2600" dirty="0">
              <a:latin typeface="Segoe UI Light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555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LDR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Segoe UI Light" panose="020B0502040204020203" pitchFamily="34" charset="0"/>
              </a:rPr>
              <a:t>The budget passed during the 2017 Second Special Session has also allowed LDR to hire additional audit staff and additional attorneys in the Policy and Litigation Divisions.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02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Customer Service</a:t>
            </a:r>
            <a:endParaRPr lang="en-US" sz="48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8912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During the fiscal year that ended on June 30, 2017, LDR </a:t>
            </a:r>
            <a:r>
              <a:rPr lang="en-US" dirty="0" smtClean="0">
                <a:latin typeface="Segoe UI Semibold" panose="020B0702040204020203" pitchFamily="34" charset="0"/>
                <a:cs typeface="Arabic Typesetting" panose="03020402040406030203" pitchFamily="66" charset="-78"/>
              </a:rPr>
              <a:t>received 541,480 taxpayer phone calls</a:t>
            </a:r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. </a:t>
            </a:r>
          </a:p>
          <a:p>
            <a:pPr algn="just"/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This is an increase of over 12% from the 2015-2016 fiscal year.</a:t>
            </a:r>
          </a:p>
          <a:p>
            <a:pPr algn="just"/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These 541,480 calls received in FYE 17 are broken down as follows: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224349"/>
              </p:ext>
            </p:extLst>
          </p:nvPr>
        </p:nvGraphicFramePr>
        <p:xfrm>
          <a:off x="1524000" y="4343400"/>
          <a:ext cx="6096000" cy="222504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Business Services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130,073 calls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Call Center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243,258 calls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 Customer Service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49,988 calls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Enforcement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90,181 calls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Policy Services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854 calls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Special Collections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27,126 calls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47185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Segoe UI Light" panose="020B0502040204020203" pitchFamily="34" charset="0"/>
              </a:rPr>
              <a:t>During the fiscal year that ended on June 30, 2017, LDR’s Revenue Processing Center processed </a:t>
            </a:r>
            <a:r>
              <a:rPr lang="en-US" b="1" dirty="0" smtClean="0">
                <a:latin typeface="Segoe UI Semibold" panose="020B0702040204020203" pitchFamily="34" charset="0"/>
              </a:rPr>
              <a:t>750,650 paper returns.</a:t>
            </a:r>
          </a:p>
          <a:p>
            <a:pPr lvl="1"/>
            <a:r>
              <a:rPr lang="en-US" dirty="0">
                <a:latin typeface="Segoe UI Light" panose="020B0502040204020203" pitchFamily="34" charset="0"/>
              </a:rPr>
              <a:t>T</a:t>
            </a:r>
            <a:r>
              <a:rPr lang="en-US" dirty="0" smtClean="0">
                <a:latin typeface="Segoe UI Light" panose="020B0502040204020203" pitchFamily="34" charset="0"/>
              </a:rPr>
              <a:t>he average time for processing paper returns was </a:t>
            </a:r>
            <a:r>
              <a:rPr lang="en-US" dirty="0" smtClean="0">
                <a:latin typeface="Segoe UI Semibold" panose="020B0702040204020203" pitchFamily="34" charset="0"/>
              </a:rPr>
              <a:t>5.47 days. 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This marks a 30 percent decrease in processing time from FY 16, when the average processing time was </a:t>
            </a:r>
            <a:r>
              <a:rPr lang="en-US" dirty="0" smtClean="0">
                <a:latin typeface="Segoe UI Semibold" panose="020B0702040204020203" pitchFamily="34" charset="0"/>
              </a:rPr>
              <a:t>7.89 days</a:t>
            </a:r>
            <a:r>
              <a:rPr lang="en-US" dirty="0" smtClean="0">
                <a:latin typeface="Segoe UI Light" panose="020B0502040204020203" pitchFamily="34" charset="0"/>
              </a:rPr>
              <a:t>.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For the same time period, the average deposit processing time was </a:t>
            </a:r>
            <a:r>
              <a:rPr lang="en-US" dirty="0" smtClean="0">
                <a:latin typeface="Segoe UI Semibold" panose="020B0702040204020203" pitchFamily="34" charset="0"/>
              </a:rPr>
              <a:t>2.41 days</a:t>
            </a:r>
            <a:r>
              <a:rPr lang="en-US" dirty="0" smtClean="0">
                <a:latin typeface="Segoe UI Light" panose="020B0502040204020203" pitchFamily="34" charset="0"/>
              </a:rPr>
              <a:t>. </a:t>
            </a:r>
            <a:endParaRPr lang="en-US" dirty="0">
              <a:latin typeface="Segoe UI Light" panose="020B0502040204020203" pitchFamily="34" charset="0"/>
            </a:endParaRP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This </a:t>
            </a:r>
            <a:r>
              <a:rPr lang="en-US" dirty="0">
                <a:latin typeface="Segoe UI Light" panose="020B0502040204020203" pitchFamily="34" charset="0"/>
              </a:rPr>
              <a:t>marks a </a:t>
            </a:r>
            <a:r>
              <a:rPr lang="en-US" dirty="0" smtClean="0">
                <a:latin typeface="Segoe UI Light" panose="020B0502040204020203" pitchFamily="34" charset="0"/>
              </a:rPr>
              <a:t>46 </a:t>
            </a:r>
            <a:r>
              <a:rPr lang="en-US" dirty="0">
                <a:latin typeface="Segoe UI Light" panose="020B0502040204020203" pitchFamily="34" charset="0"/>
              </a:rPr>
              <a:t>percent decrease in processing time from FY 16, when the average processing time was  </a:t>
            </a:r>
            <a:r>
              <a:rPr lang="en-US" dirty="0" smtClean="0">
                <a:latin typeface="Segoe UI Semibold" panose="020B0702040204020203" pitchFamily="34" charset="0"/>
              </a:rPr>
              <a:t>4.49 </a:t>
            </a:r>
            <a:r>
              <a:rPr lang="en-US" dirty="0" smtClean="0">
                <a:latin typeface="Segoe UI Semibold" panose="020B0702040204020203" pitchFamily="34" charset="0"/>
              </a:rPr>
              <a:t>days</a:t>
            </a:r>
            <a:r>
              <a:rPr lang="en-US" dirty="0" smtClean="0">
                <a:latin typeface="Segoe UI Light" panose="020B0502040204020203" pitchFamily="34" charset="0"/>
              </a:rPr>
              <a:t>.</a:t>
            </a:r>
            <a:endParaRPr lang="en-US" dirty="0">
              <a:latin typeface="Segoe UI Light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Revenue Processing</a:t>
            </a:r>
            <a:endParaRPr lang="en-US" sz="4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284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229600" cy="1143000"/>
          </a:xfrm>
        </p:spPr>
        <p:txBody>
          <a:bodyPr/>
          <a:lstStyle/>
          <a:p>
            <a:r>
              <a:rPr lang="en-US" dirty="0" smtClean="0"/>
              <a:t>Fraud Prevention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In FYE 2017, LDR’s Criminal Investigations Division (CID) prevented the loss of $</a:t>
            </a:r>
            <a:r>
              <a:rPr lang="en-US" b="1" dirty="0" smtClean="0">
                <a:latin typeface="Segoe UI Semibold" panose="020B0702040204020203" pitchFamily="34" charset="0"/>
                <a:cs typeface="Arabic Typesetting" panose="03020402040406030203" pitchFamily="66" charset="-78"/>
              </a:rPr>
              <a:t>8.6 million taxpayer dollars </a:t>
            </a:r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through crimes of fraud.</a:t>
            </a:r>
          </a:p>
          <a:p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During the 2016-17 fiscal year, CID: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Completed </a:t>
            </a:r>
            <a:r>
              <a:rPr lang="en-US" dirty="0" smtClean="0">
                <a:latin typeface="Segoe UI Semibold" panose="020B0702040204020203" pitchFamily="34" charset="0"/>
                <a:cs typeface="Arabic Typesetting" panose="03020402040406030203" pitchFamily="66" charset="-78"/>
              </a:rPr>
              <a:t>162 field visits</a:t>
            </a:r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;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Opened </a:t>
            </a:r>
            <a:r>
              <a:rPr lang="en-US" dirty="0" smtClean="0">
                <a:latin typeface="Segoe UI Semibold" panose="020B0702040204020203" pitchFamily="34" charset="0"/>
                <a:cs typeface="Arabic Typesetting" panose="03020402040406030203" pitchFamily="66" charset="-78"/>
              </a:rPr>
              <a:t>602 files</a:t>
            </a:r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;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Made </a:t>
            </a:r>
            <a:r>
              <a:rPr lang="en-US" dirty="0">
                <a:latin typeface="Segoe UI Semibold" panose="020B0702040204020203" pitchFamily="34" charset="0"/>
                <a:cs typeface="Arabic Typesetting" panose="03020402040406030203" pitchFamily="66" charset="-78"/>
              </a:rPr>
              <a:t>7</a:t>
            </a:r>
            <a:r>
              <a:rPr lang="en-US" dirty="0" smtClean="0">
                <a:latin typeface="Segoe UI Semibold" panose="020B0702040204020203" pitchFamily="34" charset="0"/>
                <a:cs typeface="Arabic Typesetting" panose="03020402040406030203" pitchFamily="66" charset="-78"/>
              </a:rPr>
              <a:t> arrests</a:t>
            </a:r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;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Collected </a:t>
            </a:r>
            <a:r>
              <a:rPr lang="en-US" dirty="0" smtClean="0">
                <a:latin typeface="Segoe UI Semibold" panose="020B0702040204020203" pitchFamily="34" charset="0"/>
                <a:cs typeface="Arabic Typesetting" panose="03020402040406030203" pitchFamily="66" charset="-78"/>
              </a:rPr>
              <a:t>$186,516.15 in restitution</a:t>
            </a:r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; and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Collected </a:t>
            </a:r>
            <a:r>
              <a:rPr lang="en-US" dirty="0" smtClean="0">
                <a:latin typeface="Segoe UI Semibold" panose="020B0702040204020203" pitchFamily="34" charset="0"/>
                <a:cs typeface="Arabic Typesetting" panose="03020402040406030203" pitchFamily="66" charset="-78"/>
              </a:rPr>
              <a:t>$7,768.33 </a:t>
            </a:r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as a result of criminal investigations.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79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Litigation Caseload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During the Fiscal Year 2016-2017, the LDR Litigation Division resolved </a:t>
            </a:r>
            <a:r>
              <a:rPr lang="en-US" dirty="0" smtClean="0">
                <a:latin typeface="Segoe UI Semibold" panose="020B0702040204020203" pitchFamily="34" charset="0"/>
                <a:cs typeface="Arabic Typesetting" panose="03020402040406030203" pitchFamily="66" charset="-78"/>
              </a:rPr>
              <a:t>1,396 cases.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The </a:t>
            </a:r>
            <a:r>
              <a:rPr lang="en-US" dirty="0" smtClean="0">
                <a:latin typeface="Segoe UI Semibold" panose="020B0702040204020203" pitchFamily="34" charset="0"/>
                <a:cs typeface="Arabic Typesetting" panose="03020402040406030203" pitchFamily="66" charset="-78"/>
              </a:rPr>
              <a:t>average age </a:t>
            </a:r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of these closed cases is </a:t>
            </a:r>
            <a:r>
              <a:rPr lang="en-US" dirty="0" smtClean="0">
                <a:latin typeface="Segoe UI Semibold" panose="020B0702040204020203" pitchFamily="34" charset="0"/>
                <a:cs typeface="Arabic Typesetting" panose="03020402040406030203" pitchFamily="66" charset="-78"/>
              </a:rPr>
              <a:t>528 days</a:t>
            </a:r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.</a:t>
            </a:r>
          </a:p>
          <a:p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The </a:t>
            </a:r>
            <a:r>
              <a:rPr lang="en-US" dirty="0" smtClean="0">
                <a:latin typeface="Segoe UI Semibold" panose="020B0702040204020203" pitchFamily="34" charset="0"/>
                <a:cs typeface="Arabic Typesetting" panose="03020402040406030203" pitchFamily="66" charset="-78"/>
              </a:rPr>
              <a:t>average age of current inventory is 491 days</a:t>
            </a:r>
            <a:r>
              <a:rPr lang="en-US" dirty="0" smtClean="0">
                <a:latin typeface="Segoe UI Light" panose="020B0502040204020203" pitchFamily="34" charset="0"/>
                <a:cs typeface="Arabic Typesetting" panose="03020402040406030203" pitchFamily="66" charset="-78"/>
              </a:rPr>
              <a:t>. Less than 1% of current inventory is 5 or more years old.</a:t>
            </a:r>
            <a:endParaRPr lang="en-US" dirty="0">
              <a:latin typeface="Segoe UI Light" panose="020B0502040204020203" pitchFamily="34" charset="0"/>
              <a:cs typeface="Arabic Typesetting" panose="03020402040406030203" pitchFamily="66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01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229600" cy="1143000"/>
          </a:xfrm>
        </p:spPr>
        <p:txBody>
          <a:bodyPr/>
          <a:lstStyle/>
          <a:p>
            <a:r>
              <a:rPr lang="en-US" dirty="0" smtClean="0"/>
              <a:t>Solar Tax 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Segoe UI Light" panose="020B0502040204020203" pitchFamily="34" charset="0"/>
              </a:rPr>
              <a:t>I</a:t>
            </a:r>
            <a:r>
              <a:rPr lang="en-US" sz="2000" dirty="0" smtClean="0">
                <a:latin typeface="Segoe UI Light" panose="020B0502040204020203" pitchFamily="34" charset="0"/>
              </a:rPr>
              <a:t>n the 2017 Regular Legislative Session</a:t>
            </a:r>
            <a:r>
              <a:rPr lang="en-US" sz="2000" dirty="0" smtClean="0"/>
              <a:t>, </a:t>
            </a:r>
            <a:r>
              <a:rPr lang="en-US" sz="2000" dirty="0" smtClean="0">
                <a:latin typeface="Segoe UI Light" panose="020B0502040204020203" pitchFamily="34" charset="0"/>
              </a:rPr>
              <a:t>the Legislature passed </a:t>
            </a:r>
            <a:r>
              <a:rPr lang="en-US" sz="2000" dirty="0" smtClean="0">
                <a:latin typeface="Segoe UI Semibold" panose="020B0702040204020203" pitchFamily="34" charset="0"/>
              </a:rPr>
              <a:t>Act 413</a:t>
            </a:r>
            <a:r>
              <a:rPr lang="en-US" sz="2000" dirty="0" smtClean="0">
                <a:latin typeface="Segoe UI Light" panose="020B0502040204020203" pitchFamily="34" charset="0"/>
              </a:rPr>
              <a:t> to create a remedy for taxpayers who were denied a solar tax credit due to the caps imposed by Act 131 of the 2015 Regular Legislative Session.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latin typeface="Segoe UI Light" panose="020B0502040204020203" pitchFamily="34" charset="0"/>
              </a:rPr>
              <a:t>Act 413: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Segoe UI Light" panose="020B0502040204020203" pitchFamily="34" charset="0"/>
              </a:rPr>
              <a:t>Grants the solar tax credit at the full amount that a purchased system is eligible, based on an original claim (for systems purchased and installed before December 31, 2015).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Segoe UI Light" panose="020B0502040204020203" pitchFamily="34" charset="0"/>
              </a:rPr>
              <a:t>Provides for </a:t>
            </a:r>
            <a:r>
              <a:rPr lang="en-US" sz="1800" dirty="0" smtClean="0">
                <a:latin typeface="Segoe UI Semibold" panose="020B0702040204020203" pitchFamily="34" charset="0"/>
              </a:rPr>
              <a:t>payout of this credit over a three year period</a:t>
            </a:r>
            <a:r>
              <a:rPr lang="en-US" sz="1800" dirty="0" smtClean="0">
                <a:latin typeface="Segoe UI Light" panose="020B0502040204020203" pitchFamily="34" charset="0"/>
              </a:rPr>
              <a:t>: the state is limited to an aggregate payout of $5 million per fiscal year, beginning in fiscal year 2017-2018 and ending in fiscal year 2019-2020.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sz="1500" dirty="0" smtClean="0">
                <a:latin typeface="Segoe UI Light" panose="020B0502040204020203" pitchFamily="34" charset="0"/>
              </a:rPr>
              <a:t>Any remaining balance of the tax credit shall be paid in fiscal year 2020-2021</a:t>
            </a:r>
            <a:r>
              <a:rPr lang="en-US" sz="1500" dirty="0">
                <a:latin typeface="Segoe UI Light" panose="020B0502040204020203" pitchFamily="34" charset="0"/>
              </a:rPr>
              <a:t>	</a:t>
            </a:r>
            <a:endParaRPr lang="en-US" sz="1500" dirty="0" smtClean="0">
              <a:latin typeface="Segoe UI Light" panose="020B0502040204020203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Segoe UI Semibold" panose="020B0702040204020203" pitchFamily="34" charset="0"/>
              </a:rPr>
              <a:t>Allowed taxpayers who claimed a credit in 2016 to complete an incomplete claim by November 1, 2017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Segoe UI Semibold" panose="020B0702040204020203" pitchFamily="34" charset="0"/>
              </a:rPr>
              <a:t>Allowed taxpayers who did not claim a credit in 2016, to submit a claim by August 31, 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67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229600" cy="1143000"/>
          </a:xfrm>
        </p:spPr>
        <p:txBody>
          <a:bodyPr/>
          <a:lstStyle/>
          <a:p>
            <a:r>
              <a:rPr lang="en-US" dirty="0" smtClean="0"/>
              <a:t>Solar Tax Credits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724400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latin typeface="Segoe UI Light" panose="020B0502040204020203" pitchFamily="34" charset="0"/>
              </a:rPr>
              <a:t>Act 413 payment schedule: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Segoe UI Light" panose="020B0502040204020203" pitchFamily="34" charset="0"/>
              </a:rPr>
              <a:t>Installment refund 1: 		December 2017-January 2018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Segoe UI Light" panose="020B0502040204020203" pitchFamily="34" charset="0"/>
              </a:rPr>
              <a:t>Installment refund 2:		August 2018-September 2018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Segoe UI Light" panose="020B0502040204020203" pitchFamily="34" charset="0"/>
              </a:rPr>
              <a:t>Installment refund 3:		August 2019-September 2019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Segoe UI Light" panose="020B0502040204020203" pitchFamily="34" charset="0"/>
              </a:rPr>
              <a:t>Installment refund 4*:	</a:t>
            </a:r>
            <a:r>
              <a:rPr lang="en-US" sz="1800" dirty="0" smtClean="0">
                <a:latin typeface="Segoe UI Light" panose="020B0502040204020203" pitchFamily="34" charset="0"/>
              </a:rPr>
              <a:t>	August </a:t>
            </a:r>
            <a:r>
              <a:rPr lang="en-US" sz="1800" dirty="0" smtClean="0">
                <a:latin typeface="Segoe UI Light" panose="020B0502040204020203" pitchFamily="34" charset="0"/>
              </a:rPr>
              <a:t>2020-September 2020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latin typeface="Segoe UI Light" panose="020B0502040204020203" pitchFamily="34" charset="0"/>
              </a:rPr>
              <a:t>Please visit LDR’s website for answers to frequently asked solar tax credits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Segoe UI Light" panose="020B0502040204020203" pitchFamily="34" charset="0"/>
                <a:hlinkClick r:id="rId2"/>
              </a:rPr>
              <a:t>www.revenue.louisiana.gov/SolarCredit</a:t>
            </a:r>
            <a:r>
              <a:rPr lang="en-US" sz="1800" dirty="0" smtClean="0">
                <a:latin typeface="Segoe UI Light" panose="020B0502040204020203" pitchFamily="34" charset="0"/>
              </a:rPr>
              <a:t>	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sz="1800" dirty="0">
              <a:latin typeface="Segoe UI Light" panose="020B0502040204020203" pitchFamily="34" charset="0"/>
            </a:endParaRPr>
          </a:p>
          <a:p>
            <a:pPr marL="393192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1800" dirty="0" smtClean="0">
              <a:latin typeface="Segoe UI Light" panose="020B0502040204020203" pitchFamily="34" charset="0"/>
            </a:endParaRPr>
          </a:p>
          <a:p>
            <a:pPr marL="393192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1800" dirty="0">
              <a:latin typeface="Segoe UI Light" panose="020B0502040204020203" pitchFamily="34" charset="0"/>
            </a:endParaRPr>
          </a:p>
          <a:p>
            <a:pPr marL="393192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 smtClean="0">
                <a:latin typeface="Segoe UI Light" panose="020B0502040204020203" pitchFamily="34" charset="0"/>
              </a:rPr>
              <a:t>*</a:t>
            </a:r>
            <a:r>
              <a:rPr lang="en-US" sz="1800" i="1" dirty="0" smtClean="0">
                <a:latin typeface="Segoe UI Light" panose="020B0502040204020203" pitchFamily="34" charset="0"/>
              </a:rPr>
              <a:t>if necessary </a:t>
            </a:r>
            <a:endParaRPr lang="en-US" sz="1800" dirty="0" smtClean="0">
              <a:latin typeface="Segoe UI Light" panose="020B0502040204020203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8240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300" dirty="0" smtClean="0">
                <a:latin typeface="Segoe UI Light" panose="020B0502040204020203" pitchFamily="34" charset="0"/>
              </a:rPr>
              <a:t>The annual $180 million cap for fiscal year 2016-2017 was exceeded on July 1, 2016. </a:t>
            </a:r>
          </a:p>
          <a:p>
            <a:r>
              <a:rPr lang="en-US" sz="2300" dirty="0" smtClean="0">
                <a:latin typeface="Segoe UI Light" panose="020B0502040204020203" pitchFamily="34" charset="0"/>
              </a:rPr>
              <a:t>Taxpayers who claimed the credit after the cap was met were notified by mail that their claims would have priority in the 2017-2018 fiscal year.</a:t>
            </a:r>
          </a:p>
          <a:p>
            <a:r>
              <a:rPr lang="en-US" sz="2300" dirty="0" smtClean="0">
                <a:latin typeface="Segoe UI Light" panose="020B0502040204020203" pitchFamily="34" charset="0"/>
              </a:rPr>
              <a:t>The annual $180 million for fiscal year 2017-2018 was exceeded in late June of 2017</a:t>
            </a:r>
          </a:p>
          <a:p>
            <a:pPr lvl="1"/>
            <a:r>
              <a:rPr lang="en-US" sz="2000" dirty="0" smtClean="0">
                <a:latin typeface="Segoe UI Light" panose="020B0502040204020203" pitchFamily="34" charset="0"/>
              </a:rPr>
              <a:t>An estimated $16.5 million of claims will rollover to the cap for fiscal year 2018-2019</a:t>
            </a:r>
            <a:endParaRPr lang="en-US" sz="2000" dirty="0">
              <a:latin typeface="Segoe UI Light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229600" cy="1143000"/>
          </a:xfrm>
        </p:spPr>
        <p:txBody>
          <a:bodyPr/>
          <a:lstStyle/>
          <a:p>
            <a:r>
              <a:rPr lang="en-US" dirty="0" smtClean="0"/>
              <a:t>Film Tax Credits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5336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300" dirty="0">
                <a:latin typeface="Segoe UI Light" panose="020B0502040204020203" pitchFamily="34" charset="0"/>
              </a:rPr>
              <a:t>Act 309 of the 2017 Regular Legislative Session </a:t>
            </a:r>
            <a:r>
              <a:rPr lang="en-US" sz="2300" b="1" dirty="0">
                <a:latin typeface="Segoe UI Light" panose="020B0502040204020203" pitchFamily="34" charset="0"/>
              </a:rPr>
              <a:t>extends the annual $180 million back-end cap</a:t>
            </a:r>
            <a:r>
              <a:rPr lang="en-US" sz="2300" dirty="0">
                <a:latin typeface="Segoe UI Light" panose="020B0502040204020203" pitchFamily="34" charset="0"/>
              </a:rPr>
              <a:t> and </a:t>
            </a:r>
            <a:r>
              <a:rPr lang="en-US" sz="2300" b="1" dirty="0">
                <a:latin typeface="Segoe UI Light" panose="020B0502040204020203" pitchFamily="34" charset="0"/>
              </a:rPr>
              <a:t>also establishes a front-end cap</a:t>
            </a:r>
            <a:r>
              <a:rPr lang="en-US" sz="2300" dirty="0">
                <a:latin typeface="Segoe UI Light" panose="020B0502040204020203" pitchFamily="34" charset="0"/>
              </a:rPr>
              <a:t> that </a:t>
            </a:r>
            <a:r>
              <a:rPr lang="en-US" sz="2300" b="1" dirty="0">
                <a:latin typeface="Segoe UI Light" panose="020B0502040204020203" pitchFamily="34" charset="0"/>
              </a:rPr>
              <a:t>limits the amount of credits authorized by the Department of Economic Development (LED) to $150 million per fiscal </a:t>
            </a:r>
            <a:r>
              <a:rPr lang="en-US" sz="2300" b="1" dirty="0" smtClean="0">
                <a:latin typeface="Segoe UI Light" panose="020B0502040204020203" pitchFamily="34" charset="0"/>
              </a:rPr>
              <a:t>year</a:t>
            </a:r>
            <a:endParaRPr lang="en-US" sz="2300" dirty="0">
              <a:latin typeface="Segoe UI Light" panose="020B0502040204020203" pitchFamily="34" charset="0"/>
            </a:endParaRPr>
          </a:p>
          <a:p>
            <a:r>
              <a:rPr lang="en-US" sz="2300" dirty="0" smtClean="0">
                <a:latin typeface="Segoe UI Light" panose="020B0502040204020203" pitchFamily="34" charset="0"/>
              </a:rPr>
              <a:t>Act 309 also defines “</a:t>
            </a:r>
            <a:r>
              <a:rPr lang="en-US" sz="2300" b="1" dirty="0" smtClean="0">
                <a:latin typeface="Segoe UI Light" panose="020B0502040204020203" pitchFamily="34" charset="0"/>
              </a:rPr>
              <a:t>legacy credit</a:t>
            </a:r>
            <a:r>
              <a:rPr lang="en-US" sz="2300" dirty="0" smtClean="0">
                <a:latin typeface="Segoe UI Light" panose="020B0502040204020203" pitchFamily="34" charset="0"/>
              </a:rPr>
              <a:t>” as a certified credit that is evidenced by a final certification letter issued before </a:t>
            </a:r>
            <a:r>
              <a:rPr lang="en-US" sz="2300" b="1" dirty="0" smtClean="0">
                <a:latin typeface="Segoe UI Light" panose="020B0502040204020203" pitchFamily="34" charset="0"/>
              </a:rPr>
              <a:t>July 1, 2017</a:t>
            </a:r>
            <a:r>
              <a:rPr lang="en-US" sz="2300" dirty="0" smtClean="0">
                <a:latin typeface="Segoe UI Light" panose="020B0502040204020203" pitchFamily="34" charset="0"/>
              </a:rPr>
              <a:t>, that has:</a:t>
            </a:r>
          </a:p>
          <a:p>
            <a:pPr lvl="1"/>
            <a:r>
              <a:rPr lang="en-US" sz="2100" dirty="0" smtClean="0">
                <a:latin typeface="Segoe UI Light" panose="020B0502040204020203" pitchFamily="34" charset="0"/>
              </a:rPr>
              <a:t>Not expired</a:t>
            </a:r>
          </a:p>
          <a:p>
            <a:pPr lvl="1"/>
            <a:r>
              <a:rPr lang="en-US" sz="2100" dirty="0" smtClean="0">
                <a:latin typeface="Segoe UI Light" panose="020B0502040204020203" pitchFamily="34" charset="0"/>
              </a:rPr>
              <a:t>Not been claimed as a credit against state income tax on a tax return before July 1, 2017</a:t>
            </a:r>
          </a:p>
          <a:p>
            <a:pPr lvl="1"/>
            <a:r>
              <a:rPr lang="en-US" sz="2100" dirty="0" smtClean="0">
                <a:latin typeface="Segoe UI Light" panose="020B0502040204020203" pitchFamily="34" charset="0"/>
              </a:rPr>
              <a:t>Not been transferred to LDR before July 1, 2017</a:t>
            </a:r>
            <a:endParaRPr lang="en-US" sz="2100" dirty="0">
              <a:latin typeface="Segoe UI Light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19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229600" cy="1143000"/>
          </a:xfrm>
        </p:spPr>
        <p:txBody>
          <a:bodyPr/>
          <a:lstStyle/>
          <a:p>
            <a:r>
              <a:rPr lang="en-US" dirty="0" smtClean="0"/>
              <a:t>Film Tax 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295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229600" cy="1143000"/>
          </a:xfrm>
        </p:spPr>
        <p:txBody>
          <a:bodyPr/>
          <a:lstStyle/>
          <a:p>
            <a:r>
              <a:rPr lang="en-US" dirty="0" smtClean="0"/>
              <a:t>The LDR 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Segoe UI Semibold" panose="020B0702040204020203" pitchFamily="34" charset="0"/>
              </a:rPr>
              <a:t>To fairly and efficiently collect state tax revenue to fund public services; to regulate charitable gaming and the sale of alcoholic beverages and tobacco; and to support state agencies in the collection of overdue debts.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53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Segoe UI Light" panose="020B0502040204020203" pitchFamily="34" charset="0"/>
              </a:rPr>
              <a:t>Owners of legacy credits now have the opportunity to sell back these credits to the state at </a:t>
            </a:r>
            <a:r>
              <a:rPr lang="en-US" b="1" dirty="0" smtClean="0">
                <a:latin typeface="Segoe UI Light" panose="020B0502040204020203" pitchFamily="34" charset="0"/>
              </a:rPr>
              <a:t>85%</a:t>
            </a:r>
            <a:r>
              <a:rPr lang="en-US" dirty="0" smtClean="0">
                <a:latin typeface="Segoe UI Light" panose="020B0502040204020203" pitchFamily="34" charset="0"/>
              </a:rPr>
              <a:t> of face value</a:t>
            </a:r>
          </a:p>
          <a:p>
            <a:pPr lvl="1"/>
            <a:r>
              <a:rPr lang="en-US" sz="2000" dirty="0" smtClean="0">
                <a:latin typeface="Segoe UI Light" panose="020B0502040204020203" pitchFamily="34" charset="0"/>
              </a:rPr>
              <a:t>The legacy credit must be registered in the </a:t>
            </a:r>
            <a:r>
              <a:rPr lang="en-US" sz="2000" b="1" dirty="0" smtClean="0">
                <a:latin typeface="Segoe UI Light" panose="020B0502040204020203" pitchFamily="34" charset="0"/>
              </a:rPr>
              <a:t>Tax Credit Registry </a:t>
            </a:r>
            <a:r>
              <a:rPr lang="en-US" sz="2000" dirty="0" smtClean="0">
                <a:latin typeface="Segoe UI Light" panose="020B0502040204020203" pitchFamily="34" charset="0"/>
              </a:rPr>
              <a:t>by </a:t>
            </a:r>
            <a:r>
              <a:rPr lang="en-US" sz="2000" b="1" dirty="0" smtClean="0">
                <a:latin typeface="Segoe UI Light" panose="020B0502040204020203" pitchFamily="34" charset="0"/>
              </a:rPr>
              <a:t>December 31, 2017</a:t>
            </a:r>
            <a:r>
              <a:rPr lang="en-US" sz="2000" dirty="0" smtClean="0">
                <a:latin typeface="Segoe UI Light" panose="020B0502040204020203" pitchFamily="34" charset="0"/>
              </a:rPr>
              <a:t>, in order for a buyback to take place</a:t>
            </a:r>
          </a:p>
          <a:p>
            <a:r>
              <a:rPr lang="en-US" sz="2200" dirty="0" smtClean="0">
                <a:latin typeface="Segoe UI Light" panose="020B0502040204020203" pitchFamily="34" charset="0"/>
              </a:rPr>
              <a:t>Owners of legacy credits that were certified prior to the creation of the Tax Credit Registry (January 1, 2014) must submit “</a:t>
            </a:r>
            <a:r>
              <a:rPr lang="en-US" sz="2200" b="1" dirty="0" smtClean="0">
                <a:latin typeface="Segoe UI Light" panose="020B0502040204020203" pitchFamily="34" charset="0"/>
              </a:rPr>
              <a:t>Form R-6175 Registration of Legacy Motion Picture Credit</a:t>
            </a:r>
            <a:r>
              <a:rPr lang="en-US" sz="2200" dirty="0" smtClean="0">
                <a:latin typeface="Segoe UI Light" panose="020B0502040204020203" pitchFamily="34" charset="0"/>
              </a:rPr>
              <a:t>” to LDR by December 31, 2017</a:t>
            </a:r>
          </a:p>
          <a:p>
            <a:pPr lvl="1"/>
            <a:r>
              <a:rPr lang="en-US" sz="2000" dirty="0" smtClean="0">
                <a:latin typeface="Segoe UI Light" panose="020B0502040204020203" pitchFamily="34" charset="0"/>
              </a:rPr>
              <a:t>Legacy credits which were certified after the creation of the Tax Credit Registry (and already registered) do not need to re-register</a:t>
            </a:r>
          </a:p>
          <a:p>
            <a:endParaRPr lang="en-US" sz="2200" dirty="0">
              <a:latin typeface="Segoe UI Light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20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229600" cy="1143000"/>
          </a:xfrm>
        </p:spPr>
        <p:txBody>
          <a:bodyPr/>
          <a:lstStyle/>
          <a:p>
            <a:r>
              <a:rPr lang="en-US" dirty="0" smtClean="0"/>
              <a:t>Film Tax 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0183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6576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Policy Services &amp; Tax Administration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676400"/>
            <a:ext cx="8610600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Clr>
                <a:schemeClr val="bg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Segoe UI Light" panose="020B0502040204020203" pitchFamily="34" charset="0"/>
              </a:rPr>
              <a:t>LDR’s Tax Administration Division provided the resources for over </a:t>
            </a:r>
            <a:r>
              <a:rPr lang="en-US" sz="2400" dirty="0" smtClean="0">
                <a:latin typeface="Segoe UI Semibold" panose="020B0702040204020203" pitchFamily="34" charset="0"/>
              </a:rPr>
              <a:t>125 fiscal notes </a:t>
            </a:r>
            <a:r>
              <a:rPr lang="en-US" sz="2400" dirty="0" smtClean="0">
                <a:latin typeface="Segoe UI Light" panose="020B0502040204020203" pitchFamily="34" charset="0"/>
              </a:rPr>
              <a:t>during the 2017 legislative sessions.</a:t>
            </a:r>
          </a:p>
          <a:p>
            <a:pPr marL="285750" indent="-285750" algn="just">
              <a:spcAft>
                <a:spcPts val="600"/>
              </a:spcAft>
              <a:buClr>
                <a:schemeClr val="bg2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latin typeface="Segoe UI Light" panose="020B0502040204020203" pitchFamily="34" charset="0"/>
            </a:endParaRPr>
          </a:p>
          <a:p>
            <a:pPr marL="285750" indent="-285750" algn="just">
              <a:spcAft>
                <a:spcPts val="600"/>
              </a:spcAft>
              <a:buClr>
                <a:schemeClr val="bg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Segoe UI Light" panose="020B0502040204020203" pitchFamily="34" charset="0"/>
              </a:rPr>
              <a:t>LDR’s Policy Division drafted, provided technical information, or actively monitored over </a:t>
            </a:r>
            <a:r>
              <a:rPr lang="en-US" sz="2400" b="1" dirty="0" smtClean="0">
                <a:latin typeface="Segoe UI Semibold" panose="020B0702040204020203" pitchFamily="34" charset="0"/>
              </a:rPr>
              <a:t>260</a:t>
            </a:r>
            <a:r>
              <a:rPr lang="en-US" sz="2400" b="1" dirty="0" smtClean="0">
                <a:latin typeface="Segoe UI Light" panose="020B0502040204020203" pitchFamily="34" charset="0"/>
              </a:rPr>
              <a:t> </a:t>
            </a:r>
            <a:r>
              <a:rPr lang="en-US" sz="2400" dirty="0" smtClean="0">
                <a:latin typeface="Segoe UI Light" panose="020B0502040204020203" pitchFamily="34" charset="0"/>
              </a:rPr>
              <a:t>legislative instruments during the 2017 Regular Legislative Session.</a:t>
            </a:r>
          </a:p>
          <a:p>
            <a:pPr lvl="1" algn="just">
              <a:spcAft>
                <a:spcPts val="600"/>
              </a:spcAft>
            </a:pPr>
            <a:endParaRPr lang="en-US" dirty="0">
              <a:solidFill>
                <a:srgbClr val="FF0000"/>
              </a:solidFill>
              <a:latin typeface="Segoe UI Light" panose="020B0502040204020203" pitchFamily="34" charset="0"/>
            </a:endParaRPr>
          </a:p>
          <a:p>
            <a:pPr lvl="1" algn="just">
              <a:spcAft>
                <a:spcPts val="600"/>
              </a:spcAft>
            </a:pPr>
            <a:endParaRPr lang="en-US" dirty="0">
              <a:solidFill>
                <a:srgbClr val="FF0000"/>
              </a:solidFill>
            </a:endParaRPr>
          </a:p>
          <a:p>
            <a:pPr lvl="1" algn="just">
              <a:spcAft>
                <a:spcPts val="600"/>
              </a:spcAft>
            </a:pPr>
            <a:endParaRPr lang="en-US" dirty="0">
              <a:solidFill>
                <a:srgbClr val="FF0000"/>
              </a:solidFill>
            </a:endParaRPr>
          </a:p>
          <a:p>
            <a:pPr lvl="1" algn="just">
              <a:spcAft>
                <a:spcPts val="600"/>
              </a:spcAft>
            </a:pPr>
            <a:endParaRPr lang="en-US" dirty="0" smtClean="0"/>
          </a:p>
          <a:p>
            <a:pPr algn="just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84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Louisiana Tax Institute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22</a:t>
            </a:fld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dirty="0" smtClean="0">
                <a:latin typeface="Segoe UI Light" panose="020B0502040204020203" pitchFamily="34" charset="0"/>
              </a:rPr>
              <a:t>Established by Act 568 of the 2016 Regular Legislation Session</a:t>
            </a:r>
          </a:p>
          <a:p>
            <a:r>
              <a:rPr lang="en-US" sz="2100" dirty="0" smtClean="0">
                <a:latin typeface="Segoe UI Light" panose="020B0502040204020203" pitchFamily="34" charset="0"/>
              </a:rPr>
              <a:t>Housed within the Department of Revenue</a:t>
            </a:r>
          </a:p>
          <a:p>
            <a:endParaRPr lang="en-US" sz="2100" dirty="0">
              <a:latin typeface="Segoe UI Light" panose="020B0502040204020203" pitchFamily="34" charset="0"/>
            </a:endParaRPr>
          </a:p>
          <a:p>
            <a:r>
              <a:rPr lang="en-US" sz="2100" dirty="0" smtClean="0">
                <a:latin typeface="Segoe UI Light" panose="020B0502040204020203" pitchFamily="34" charset="0"/>
              </a:rPr>
              <a:t>Act </a:t>
            </a:r>
            <a:r>
              <a:rPr lang="en-US" sz="2100" dirty="0">
                <a:latin typeface="Segoe UI Light" panose="020B0502040204020203" pitchFamily="34" charset="0"/>
              </a:rPr>
              <a:t>568 requires the Institute to:</a:t>
            </a:r>
          </a:p>
          <a:p>
            <a:pPr lvl="1"/>
            <a:r>
              <a:rPr lang="en-US" sz="1900" dirty="0">
                <a:latin typeface="Segoe UI Light" panose="020B0502040204020203" pitchFamily="34" charset="0"/>
              </a:rPr>
              <a:t>serve as the official advisory tax law revision and reform agency of the state</a:t>
            </a:r>
          </a:p>
          <a:p>
            <a:pPr lvl="1"/>
            <a:r>
              <a:rPr lang="en-US" sz="1900" dirty="0">
                <a:latin typeface="Segoe UI Light" panose="020B0502040204020203" pitchFamily="34" charset="0"/>
              </a:rPr>
              <a:t>promote and encourage the clarification and simplification of tax laws of the state and its political subdivisions</a:t>
            </a:r>
          </a:p>
          <a:p>
            <a:pPr lvl="1"/>
            <a:r>
              <a:rPr lang="en-US" sz="1900" dirty="0">
                <a:latin typeface="Segoe UI Light" panose="020B0502040204020203" pitchFamily="34" charset="0"/>
              </a:rPr>
              <a:t>submit reports or make recommendations to the Legislature, subject to approval by  ¾ of the governing board members</a:t>
            </a:r>
          </a:p>
          <a:p>
            <a:endParaRPr lang="en-US" sz="2100" dirty="0"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7316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23</a:t>
            </a:fld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Louisiana Tax Institute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dirty="0" smtClean="0">
                <a:latin typeface="Segoe UI Light" panose="020B0502040204020203" pitchFamily="34" charset="0"/>
              </a:rPr>
              <a:t>Institute membership:</a:t>
            </a:r>
          </a:p>
          <a:p>
            <a:pPr lvl="1"/>
            <a:r>
              <a:rPr lang="en-US" sz="2100" dirty="0" smtClean="0">
                <a:latin typeface="Segoe UI Light" panose="020B0502040204020203" pitchFamily="34" charset="0"/>
              </a:rPr>
              <a:t>Kimberly Lewis Robinson—Secretary, Louisiana Department of Revenue</a:t>
            </a:r>
          </a:p>
          <a:p>
            <a:pPr lvl="1"/>
            <a:r>
              <a:rPr lang="en-US" sz="2100" dirty="0" smtClean="0">
                <a:latin typeface="Segoe UI Light" panose="020B0502040204020203" pitchFamily="34" charset="0"/>
              </a:rPr>
              <a:t>Cade R. Cole—member appointed by the Louisiana Board of Tax Appeals</a:t>
            </a:r>
          </a:p>
          <a:p>
            <a:pPr lvl="1"/>
            <a:r>
              <a:rPr lang="en-US" sz="2100" dirty="0" smtClean="0">
                <a:latin typeface="Segoe UI Light" panose="020B0502040204020203" pitchFamily="34" charset="0"/>
              </a:rPr>
              <a:t>Jaye A. Calhoun—member appointed by Loyola University College of Law</a:t>
            </a:r>
          </a:p>
          <a:p>
            <a:pPr lvl="1"/>
            <a:r>
              <a:rPr lang="en-US" sz="2100" dirty="0" smtClean="0">
                <a:latin typeface="Segoe UI Light" panose="020B0502040204020203" pitchFamily="34" charset="0"/>
              </a:rPr>
              <a:t>Brandon DeCuir—member appointed by Southern University Law Center</a:t>
            </a:r>
          </a:p>
          <a:p>
            <a:pPr lvl="1"/>
            <a:r>
              <a:rPr lang="en-US" sz="2100" dirty="0" smtClean="0">
                <a:latin typeface="Segoe UI Light" panose="020B0502040204020203" pitchFamily="34" charset="0"/>
              </a:rPr>
              <a:t>Dr. Steven M. Sheffrin, Ph.D.—member appointed by Tulane University Law School</a:t>
            </a:r>
          </a:p>
          <a:p>
            <a:pPr lvl="1"/>
            <a:r>
              <a:rPr lang="en-US" sz="2100" dirty="0" smtClean="0">
                <a:latin typeface="Segoe UI Light" panose="020B0502040204020203" pitchFamily="34" charset="0"/>
              </a:rPr>
              <a:t>William C. Potter, CPA, JD—member appointed by Society of Louisiana Certified Public Accountants</a:t>
            </a:r>
          </a:p>
          <a:p>
            <a:pPr lvl="1"/>
            <a:r>
              <a:rPr lang="en-US" sz="2100" dirty="0" smtClean="0">
                <a:latin typeface="Segoe UI Light" panose="020B0502040204020203" pitchFamily="34" charset="0"/>
              </a:rPr>
              <a:t>Jason M. DeCuir—member appointed by Louisiana State Bar Association</a:t>
            </a:r>
          </a:p>
          <a:p>
            <a:pPr lvl="1"/>
            <a:r>
              <a:rPr lang="en-US" sz="2100" dirty="0" smtClean="0">
                <a:latin typeface="Segoe UI Light" panose="020B0502040204020203" pitchFamily="34" charset="0"/>
              </a:rPr>
              <a:t>Philip Hackney—member appointed by Paul M. Hebert Law Center</a:t>
            </a:r>
          </a:p>
          <a:p>
            <a:pPr lvl="1"/>
            <a:r>
              <a:rPr lang="en-US" sz="2100" dirty="0" smtClean="0">
                <a:latin typeface="Segoe UI Light" panose="020B0502040204020203" pitchFamily="34" charset="0"/>
              </a:rPr>
              <a:t>Dr. James R. Alm, Governor’s designee</a:t>
            </a:r>
          </a:p>
          <a:p>
            <a:pPr lvl="1"/>
            <a:endParaRPr lang="en-US" sz="1700" dirty="0">
              <a:latin typeface="Segoe UI Light" panose="020B0502040204020203" pitchFamily="34" charset="0"/>
            </a:endParaRPr>
          </a:p>
          <a:p>
            <a:endParaRPr lang="en-US" sz="2100" dirty="0"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7854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24</a:t>
            </a:fld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/>
          <a:lstStyle/>
          <a:p>
            <a:r>
              <a:rPr lang="en-US" dirty="0" smtClean="0"/>
              <a:t>Louisiana Tax Institute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latin typeface="Segoe UI Light" panose="020B0502040204020203" pitchFamily="34" charset="0"/>
              </a:rPr>
              <a:t>The areas of study before the Louisiana Tax Institute are:</a:t>
            </a:r>
          </a:p>
          <a:p>
            <a:pPr lvl="1"/>
            <a:r>
              <a:rPr lang="en-US" sz="2800" dirty="0" smtClean="0">
                <a:latin typeface="Segoe UI Light" panose="020B0502040204020203" pitchFamily="34" charset="0"/>
              </a:rPr>
              <a:t>Combined reporting</a:t>
            </a:r>
          </a:p>
          <a:p>
            <a:pPr lvl="2"/>
            <a:r>
              <a:rPr lang="en-US" sz="2400" dirty="0" smtClean="0">
                <a:latin typeface="Segoe UI Light" panose="020B0502040204020203" pitchFamily="34" charset="0"/>
              </a:rPr>
              <a:t>The Institute has studied the potential impact and best practices by reviewing the practices of other states through written and live presentations on:</a:t>
            </a:r>
          </a:p>
          <a:p>
            <a:pPr lvl="3"/>
            <a:r>
              <a:rPr lang="en-US" dirty="0" smtClean="0">
                <a:latin typeface="Segoe UI Light" panose="020B0502040204020203" pitchFamily="34" charset="0"/>
              </a:rPr>
              <a:t>Pro forma reporting experiences of other states</a:t>
            </a:r>
          </a:p>
          <a:p>
            <a:pPr lvl="3"/>
            <a:r>
              <a:rPr lang="en-US" dirty="0" smtClean="0">
                <a:latin typeface="Segoe UI Light" panose="020B0502040204020203" pitchFamily="34" charset="0"/>
              </a:rPr>
              <a:t>Corporate tax studies from other studies</a:t>
            </a:r>
          </a:p>
          <a:p>
            <a:pPr lvl="3"/>
            <a:r>
              <a:rPr lang="en-US" dirty="0" smtClean="0">
                <a:latin typeface="Segoe UI Light" panose="020B0502040204020203" pitchFamily="34" charset="0"/>
              </a:rPr>
              <a:t>Multistate Tax Commission model legislation</a:t>
            </a:r>
          </a:p>
          <a:p>
            <a:pPr lvl="3"/>
            <a:r>
              <a:rPr lang="en-US" dirty="0" smtClean="0">
                <a:latin typeface="Segoe UI Light" panose="020B0502040204020203" pitchFamily="34" charset="0"/>
              </a:rPr>
              <a:t>Combined reporting legislation from other states</a:t>
            </a:r>
          </a:p>
          <a:p>
            <a:pPr lvl="1"/>
            <a:endParaRPr lang="en-US" sz="1500" dirty="0" smtClean="0">
              <a:latin typeface="Segoe UI Light" panose="020B0502040204020203" pitchFamily="34" charset="0"/>
            </a:endParaRPr>
          </a:p>
          <a:p>
            <a:pPr lvl="1"/>
            <a:endParaRPr lang="en-US" sz="1500" dirty="0">
              <a:latin typeface="Segoe UI Light" panose="020B0502040204020203" pitchFamily="34" charset="0"/>
            </a:endParaRPr>
          </a:p>
          <a:p>
            <a:endParaRPr lang="en-US" sz="2100" dirty="0"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5634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25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685800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Louisiana Tax Institute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800" dirty="0" smtClean="0">
                <a:latin typeface="Segoe UI Light" panose="020B0502040204020203" pitchFamily="34" charset="0"/>
              </a:rPr>
              <a:t>Recodification of the Sales Tax Law</a:t>
            </a:r>
          </a:p>
          <a:p>
            <a:pPr lvl="2"/>
            <a:r>
              <a:rPr lang="en-US" sz="2000" dirty="0" smtClean="0">
                <a:latin typeface="Segoe UI Light" panose="020B0502040204020203" pitchFamily="34" charset="0"/>
              </a:rPr>
              <a:t>Using LDR staff as a resource, the Institute is endeavoring to recodify the sales tax statutes in the Louisiana Revised Statute.</a:t>
            </a:r>
          </a:p>
          <a:p>
            <a:pPr lvl="2"/>
            <a:r>
              <a:rPr lang="en-US" sz="2000" dirty="0" smtClean="0">
                <a:latin typeface="Segoe UI Light" panose="020B0502040204020203" pitchFamily="34" charset="0"/>
              </a:rPr>
              <a:t>The purpose of the recodification is to organize the statutes in a manner that </a:t>
            </a:r>
            <a:r>
              <a:rPr lang="en-US" sz="2000" dirty="0" smtClean="0">
                <a:latin typeface="Segoe UI Light" panose="020B0502040204020203" pitchFamily="34" charset="0"/>
              </a:rPr>
              <a:t>facilitates ease </a:t>
            </a:r>
            <a:r>
              <a:rPr lang="en-US" sz="2000" dirty="0" smtClean="0">
                <a:latin typeface="Segoe UI Light" panose="020B0502040204020203" pitchFamily="34" charset="0"/>
              </a:rPr>
              <a:t>of use </a:t>
            </a:r>
            <a:r>
              <a:rPr lang="en-US" sz="2000" dirty="0" smtClean="0">
                <a:latin typeface="Segoe UI Light" panose="020B0502040204020203" pitchFamily="34" charset="0"/>
              </a:rPr>
              <a:t>and </a:t>
            </a:r>
            <a:r>
              <a:rPr lang="en-US" sz="2000" dirty="0" smtClean="0">
                <a:latin typeface="Segoe UI Light" panose="020B0502040204020203" pitchFamily="34" charset="0"/>
              </a:rPr>
              <a:t>understanding, with no impact to intent or meanings</a:t>
            </a:r>
            <a:r>
              <a:rPr lang="en-US" sz="1700" dirty="0" smtClean="0">
                <a:latin typeface="Segoe UI Light" panose="020B0502040204020203" pitchFamily="34" charset="0"/>
              </a:rPr>
              <a:t>.</a:t>
            </a:r>
          </a:p>
          <a:p>
            <a:pPr lvl="1"/>
            <a:r>
              <a:rPr lang="en-US" sz="2800" dirty="0" smtClean="0">
                <a:latin typeface="Segoe UI Light" panose="020B0502040204020203" pitchFamily="34" charset="0"/>
              </a:rPr>
              <a:t>Corporate Franchise Tax</a:t>
            </a:r>
          </a:p>
          <a:p>
            <a:pPr lvl="2"/>
            <a:r>
              <a:rPr lang="en-US" sz="2500" dirty="0" smtClean="0">
                <a:latin typeface="Segoe UI Light" panose="020B0502040204020203" pitchFamily="34" charset="0"/>
              </a:rPr>
              <a:t>The work of the Institute will include a study of the potential phase-out or restructuring, and replacement, of the corporate franchise tax</a:t>
            </a:r>
          </a:p>
          <a:p>
            <a:pPr lvl="1"/>
            <a:endParaRPr lang="en-US" sz="1600" dirty="0" smtClean="0">
              <a:latin typeface="Segoe UI Light" panose="020B0502040204020203" pitchFamily="34" charset="0"/>
            </a:endParaRPr>
          </a:p>
          <a:p>
            <a:pPr lvl="1"/>
            <a:endParaRPr lang="en-US" sz="1600" dirty="0">
              <a:latin typeface="Segoe UI Light" panose="020B0502040204020203" pitchFamily="34" charset="0"/>
            </a:endParaRPr>
          </a:p>
          <a:p>
            <a:endParaRPr lang="en-US" sz="2100" dirty="0"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3031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Segoe UI Light" panose="020B0502040204020203" pitchFamily="34" charset="0"/>
              </a:rPr>
              <a:t>Act 12 – 2016 First Extraordinary Session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Expansion of corporation franchise tax to all entities taxed as C corporations</a:t>
            </a:r>
          </a:p>
          <a:p>
            <a:pPr lvl="2"/>
            <a:r>
              <a:rPr lang="en-US" dirty="0" smtClean="0">
                <a:latin typeface="Segoe UI Light" panose="020B0502040204020203" pitchFamily="34" charset="0"/>
              </a:rPr>
              <a:t>Exception: LLCs qualified and eligible to make S corp election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Initial franchise tax extended to entity in existence and actually conducting business in Louisiana 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Original NOI published in October 2016</a:t>
            </a:r>
          </a:p>
          <a:p>
            <a:pPr lvl="2"/>
            <a:r>
              <a:rPr lang="en-US" dirty="0" smtClean="0">
                <a:latin typeface="Segoe UI Light" panose="020B0502040204020203" pitchFamily="34" charset="0"/>
              </a:rPr>
              <a:t>Public hearing held November 30, 2016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1401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Segoe UI Light" panose="020B0502040204020203" pitchFamily="34" charset="0"/>
              </a:rPr>
              <a:t>Act 16 – 2016 First Extraordinary Session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Requires certain expenses paid to a related member be added-back when calculating corporation income tax</a:t>
            </a:r>
          </a:p>
          <a:p>
            <a:pPr lvl="2"/>
            <a:r>
              <a:rPr lang="en-US" dirty="0" smtClean="0">
                <a:latin typeface="Segoe UI Light" panose="020B0502040204020203" pitchFamily="34" charset="0"/>
              </a:rPr>
              <a:t>Certain interest expense and costs</a:t>
            </a:r>
          </a:p>
          <a:p>
            <a:pPr lvl="2"/>
            <a:r>
              <a:rPr lang="en-US" dirty="0" smtClean="0">
                <a:latin typeface="Segoe UI Light" panose="020B0502040204020203" pitchFamily="34" charset="0"/>
              </a:rPr>
              <a:t>Certain intangible expenses and costs</a:t>
            </a:r>
          </a:p>
          <a:p>
            <a:pPr lvl="2"/>
            <a:r>
              <a:rPr lang="en-US" dirty="0" smtClean="0">
                <a:latin typeface="Segoe UI Light" panose="020B0502040204020203" pitchFamily="34" charset="0"/>
              </a:rPr>
              <a:t>Certain management fees 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Original NOI published in October 2016</a:t>
            </a:r>
          </a:p>
          <a:p>
            <a:pPr lvl="2"/>
            <a:r>
              <a:rPr lang="en-US" dirty="0" smtClean="0">
                <a:latin typeface="Segoe UI Light" panose="020B0502040204020203" pitchFamily="34" charset="0"/>
              </a:rPr>
              <a:t>Public hearing held November 30, 2016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9465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Segoe UI Light" panose="020B0502040204020203" pitchFamily="34" charset="0"/>
              </a:rPr>
              <a:t>Act 8 – 2016 Second Extraordinary Session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Amends the apportionment formula for most industries to implement a single sales factor formula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Requires sales other than sales of tangible personal property to be sourced to Louisiana if the taxpayer’s market for the sales is in this state</a:t>
            </a:r>
          </a:p>
          <a:p>
            <a:pPr lvl="1"/>
            <a:r>
              <a:rPr lang="en-US" dirty="0">
                <a:latin typeface="Segoe UI Light" panose="020B0502040204020203" pitchFamily="34" charset="0"/>
              </a:rPr>
              <a:t>Original NOI published in October 2016</a:t>
            </a:r>
          </a:p>
          <a:p>
            <a:pPr lvl="2"/>
            <a:r>
              <a:rPr lang="en-US" dirty="0">
                <a:latin typeface="Segoe UI Light" panose="020B0502040204020203" pitchFamily="34" charset="0"/>
              </a:rPr>
              <a:t>Public hearing held November 30, 2016</a:t>
            </a:r>
          </a:p>
          <a:p>
            <a:pPr lvl="1"/>
            <a:endParaRPr lang="en-US" dirty="0" smtClean="0">
              <a:latin typeface="Segoe UI Light" panose="020B0502040204020203" pitchFamily="34" charset="0"/>
            </a:endParaRPr>
          </a:p>
          <a:p>
            <a:endParaRPr lang="en-US" dirty="0" smtClean="0">
              <a:latin typeface="Segoe UI Light" panose="020B0502040204020203" pitchFamily="34" charset="0"/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9465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Segoe UI Light" panose="020B0502040204020203" pitchFamily="34" charset="0"/>
              </a:rPr>
              <a:t>Additional regulations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Criminal history record checks for LDR employees (Anticipated effective date January 20, 2018)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Electronic filing and payment mandates (Act 150)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Small Town Doctor credit (Act 342)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Sales tax exemption for agricultural inputs (Act 378)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Filing requirements for informational returns 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Inventory tax credit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Historic structures tax credit</a:t>
            </a:r>
          </a:p>
          <a:p>
            <a:pPr lvl="1"/>
            <a:endParaRPr lang="en-US" dirty="0" smtClean="0">
              <a:latin typeface="Segoe UI Light" panose="020B0502040204020203" pitchFamily="34" charset="0"/>
            </a:endParaRPr>
          </a:p>
          <a:p>
            <a:pPr lvl="1"/>
            <a:endParaRPr lang="en-US" dirty="0" smtClean="0">
              <a:latin typeface="Segoe UI Light" panose="020B0502040204020203" pitchFamily="34" charset="0"/>
            </a:endParaRPr>
          </a:p>
          <a:p>
            <a:pPr lvl="1"/>
            <a:endParaRPr lang="en-US" dirty="0">
              <a:latin typeface="Segoe UI Light" panose="020B0502040204020203" pitchFamily="34" charset="0"/>
            </a:endParaRPr>
          </a:p>
          <a:p>
            <a:pPr lvl="1"/>
            <a:endParaRPr lang="en-US" dirty="0" smtClean="0">
              <a:latin typeface="Segoe UI Light" panose="020B0502040204020203" pitchFamily="34" charset="0"/>
            </a:endParaRPr>
          </a:p>
          <a:p>
            <a:endParaRPr lang="en-US" dirty="0" smtClean="0">
              <a:latin typeface="Segoe UI Light" panose="020B0502040204020203" pitchFamily="34" charset="0"/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676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229600" cy="1143000"/>
          </a:xfrm>
        </p:spPr>
        <p:txBody>
          <a:bodyPr/>
          <a:lstStyle/>
          <a:p>
            <a:r>
              <a:rPr lang="en-US" dirty="0" smtClean="0"/>
              <a:t>Agency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latin typeface="Segoe UI Semibold" panose="020B0702040204020203" pitchFamily="34" charset="0"/>
              </a:rPr>
              <a:t>Tax Collection Program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Segoe UI Semibold" panose="020B0702040204020203" pitchFamily="34" charset="0"/>
              </a:rPr>
              <a:t>Office of Alcohol and Tobacco Control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Segoe UI Semibold" panose="020B0702040204020203" pitchFamily="34" charset="0"/>
              </a:rPr>
              <a:t>Office of Charitable Gaming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06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New Revenue Information Bulletins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latin typeface="Segoe UI Light" panose="020B0502040204020203" pitchFamily="34" charset="0"/>
              </a:rPr>
              <a:t>Act 413 regarding payment of solar credit claims</a:t>
            </a:r>
          </a:p>
          <a:p>
            <a:r>
              <a:rPr lang="en-US" b="1" dirty="0" smtClean="0">
                <a:latin typeface="Segoe UI Light" panose="020B0502040204020203" pitchFamily="34" charset="0"/>
              </a:rPr>
              <a:t>Act 211 regarding tax clearances for state contractors and sales tax resale certificates</a:t>
            </a:r>
          </a:p>
          <a:p>
            <a:r>
              <a:rPr lang="en-US" dirty="0" smtClean="0">
                <a:latin typeface="Segoe UI Light" panose="020B0502040204020203" pitchFamily="34" charset="0"/>
              </a:rPr>
              <a:t>Acts 325 and 403 regarding the alternative fuel credit</a:t>
            </a:r>
          </a:p>
          <a:p>
            <a:r>
              <a:rPr lang="en-US" dirty="0" smtClean="0">
                <a:latin typeface="Segoe UI Light" panose="020B0502040204020203" pitchFamily="34" charset="0"/>
              </a:rPr>
              <a:t>Act 309 regarding motion picture production tax credits</a:t>
            </a:r>
          </a:p>
          <a:p>
            <a:r>
              <a:rPr lang="en-US" dirty="0" smtClean="0">
                <a:latin typeface="Segoe UI Light" panose="020B0502040204020203" pitchFamily="34" charset="0"/>
              </a:rPr>
              <a:t>Act 270 regarding disabled individuals</a:t>
            </a:r>
          </a:p>
          <a:p>
            <a:r>
              <a:rPr lang="en-US" dirty="0" smtClean="0">
                <a:latin typeface="Segoe UI Light" panose="020B0502040204020203" pitchFamily="34" charset="0"/>
              </a:rPr>
              <a:t>Act 125 (2015 Regular Session) regarding recovery of reduction credits in 1/3 increments in 2017, 2018, and 2019</a:t>
            </a:r>
          </a:p>
          <a:p>
            <a:r>
              <a:rPr lang="en-US" dirty="0" smtClean="0">
                <a:latin typeface="Segoe UI Light" panose="020B0502040204020203" pitchFamily="34" charset="0"/>
              </a:rPr>
              <a:t>Act 11 (2016 Second Extraordinary Session) regarding the deduction for net capital gains</a:t>
            </a:r>
          </a:p>
          <a:p>
            <a:pPr lvl="1"/>
            <a:endParaRPr lang="en-US" dirty="0" smtClean="0">
              <a:latin typeface="Segoe UI Light" panose="020B0502040204020203" pitchFamily="34" charset="0"/>
            </a:endParaRPr>
          </a:p>
          <a:p>
            <a:pPr lvl="1"/>
            <a:endParaRPr lang="en-US" dirty="0" smtClean="0">
              <a:latin typeface="Segoe UI Light" panose="020B0502040204020203" pitchFamily="34" charset="0"/>
            </a:endParaRPr>
          </a:p>
          <a:p>
            <a:pPr lvl="1"/>
            <a:endParaRPr lang="en-US" dirty="0">
              <a:latin typeface="Segoe UI Light" panose="020B0502040204020203" pitchFamily="34" charset="0"/>
            </a:endParaRPr>
          </a:p>
          <a:p>
            <a:pPr lvl="1"/>
            <a:endParaRPr lang="en-US" dirty="0" smtClean="0">
              <a:latin typeface="Segoe UI Light" panose="020B0502040204020203" pitchFamily="34" charset="0"/>
            </a:endParaRPr>
          </a:p>
          <a:p>
            <a:endParaRPr lang="en-US" dirty="0" smtClean="0">
              <a:latin typeface="Segoe UI Light" panose="020B0502040204020203" pitchFamily="34" charset="0"/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3173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Multistate Tax Commission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Segoe UI Light" panose="020B0502040204020203" pitchFamily="34" charset="0"/>
              </a:rPr>
              <a:t>The Department is working closely with the MTC’s Partnership Work Group in the development of model legislation to address changes in the federal partnership audit process. </a:t>
            </a:r>
          </a:p>
          <a:p>
            <a:endParaRPr lang="en-US" dirty="0">
              <a:latin typeface="Segoe UI Light" panose="020B0502040204020203" pitchFamily="34" charset="0"/>
            </a:endParaRPr>
          </a:p>
          <a:p>
            <a:r>
              <a:rPr lang="en-US" dirty="0" smtClean="0">
                <a:latin typeface="Segoe UI Light" panose="020B0502040204020203" pitchFamily="34" charset="0"/>
              </a:rPr>
              <a:t>Additionally, the Department has representatives on the </a:t>
            </a:r>
            <a:r>
              <a:rPr lang="en-US" dirty="0" err="1" smtClean="0">
                <a:latin typeface="Segoe UI Light" panose="020B0502040204020203" pitchFamily="34" charset="0"/>
              </a:rPr>
              <a:t>MTC’s</a:t>
            </a:r>
            <a:r>
              <a:rPr lang="en-US" dirty="0" smtClean="0">
                <a:latin typeface="Segoe UI Light" panose="020B0502040204020203" pitchFamily="34" charset="0"/>
              </a:rPr>
              <a:t> Audit Program, Nexus Program, and Uniformity Committee. </a:t>
            </a:r>
          </a:p>
          <a:p>
            <a:endParaRPr lang="en-US" dirty="0">
              <a:latin typeface="Segoe UI Light" panose="020B0502040204020203" pitchFamily="34" charset="0"/>
            </a:endParaRPr>
          </a:p>
          <a:p>
            <a:endParaRPr lang="en-US" dirty="0">
              <a:latin typeface="Segoe UI Light" panose="020B0502040204020203" pitchFamily="34" charset="0"/>
            </a:endParaRPr>
          </a:p>
          <a:p>
            <a:pPr lvl="1"/>
            <a:endParaRPr lang="en-US" dirty="0" smtClean="0">
              <a:latin typeface="Segoe UI Light" panose="020B0502040204020203" pitchFamily="34" charset="0"/>
            </a:endParaRPr>
          </a:p>
          <a:p>
            <a:endParaRPr lang="en-US" dirty="0" smtClean="0">
              <a:latin typeface="Segoe UI Light" panose="020B0502040204020203" pitchFamily="34" charset="0"/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6769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 Information Center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Segoe UI Light" panose="020B0502040204020203" pitchFamily="34" charset="0"/>
              </a:rPr>
              <a:t>Tax Policy Inquiry Email Boxes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Corporate Income and Franchise Tax </a:t>
            </a:r>
          </a:p>
          <a:p>
            <a:pPr lvl="2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hlinkClick r:id="rId2"/>
              </a:rPr>
              <a:t>PracCIFTPolicyInquiries@la.gov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</a:rPr>
              <a:t>  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</a:endParaRP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Individual Income</a:t>
            </a:r>
          </a:p>
          <a:p>
            <a:pPr lvl="2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hlinkClick r:id="rId3"/>
              </a:rPr>
              <a:t>PractitionersIndividual.TaxPolicyInquiries@la.gov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</a:rPr>
              <a:t> 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</a:endParaRP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Sales</a:t>
            </a:r>
          </a:p>
          <a:p>
            <a:pPr lvl="2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hlinkClick r:id="rId4"/>
              </a:rPr>
              <a:t>PractitionersSalesTax.PolicyInquiries@la.gov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</a:rPr>
              <a:t> 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</a:endParaRP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Excise/Severance/Miscellaneous</a:t>
            </a:r>
          </a:p>
          <a:p>
            <a:pPr lvl="2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hlinkClick r:id="rId5"/>
              </a:rPr>
              <a:t>PracExcSevTaxPolicyInquiries@la.gov</a:t>
            </a:r>
            <a:r>
              <a:rPr lang="en-US" dirty="0" smtClean="0">
                <a:latin typeface="Segoe UI Light" panose="020B0502040204020203" pitchFamily="34" charset="0"/>
              </a:rPr>
              <a:t> </a:t>
            </a:r>
          </a:p>
          <a:p>
            <a:endParaRPr lang="en-US" dirty="0">
              <a:latin typeface="Segoe UI Light" panose="020B0502040204020203" pitchFamily="34" charset="0"/>
            </a:endParaRPr>
          </a:p>
          <a:p>
            <a:endParaRPr lang="en-US" dirty="0">
              <a:latin typeface="Segoe UI Light" panose="020B0502040204020203" pitchFamily="34" charset="0"/>
            </a:endParaRPr>
          </a:p>
          <a:p>
            <a:pPr lvl="1"/>
            <a:endParaRPr lang="en-US" dirty="0" smtClean="0">
              <a:latin typeface="Segoe UI Light" panose="020B0502040204020203" pitchFamily="34" charset="0"/>
            </a:endParaRPr>
          </a:p>
          <a:p>
            <a:endParaRPr lang="en-US" dirty="0" smtClean="0">
              <a:latin typeface="Segoe UI Light" panose="020B0502040204020203" pitchFamily="34" charset="0"/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011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229600" cy="1143000"/>
          </a:xfrm>
        </p:spPr>
        <p:txBody>
          <a:bodyPr/>
          <a:lstStyle/>
          <a:p>
            <a:r>
              <a:rPr lang="en-US" dirty="0" smtClean="0"/>
              <a:t>LDR Leadership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>
                <a:latin typeface="Segoe UI Semibold" panose="020B0702040204020203" pitchFamily="34" charset="0"/>
              </a:rPr>
              <a:t>Kimberly </a:t>
            </a:r>
            <a:r>
              <a:rPr lang="en-US" b="1" dirty="0">
                <a:latin typeface="Segoe UI Semibold" panose="020B0702040204020203" pitchFamily="34" charset="0"/>
              </a:rPr>
              <a:t>Lewis </a:t>
            </a:r>
            <a:r>
              <a:rPr lang="en-US" b="1" dirty="0" smtClean="0">
                <a:latin typeface="Segoe UI Semibold" panose="020B0702040204020203" pitchFamily="34" charset="0"/>
              </a:rPr>
              <a:t>Robinson, Secretary of Revenue</a:t>
            </a:r>
            <a:endParaRPr lang="en-US" b="1" dirty="0">
              <a:latin typeface="Segoe UI Semibold" panose="020B0702040204020203" pitchFamily="34" charset="0"/>
            </a:endParaRPr>
          </a:p>
          <a:p>
            <a:pPr lvl="1" algn="just"/>
            <a:r>
              <a:rPr lang="en-US" dirty="0" smtClean="0">
                <a:latin typeface="Segoe UI Light" panose="020B0502040204020203" pitchFamily="34" charset="0"/>
              </a:rPr>
              <a:t>Public Affairs</a:t>
            </a:r>
          </a:p>
          <a:p>
            <a:pPr lvl="1" algn="just"/>
            <a:r>
              <a:rPr lang="en-US" dirty="0" smtClean="0">
                <a:latin typeface="Segoe UI Light" panose="020B0502040204020203" pitchFamily="34" charset="0"/>
              </a:rPr>
              <a:t>Office of the General Counsel</a:t>
            </a:r>
          </a:p>
          <a:p>
            <a:pPr lvl="1" algn="just"/>
            <a:r>
              <a:rPr lang="en-US" dirty="0" smtClean="0">
                <a:latin typeface="Segoe UI Light" panose="020B0502040204020203" pitchFamily="34" charset="0"/>
              </a:rPr>
              <a:t>Legislative Affairs</a:t>
            </a:r>
          </a:p>
          <a:p>
            <a:pPr marL="393192" lvl="1" indent="0" algn="just">
              <a:buNone/>
            </a:pPr>
            <a:endParaRPr lang="en-US" dirty="0">
              <a:latin typeface="Segoe UI Light" panose="020B0502040204020203" pitchFamily="34" charset="0"/>
            </a:endParaRPr>
          </a:p>
          <a:p>
            <a:pPr algn="just"/>
            <a:r>
              <a:rPr lang="en-US" b="1" dirty="0" smtClean="0">
                <a:latin typeface="Segoe UI Semibold" panose="020B0702040204020203" pitchFamily="34" charset="0"/>
              </a:rPr>
              <a:t>Kevin Richard, Deputy Secretary</a:t>
            </a:r>
            <a:endParaRPr lang="en-US" dirty="0">
              <a:latin typeface="Segoe UI Semibold" panose="020B0702040204020203" pitchFamily="34" charset="0"/>
            </a:endParaRPr>
          </a:p>
          <a:p>
            <a:pPr lvl="1" algn="just"/>
            <a:r>
              <a:rPr lang="en-US" dirty="0" smtClean="0">
                <a:latin typeface="Segoe UI Light" panose="020B0502040204020203" pitchFamily="34" charset="0"/>
              </a:rPr>
              <a:t>Agency Compliance</a:t>
            </a:r>
          </a:p>
          <a:p>
            <a:pPr lvl="1" algn="just"/>
            <a:r>
              <a:rPr lang="en-US" dirty="0" smtClean="0">
                <a:latin typeface="Segoe UI Light" panose="020B0502040204020203" pitchFamily="34" charset="0"/>
              </a:rPr>
              <a:t>Office of Charitable Gaming</a:t>
            </a:r>
          </a:p>
          <a:p>
            <a:pPr lvl="1" algn="just"/>
            <a:r>
              <a:rPr lang="en-US" dirty="0" smtClean="0">
                <a:latin typeface="Segoe UI Light" panose="020B0502040204020203" pitchFamily="34" charset="0"/>
              </a:rPr>
              <a:t>Tax Free Shopping Commission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3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229600" cy="1143000"/>
          </a:xfrm>
        </p:spPr>
        <p:txBody>
          <a:bodyPr/>
          <a:lstStyle/>
          <a:p>
            <a:r>
              <a:rPr lang="en-US" dirty="0" smtClean="0"/>
              <a:t>LDR Leadership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41520"/>
          </a:xfrm>
        </p:spPr>
        <p:txBody>
          <a:bodyPr>
            <a:normAutofit/>
          </a:bodyPr>
          <a:lstStyle/>
          <a:p>
            <a:r>
              <a:rPr lang="en-US" b="1" dirty="0">
                <a:latin typeface="Segoe UI Semibold" panose="020B0702040204020203" pitchFamily="34" charset="0"/>
              </a:rPr>
              <a:t>Clarence Lymon, Undersecretary</a:t>
            </a:r>
          </a:p>
          <a:p>
            <a:pPr lvl="1"/>
            <a:r>
              <a:rPr lang="en-US" dirty="0">
                <a:latin typeface="Segoe UI Light" panose="020B0502040204020203" pitchFamily="34" charset="0"/>
              </a:rPr>
              <a:t>Office of Management and Finance</a:t>
            </a:r>
          </a:p>
          <a:p>
            <a:pPr lvl="2"/>
            <a:r>
              <a:rPr lang="en-US" dirty="0">
                <a:latin typeface="Segoe UI Light" panose="020B0502040204020203" pitchFamily="34" charset="0"/>
              </a:rPr>
              <a:t>Revenue Processing Center</a:t>
            </a:r>
          </a:p>
          <a:p>
            <a:pPr lvl="2"/>
            <a:r>
              <a:rPr lang="en-US" dirty="0">
                <a:latin typeface="Segoe UI Light" panose="020B0502040204020203" pitchFamily="34" charset="0"/>
              </a:rPr>
              <a:t>Budget and Financial Services</a:t>
            </a:r>
          </a:p>
          <a:p>
            <a:pPr lvl="2"/>
            <a:r>
              <a:rPr lang="en-US" dirty="0">
                <a:latin typeface="Segoe UI Light" panose="020B0502040204020203" pitchFamily="34" charset="0"/>
              </a:rPr>
              <a:t>Human </a:t>
            </a:r>
            <a:r>
              <a:rPr lang="en-US" dirty="0" smtClean="0">
                <a:latin typeface="Segoe UI Light" panose="020B0502040204020203" pitchFamily="34" charset="0"/>
              </a:rPr>
              <a:t>Resources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Office of Debt Recovery</a:t>
            </a:r>
          </a:p>
          <a:p>
            <a:r>
              <a:rPr lang="en-US" b="1" dirty="0" smtClean="0">
                <a:latin typeface="Segoe UI Semibold" panose="020B0702040204020203" pitchFamily="34" charset="0"/>
              </a:rPr>
              <a:t>Velecial Rodman, Assistant Secretary–Group 1</a:t>
            </a:r>
            <a:endParaRPr lang="en-US" b="1" dirty="0">
              <a:latin typeface="Segoe UI Semibold" panose="020B0702040204020203" pitchFamily="34" charset="0"/>
            </a:endParaRPr>
          </a:p>
          <a:p>
            <a:pPr lvl="1"/>
            <a:r>
              <a:rPr lang="en-US" dirty="0">
                <a:latin typeface="Segoe UI Light" panose="020B0502040204020203" pitchFamily="34" charset="0"/>
              </a:rPr>
              <a:t>Collections</a:t>
            </a:r>
          </a:p>
          <a:p>
            <a:pPr lvl="1"/>
            <a:r>
              <a:rPr lang="en-US" dirty="0">
                <a:latin typeface="Segoe UI Light" panose="020B0502040204020203" pitchFamily="34" charset="0"/>
              </a:rPr>
              <a:t>Customer Service</a:t>
            </a:r>
          </a:p>
          <a:p>
            <a:pPr lvl="1"/>
            <a:r>
              <a:rPr lang="en-US" dirty="0">
                <a:latin typeface="Segoe UI Light" panose="020B0502040204020203" pitchFamily="34" charset="0"/>
              </a:rPr>
              <a:t>Business Tax </a:t>
            </a:r>
            <a:r>
              <a:rPr lang="en-US" dirty="0" smtClean="0">
                <a:latin typeface="Segoe UI Light" panose="020B0502040204020203" pitchFamily="34" charset="0"/>
              </a:rPr>
              <a:t>Enforcement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2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41520"/>
          </a:xfrm>
        </p:spPr>
        <p:txBody>
          <a:bodyPr>
            <a:normAutofit/>
          </a:bodyPr>
          <a:lstStyle/>
          <a:p>
            <a:r>
              <a:rPr lang="en-US" b="1" dirty="0">
                <a:latin typeface="Segoe UI Semibold" panose="020B0702040204020203" pitchFamily="34" charset="0"/>
              </a:rPr>
              <a:t>Danell Gerchow, Assistant </a:t>
            </a:r>
            <a:r>
              <a:rPr lang="en-US" b="1" dirty="0" smtClean="0">
                <a:latin typeface="Segoe UI Semibold" panose="020B0702040204020203" pitchFamily="34" charset="0"/>
              </a:rPr>
              <a:t>Secretary–Group </a:t>
            </a:r>
            <a:r>
              <a:rPr lang="en-US" b="1" dirty="0">
                <a:latin typeface="Segoe UI Semibold" panose="020B0702040204020203" pitchFamily="34" charset="0"/>
              </a:rPr>
              <a:t>2</a:t>
            </a:r>
          </a:p>
          <a:p>
            <a:pPr lvl="1"/>
            <a:r>
              <a:rPr lang="en-US" dirty="0" smtClean="0">
                <a:latin typeface="Segoe UI Light" panose="020B0502040204020203" pitchFamily="34" charset="0"/>
              </a:rPr>
              <a:t>Criminal </a:t>
            </a:r>
            <a:r>
              <a:rPr lang="en-US" dirty="0">
                <a:latin typeface="Segoe UI Light" panose="020B0502040204020203" pitchFamily="34" charset="0"/>
              </a:rPr>
              <a:t>Investigations</a:t>
            </a:r>
          </a:p>
          <a:p>
            <a:pPr lvl="1"/>
            <a:r>
              <a:rPr lang="en-US" dirty="0">
                <a:latin typeface="Segoe UI Light" panose="020B0502040204020203" pitchFamily="34" charset="0"/>
              </a:rPr>
              <a:t>Taxpayer Compliance – Income</a:t>
            </a:r>
          </a:p>
          <a:p>
            <a:pPr lvl="1"/>
            <a:r>
              <a:rPr lang="en-US" dirty="0">
                <a:latin typeface="Segoe UI Light" panose="020B0502040204020203" pitchFamily="34" charset="0"/>
              </a:rPr>
              <a:t>Taxpayer Compliance – Sales, Severance, Excise, </a:t>
            </a:r>
            <a:r>
              <a:rPr lang="en-US" dirty="0" smtClean="0">
                <a:latin typeface="Segoe UI Light" panose="020B0502040204020203" pitchFamily="34" charset="0"/>
              </a:rPr>
              <a:t>Withholding</a:t>
            </a:r>
          </a:p>
          <a:p>
            <a:pPr algn="just"/>
            <a:r>
              <a:rPr lang="en-US" b="1" dirty="0">
                <a:latin typeface="Segoe UI Semibold" panose="020B0702040204020203" pitchFamily="34" charset="0"/>
              </a:rPr>
              <a:t>Raymond “Jay” Frost, Assistant </a:t>
            </a:r>
            <a:r>
              <a:rPr lang="en-US" b="1" dirty="0" smtClean="0">
                <a:latin typeface="Segoe UI Semibold" panose="020B0702040204020203" pitchFamily="34" charset="0"/>
              </a:rPr>
              <a:t>Secretary–Group </a:t>
            </a:r>
            <a:r>
              <a:rPr lang="en-US" b="1" dirty="0">
                <a:latin typeface="Segoe UI Semibold" panose="020B0702040204020203" pitchFamily="34" charset="0"/>
              </a:rPr>
              <a:t>3</a:t>
            </a:r>
          </a:p>
          <a:p>
            <a:pPr lvl="1" algn="just"/>
            <a:r>
              <a:rPr lang="en-US" dirty="0">
                <a:latin typeface="Segoe UI Light" panose="020B0502040204020203" pitchFamily="34" charset="0"/>
              </a:rPr>
              <a:t>Audit Review &amp; Appeals</a:t>
            </a:r>
          </a:p>
          <a:p>
            <a:pPr lvl="1" algn="just"/>
            <a:r>
              <a:rPr lang="en-US" dirty="0">
                <a:latin typeface="Segoe UI Light" panose="020B0502040204020203" pitchFamily="34" charset="0"/>
              </a:rPr>
              <a:t>Field Audit – Income Tax</a:t>
            </a:r>
          </a:p>
          <a:p>
            <a:pPr lvl="1" algn="just"/>
            <a:r>
              <a:rPr lang="en-US" dirty="0">
                <a:latin typeface="Segoe UI Light" panose="020B0502040204020203" pitchFamily="34" charset="0"/>
              </a:rPr>
              <a:t>Field Audit – Sales Tax</a:t>
            </a:r>
          </a:p>
          <a:p>
            <a:pPr lvl="1" algn="just"/>
            <a:r>
              <a:rPr lang="en-US" dirty="0">
                <a:latin typeface="Segoe UI Light" panose="020B0502040204020203" pitchFamily="34" charset="0"/>
              </a:rPr>
              <a:t>Field Audit – Excise </a:t>
            </a:r>
            <a:r>
              <a:rPr lang="en-US" dirty="0" smtClean="0">
                <a:latin typeface="Segoe UI Light" panose="020B0502040204020203" pitchFamily="34" charset="0"/>
              </a:rPr>
              <a:t>Tax</a:t>
            </a:r>
            <a:endParaRPr lang="en-US" dirty="0">
              <a:latin typeface="Segoe UI Light" panose="020B0502040204020203" pitchFamily="34" charset="0"/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229600" cy="1143000"/>
          </a:xfrm>
        </p:spPr>
        <p:txBody>
          <a:bodyPr/>
          <a:lstStyle/>
          <a:p>
            <a:r>
              <a:rPr lang="en-US" dirty="0" smtClean="0"/>
              <a:t>LDR Leadership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132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229600" cy="1143000"/>
          </a:xfrm>
        </p:spPr>
        <p:txBody>
          <a:bodyPr/>
          <a:lstStyle/>
          <a:p>
            <a:r>
              <a:rPr lang="en-US" dirty="0" smtClean="0"/>
              <a:t>LDR Leadership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>
                <a:latin typeface="Segoe UI Semibold" panose="020B0702040204020203" pitchFamily="34" charset="0"/>
              </a:rPr>
              <a:t>Luke Morris, Assistant Secretary of the Office of Legal Affairs</a:t>
            </a:r>
          </a:p>
          <a:p>
            <a:pPr marL="0" indent="0" algn="just">
              <a:buNone/>
            </a:pPr>
            <a:endParaRPr lang="en-US" b="1" dirty="0" smtClean="0">
              <a:latin typeface="Segoe UI Semibold" panose="020B0702040204020203" pitchFamily="34" charset="0"/>
            </a:endParaRPr>
          </a:p>
          <a:p>
            <a:pPr lvl="1" algn="just"/>
            <a:r>
              <a:rPr lang="en-US" dirty="0" smtClean="0">
                <a:latin typeface="Segoe UI Light" panose="020B0502040204020203" pitchFamily="34" charset="0"/>
              </a:rPr>
              <a:t>Litigation</a:t>
            </a:r>
          </a:p>
          <a:p>
            <a:pPr lvl="2" algn="just"/>
            <a:r>
              <a:rPr lang="en-US" dirty="0" smtClean="0">
                <a:latin typeface="Segoe UI Light" panose="020B0502040204020203" pitchFamily="34" charset="0"/>
              </a:rPr>
              <a:t>Director: Antonio Ferachi</a:t>
            </a:r>
          </a:p>
          <a:p>
            <a:pPr marL="667512" lvl="2" indent="0" algn="just">
              <a:buNone/>
            </a:pPr>
            <a:endParaRPr lang="en-US" dirty="0">
              <a:latin typeface="Segoe UI Light" panose="020B0502040204020203" pitchFamily="34" charset="0"/>
            </a:endParaRPr>
          </a:p>
          <a:p>
            <a:pPr lvl="1" algn="just"/>
            <a:r>
              <a:rPr lang="en-US" dirty="0">
                <a:latin typeface="Segoe UI Light" panose="020B0502040204020203" pitchFamily="34" charset="0"/>
              </a:rPr>
              <a:t>Policy Services </a:t>
            </a:r>
            <a:endParaRPr lang="en-US" dirty="0" smtClean="0">
              <a:latin typeface="Segoe UI Light" panose="020B0502040204020203" pitchFamily="34" charset="0"/>
            </a:endParaRPr>
          </a:p>
          <a:p>
            <a:pPr lvl="2" algn="just"/>
            <a:r>
              <a:rPr lang="en-US" dirty="0" smtClean="0">
                <a:latin typeface="Segoe UI Light" panose="020B0502040204020203" pitchFamily="34" charset="0"/>
              </a:rPr>
              <a:t>Director: Vanessa LaFleur</a:t>
            </a:r>
            <a:endParaRPr lang="en-US" dirty="0">
              <a:latin typeface="Segoe UI Light" panose="020B0502040204020203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85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229600" cy="1143000"/>
          </a:xfrm>
        </p:spPr>
        <p:txBody>
          <a:bodyPr/>
          <a:lstStyle/>
          <a:p>
            <a:r>
              <a:rPr lang="en-US" dirty="0" smtClean="0"/>
              <a:t>LDR Leadership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1" indent="-274320" algn="just">
              <a:buClr>
                <a:schemeClr val="accent3"/>
              </a:buClr>
              <a:buSzPct val="95000"/>
            </a:pPr>
            <a:r>
              <a:rPr lang="en-US" sz="2800" b="1" dirty="0">
                <a:latin typeface="Segoe UI Semibold" panose="020B0702040204020203" pitchFamily="34" charset="0"/>
              </a:rPr>
              <a:t>Juana</a:t>
            </a:r>
            <a:r>
              <a:rPr lang="en-US" b="1" dirty="0">
                <a:latin typeface="Segoe UI Semibold" panose="020B0702040204020203" pitchFamily="34" charset="0"/>
              </a:rPr>
              <a:t> </a:t>
            </a:r>
            <a:r>
              <a:rPr lang="en-US" sz="2800" b="1" dirty="0">
                <a:latin typeface="Segoe UI Semibold" panose="020B0702040204020203" pitchFamily="34" charset="0"/>
              </a:rPr>
              <a:t>Marine-Lombard, Commissioner</a:t>
            </a:r>
            <a:endParaRPr lang="en-US" b="1" dirty="0">
              <a:latin typeface="Segoe UI Semibold" panose="020B0702040204020203" pitchFamily="34" charset="0"/>
            </a:endParaRPr>
          </a:p>
          <a:p>
            <a:pPr lvl="1" algn="just"/>
            <a:r>
              <a:rPr lang="en-US" dirty="0" smtClean="0">
                <a:latin typeface="Segoe UI Light" panose="020B0502040204020203" pitchFamily="34" charset="0"/>
              </a:rPr>
              <a:t>Office </a:t>
            </a:r>
            <a:r>
              <a:rPr lang="en-US" dirty="0">
                <a:latin typeface="Segoe UI Light" panose="020B0502040204020203" pitchFamily="34" charset="0"/>
              </a:rPr>
              <a:t>of Alcohol and Tobacco </a:t>
            </a:r>
            <a:r>
              <a:rPr lang="en-US" dirty="0" smtClean="0">
                <a:latin typeface="Segoe UI Light" panose="020B0502040204020203" pitchFamily="34" charset="0"/>
              </a:rPr>
              <a:t>Control</a:t>
            </a:r>
          </a:p>
          <a:p>
            <a:pPr marL="393192" lvl="1" indent="0" algn="just">
              <a:buNone/>
            </a:pPr>
            <a:endParaRPr lang="en-US" dirty="0">
              <a:latin typeface="Segoe UI Light" panose="020B0502040204020203" pitchFamily="34" charset="0"/>
            </a:endParaRPr>
          </a:p>
          <a:p>
            <a:pPr marL="274320" lvl="1" indent="-274320" algn="just">
              <a:buClr>
                <a:schemeClr val="accent3"/>
              </a:buClr>
              <a:buSzPct val="95000"/>
            </a:pPr>
            <a:r>
              <a:rPr lang="en-US" sz="2800" b="1" dirty="0">
                <a:latin typeface="Segoe UI Semibold" panose="020B0702040204020203" pitchFamily="34" charset="0"/>
              </a:rPr>
              <a:t>Michael</a:t>
            </a:r>
            <a:r>
              <a:rPr lang="en-US" b="1" dirty="0">
                <a:latin typeface="Segoe UI Semibold" panose="020B0702040204020203" pitchFamily="34" charset="0"/>
              </a:rPr>
              <a:t> </a:t>
            </a:r>
            <a:r>
              <a:rPr lang="en-US" sz="2800" b="1" dirty="0">
                <a:latin typeface="Segoe UI Semibold" panose="020B0702040204020203" pitchFamily="34" charset="0"/>
              </a:rPr>
              <a:t>Legendre, Director</a:t>
            </a:r>
            <a:endParaRPr lang="en-US" b="1" dirty="0">
              <a:latin typeface="Segoe UI Semibold" panose="020B0702040204020203" pitchFamily="34" charset="0"/>
            </a:endParaRPr>
          </a:p>
          <a:p>
            <a:pPr lvl="1" algn="just"/>
            <a:r>
              <a:rPr lang="en-US" dirty="0" smtClean="0">
                <a:latin typeface="Segoe UI Light" panose="020B0502040204020203" pitchFamily="34" charset="0"/>
              </a:rPr>
              <a:t>Office </a:t>
            </a:r>
            <a:r>
              <a:rPr lang="en-US" dirty="0">
                <a:latin typeface="Segoe UI Light" panose="020B0502040204020203" pitchFamily="34" charset="0"/>
              </a:rPr>
              <a:t>of Charitable </a:t>
            </a:r>
            <a:r>
              <a:rPr lang="en-US" dirty="0" smtClean="0">
                <a:latin typeface="Segoe UI Light" panose="020B0502040204020203" pitchFamily="34" charset="0"/>
              </a:rPr>
              <a:t>Gaming</a:t>
            </a:r>
            <a:endParaRPr lang="en-US" dirty="0">
              <a:latin typeface="Segoe UI Light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78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LDR Organization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D3783-D056-4948-A594-B6285BE3671C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Segoe UI Light" panose="020B0502040204020203" pitchFamily="34" charset="0"/>
              </a:rPr>
              <a:t>After carefully reviewing and analyzing the organizational structure of the agency to ensure optimal effectiveness and efficiency, LDR leadership has recently launched a business reorganization.</a:t>
            </a:r>
          </a:p>
          <a:p>
            <a:pPr marL="0" indent="0">
              <a:buNone/>
            </a:pPr>
            <a:endParaRPr lang="en-US" dirty="0" smtClean="0">
              <a:latin typeface="Segoe UI Light" panose="020B0502040204020203" pitchFamily="34" charset="0"/>
            </a:endParaRPr>
          </a:p>
          <a:p>
            <a:r>
              <a:rPr lang="en-US" dirty="0" smtClean="0">
                <a:latin typeface="Segoe UI Light" panose="020B0502040204020203" pitchFamily="34" charset="0"/>
              </a:rPr>
              <a:t>The reorganization will result in a centralization of human resources in order to more closely align tax types and agency functions.</a:t>
            </a:r>
          </a:p>
        </p:txBody>
      </p:sp>
    </p:spTree>
    <p:extLst>
      <p:ext uri="{BB962C8B-B14F-4D97-AF65-F5344CB8AC3E}">
        <p14:creationId xmlns:p14="http://schemas.microsoft.com/office/powerpoint/2010/main" val="21859270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17977</TotalTime>
  <Words>1853</Words>
  <Application>Microsoft Office PowerPoint</Application>
  <PresentationFormat>On-screen Show (4:3)</PresentationFormat>
  <Paragraphs>277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Flow</vt:lpstr>
      <vt:lpstr>          Operational and Tax Policy Initiatives  Presented by: Kevin Richard, Deputy Secretary Luke Morris, Assistant Secretary of Legal Affairs    </vt:lpstr>
      <vt:lpstr>The LDR Mission</vt:lpstr>
      <vt:lpstr>Agency Overview</vt:lpstr>
      <vt:lpstr>LDR Leadership</vt:lpstr>
      <vt:lpstr>LDR Leadership</vt:lpstr>
      <vt:lpstr>LDR Leadership</vt:lpstr>
      <vt:lpstr>LDR Leadership</vt:lpstr>
      <vt:lpstr>LDR Leadership</vt:lpstr>
      <vt:lpstr>LDR Organization</vt:lpstr>
      <vt:lpstr>LDR Organization</vt:lpstr>
      <vt:lpstr>LDR Organization</vt:lpstr>
      <vt:lpstr>Customer Service</vt:lpstr>
      <vt:lpstr>Revenue Processing</vt:lpstr>
      <vt:lpstr>Fraud Prevention</vt:lpstr>
      <vt:lpstr>Litigation Caseload </vt:lpstr>
      <vt:lpstr>Solar Tax Credits</vt:lpstr>
      <vt:lpstr>Solar Tax Credits</vt:lpstr>
      <vt:lpstr>Film Tax Credits</vt:lpstr>
      <vt:lpstr>Film Tax Credits</vt:lpstr>
      <vt:lpstr>Film Tax Credits</vt:lpstr>
      <vt:lpstr>Policy Services &amp; Tax Administration</vt:lpstr>
      <vt:lpstr>Louisiana Tax Institute</vt:lpstr>
      <vt:lpstr>Louisiana Tax Institute</vt:lpstr>
      <vt:lpstr>Louisiana Tax Institute</vt:lpstr>
      <vt:lpstr>PowerPoint Presentation</vt:lpstr>
      <vt:lpstr>New Regulations</vt:lpstr>
      <vt:lpstr>New Regulations</vt:lpstr>
      <vt:lpstr>New Regulations</vt:lpstr>
      <vt:lpstr>New Regulations</vt:lpstr>
      <vt:lpstr>New Revenue Information Bulletins</vt:lpstr>
      <vt:lpstr>Multistate Tax Commission</vt:lpstr>
      <vt:lpstr>Policy Information Center</vt:lpstr>
    </vt:vector>
  </TitlesOfParts>
  <Company>Louisiana Department of Revenue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Chavis</dc:creator>
  <cp:lastModifiedBy>Luke Morris</cp:lastModifiedBy>
  <cp:revision>176</cp:revision>
  <cp:lastPrinted>2017-07-19T15:28:30Z</cp:lastPrinted>
  <dcterms:created xsi:type="dcterms:W3CDTF">2016-07-12T20:03:59Z</dcterms:created>
  <dcterms:modified xsi:type="dcterms:W3CDTF">2017-11-03T13:01:13Z</dcterms:modified>
</cp:coreProperties>
</file>