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960" r:id="rId2"/>
  </p:sldMasterIdLst>
  <p:notesMasterIdLst>
    <p:notesMasterId r:id="rId31"/>
  </p:notesMasterIdLst>
  <p:handoutMasterIdLst>
    <p:handoutMasterId r:id="rId32"/>
  </p:handoutMasterIdLst>
  <p:sldIdLst>
    <p:sldId id="276" r:id="rId3"/>
    <p:sldId id="451" r:id="rId4"/>
    <p:sldId id="452" r:id="rId5"/>
    <p:sldId id="453" r:id="rId6"/>
    <p:sldId id="468" r:id="rId7"/>
    <p:sldId id="469" r:id="rId8"/>
    <p:sldId id="421" r:id="rId9"/>
    <p:sldId id="404" r:id="rId10"/>
    <p:sldId id="454" r:id="rId11"/>
    <p:sldId id="442" r:id="rId12"/>
    <p:sldId id="455" r:id="rId13"/>
    <p:sldId id="525" r:id="rId14"/>
    <p:sldId id="457" r:id="rId15"/>
    <p:sldId id="485" r:id="rId16"/>
    <p:sldId id="456" r:id="rId17"/>
    <p:sldId id="458" r:id="rId18"/>
    <p:sldId id="466" r:id="rId19"/>
    <p:sldId id="459" r:id="rId20"/>
    <p:sldId id="460" r:id="rId21"/>
    <p:sldId id="467" r:id="rId22"/>
    <p:sldId id="486" r:id="rId23"/>
    <p:sldId id="462" r:id="rId24"/>
    <p:sldId id="471" r:id="rId25"/>
    <p:sldId id="526" r:id="rId26"/>
    <p:sldId id="527" r:id="rId27"/>
    <p:sldId id="423" r:id="rId28"/>
    <p:sldId id="461" r:id="rId29"/>
    <p:sldId id="296" r:id="rId30"/>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58" autoAdjust="0"/>
    <p:restoredTop sz="94660"/>
  </p:normalViewPr>
  <p:slideViewPr>
    <p:cSldViewPr>
      <p:cViewPr>
        <p:scale>
          <a:sx n="84" d="100"/>
          <a:sy n="84" d="100"/>
        </p:scale>
        <p:origin x="-80" y="-64"/>
      </p:cViewPr>
      <p:guideLst>
        <p:guide orient="horz" pos="2160"/>
        <p:guide pos="288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2"/>
            <a:ext cx="3038475" cy="466725"/>
          </a:xfrm>
          <a:prstGeom prst="rect">
            <a:avLst/>
          </a:prstGeom>
        </p:spPr>
        <p:txBody>
          <a:bodyPr vert="horz" lIns="91440" tIns="45720" rIns="91440" bIns="45720" rtlCol="0"/>
          <a:lstStyle>
            <a:lvl1pPr algn="r">
              <a:defRPr sz="1200"/>
            </a:lvl1pPr>
          </a:lstStyle>
          <a:p>
            <a:fld id="{7053AEFC-9C1E-4559-82E7-E40D95A62CA7}" type="datetimeFigureOut">
              <a:rPr lang="en-US" smtClean="0"/>
              <a:t>11/1/2017</a:t>
            </a:fld>
            <a:endParaRPr lang="en-US"/>
          </a:p>
        </p:txBody>
      </p:sp>
      <p:sp>
        <p:nvSpPr>
          <p:cNvPr id="4" name="Footer Placeholder 3"/>
          <p:cNvSpPr>
            <a:spLocks noGrp="1"/>
          </p:cNvSpPr>
          <p:nvPr>
            <p:ph type="ftr" sz="quarter" idx="2"/>
          </p:nvPr>
        </p:nvSpPr>
        <p:spPr>
          <a:xfrm>
            <a:off x="1" y="8829677"/>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7"/>
            <a:ext cx="3038475" cy="466725"/>
          </a:xfrm>
          <a:prstGeom prst="rect">
            <a:avLst/>
          </a:prstGeom>
        </p:spPr>
        <p:txBody>
          <a:bodyPr vert="horz" lIns="91440" tIns="45720" rIns="91440" bIns="45720" rtlCol="0" anchor="b"/>
          <a:lstStyle>
            <a:lvl1pPr algn="r">
              <a:defRPr sz="1200"/>
            </a:lvl1pPr>
          </a:lstStyle>
          <a:p>
            <a:fld id="{02BADC06-8E5A-4C78-BBC6-7EB884E93A5A}" type="slidenum">
              <a:rPr lang="en-US" smtClean="0"/>
              <a:t>‹#›</a:t>
            </a:fld>
            <a:endParaRPr lang="en-US"/>
          </a:p>
        </p:txBody>
      </p:sp>
    </p:spTree>
    <p:extLst>
      <p:ext uri="{BB962C8B-B14F-4D97-AF65-F5344CB8AC3E}">
        <p14:creationId xmlns:p14="http://schemas.microsoft.com/office/powerpoint/2010/main" val="3269406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2"/>
            <a:ext cx="3038475" cy="466725"/>
          </a:xfrm>
          <a:prstGeom prst="rect">
            <a:avLst/>
          </a:prstGeom>
        </p:spPr>
        <p:txBody>
          <a:bodyPr vert="horz" lIns="91440" tIns="45720" rIns="91440" bIns="45720" rtlCol="0"/>
          <a:lstStyle>
            <a:lvl1pPr algn="r">
              <a:defRPr sz="1200"/>
            </a:lvl1pPr>
          </a:lstStyle>
          <a:p>
            <a:fld id="{BA2A74EB-3D6D-47BE-82EE-FAD7BECE9911}" type="datetimeFigureOut">
              <a:rPr lang="en-US" smtClean="0"/>
              <a:t>11/1/2017</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6" y="4473577"/>
            <a:ext cx="5607050" cy="3660775"/>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829677"/>
            <a:ext cx="30384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7"/>
            <a:ext cx="3038475" cy="466725"/>
          </a:xfrm>
          <a:prstGeom prst="rect">
            <a:avLst/>
          </a:prstGeom>
        </p:spPr>
        <p:txBody>
          <a:bodyPr vert="horz" lIns="91440" tIns="45720" rIns="91440" bIns="45720" rtlCol="0" anchor="b"/>
          <a:lstStyle>
            <a:lvl1pPr algn="r">
              <a:defRPr sz="1200"/>
            </a:lvl1pPr>
          </a:lstStyle>
          <a:p>
            <a:fld id="{1D25DDEE-0323-4491-9DA7-2A043315C1C9}" type="slidenum">
              <a:rPr lang="en-US" smtClean="0"/>
              <a:t>‹#›</a:t>
            </a:fld>
            <a:endParaRPr lang="en-US"/>
          </a:p>
        </p:txBody>
      </p:sp>
    </p:spTree>
    <p:extLst>
      <p:ext uri="{BB962C8B-B14F-4D97-AF65-F5344CB8AC3E}">
        <p14:creationId xmlns:p14="http://schemas.microsoft.com/office/powerpoint/2010/main" val="5356258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Slide Number Placeholder 5"/>
          <p:cNvSpPr>
            <a:spLocks noGrp="1"/>
          </p:cNvSpPr>
          <p:nvPr>
            <p:ph type="sldNum" sz="quarter" idx="10"/>
          </p:nvPr>
        </p:nvSpPr>
        <p:spPr>
          <a:ln/>
        </p:spPr>
        <p:txBody>
          <a:bodyPr/>
          <a:lstStyle>
            <a:lvl1pPr>
              <a:defRPr/>
            </a:lvl1pPr>
          </a:lstStyle>
          <a:p>
            <a:pPr>
              <a:defRPr/>
            </a:pPr>
            <a:fld id="{3FC91531-6FF5-4E0A-BA6B-E98B587B7548}" type="slidenum">
              <a:rPr lang="en-US"/>
              <a:pPr>
                <a:defRPr/>
              </a:pPr>
              <a:t>‹#›</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Date Placeholder 3"/>
          <p:cNvSpPr>
            <a:spLocks noGrp="1"/>
          </p:cNvSpPr>
          <p:nvPr>
            <p:ph type="dt" sz="half" idx="12"/>
          </p:nvPr>
        </p:nvSpPr>
        <p:spPr/>
        <p:txBody>
          <a:bodyPr/>
          <a:lstStyle>
            <a:lvl1pPr>
              <a:defRPr/>
            </a:lvl1pPr>
          </a:lstStyle>
          <a:p>
            <a:pPr>
              <a:defRPr/>
            </a:pPr>
            <a:fld id="{78553846-D999-4E68-A115-4954AB53606D}" type="datetimeFigureOut">
              <a:rPr lang="en-US"/>
              <a:pPr>
                <a:defRPr/>
              </a:pPr>
              <a:t>11/1/2017</a:t>
            </a:fld>
            <a:endParaRPr lang="en-US"/>
          </a:p>
        </p:txBody>
      </p:sp>
    </p:spTree>
    <p:extLst>
      <p:ext uri="{BB962C8B-B14F-4D97-AF65-F5344CB8AC3E}">
        <p14:creationId xmlns:p14="http://schemas.microsoft.com/office/powerpoint/2010/main" val="1913522946"/>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ln/>
        </p:spPr>
        <p:txBody>
          <a:bodyPr/>
          <a:lstStyle>
            <a:lvl1pPr>
              <a:defRPr/>
            </a:lvl1pPr>
          </a:lstStyle>
          <a:p>
            <a:pPr>
              <a:defRPr/>
            </a:pPr>
            <a:fld id="{2D65CAE7-BBB9-48E8-A3F5-9A9DFE9C5578}" type="slidenum">
              <a:rPr lang="en-US"/>
              <a:pPr>
                <a:defRPr/>
              </a:pPr>
              <a:t>‹#›</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Date Placeholder 3"/>
          <p:cNvSpPr>
            <a:spLocks noGrp="1"/>
          </p:cNvSpPr>
          <p:nvPr>
            <p:ph type="dt" sz="half" idx="12"/>
          </p:nvPr>
        </p:nvSpPr>
        <p:spPr/>
        <p:txBody>
          <a:bodyPr/>
          <a:lstStyle>
            <a:lvl1pPr>
              <a:defRPr/>
            </a:lvl1pPr>
          </a:lstStyle>
          <a:p>
            <a:pPr>
              <a:defRPr/>
            </a:pPr>
            <a:fld id="{C0768ACD-D2AF-4792-ACBF-7BCD64C5D19B}" type="datetimeFigureOut">
              <a:rPr lang="en-US"/>
              <a:pPr>
                <a:defRPr/>
              </a:pPr>
              <a:t>11/1/2017</a:t>
            </a:fld>
            <a:endParaRPr lang="en-US"/>
          </a:p>
        </p:txBody>
      </p:sp>
    </p:spTree>
    <p:extLst>
      <p:ext uri="{BB962C8B-B14F-4D97-AF65-F5344CB8AC3E}">
        <p14:creationId xmlns:p14="http://schemas.microsoft.com/office/powerpoint/2010/main" val="3072860174"/>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ln/>
        </p:spPr>
        <p:txBody>
          <a:bodyPr/>
          <a:lstStyle>
            <a:lvl1pPr>
              <a:defRPr/>
            </a:lvl1pPr>
          </a:lstStyle>
          <a:p>
            <a:pPr>
              <a:defRPr/>
            </a:pPr>
            <a:fld id="{DBD0CE6F-E4C3-4399-8228-B16DB3AA326C}" type="slidenum">
              <a:rPr lang="en-US"/>
              <a:pPr>
                <a:defRPr/>
              </a:pPr>
              <a:t>‹#›</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Date Placeholder 3"/>
          <p:cNvSpPr>
            <a:spLocks noGrp="1"/>
          </p:cNvSpPr>
          <p:nvPr>
            <p:ph type="dt" sz="half" idx="12"/>
          </p:nvPr>
        </p:nvSpPr>
        <p:spPr/>
        <p:txBody>
          <a:bodyPr/>
          <a:lstStyle>
            <a:lvl1pPr>
              <a:defRPr/>
            </a:lvl1pPr>
          </a:lstStyle>
          <a:p>
            <a:pPr>
              <a:defRPr/>
            </a:pPr>
            <a:fld id="{4274DA47-980B-4B89-A639-B849A658A6DC}" type="datetimeFigureOut">
              <a:rPr lang="en-US"/>
              <a:pPr>
                <a:defRPr/>
              </a:pPr>
              <a:t>11/1/2017</a:t>
            </a:fld>
            <a:endParaRPr lang="en-US"/>
          </a:p>
        </p:txBody>
      </p:sp>
    </p:spTree>
    <p:extLst>
      <p:ext uri="{BB962C8B-B14F-4D97-AF65-F5344CB8AC3E}">
        <p14:creationId xmlns:p14="http://schemas.microsoft.com/office/powerpoint/2010/main" val="4220736999"/>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Slide Number Placeholder 5"/>
          <p:cNvSpPr>
            <a:spLocks noGrp="1"/>
          </p:cNvSpPr>
          <p:nvPr>
            <p:ph type="sldNum" sz="quarter" idx="10"/>
          </p:nvPr>
        </p:nvSpPr>
        <p:spPr>
          <a:ln/>
        </p:spPr>
        <p:txBody>
          <a:bodyPr/>
          <a:lstStyle>
            <a:lvl1pPr>
              <a:defRPr/>
            </a:lvl1pPr>
          </a:lstStyle>
          <a:p>
            <a:pPr>
              <a:defRPr/>
            </a:pPr>
            <a:fld id="{3FC91531-6FF5-4E0A-BA6B-E98B587B7548}" type="slidenum">
              <a:rPr lang="en-US"/>
              <a:pPr>
                <a:defRPr/>
              </a:pPr>
              <a:t>‹#›</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solidFill>
                <a:srgbClr val="ACCBF9"/>
              </a:solidFill>
            </a:endParaRPr>
          </a:p>
        </p:txBody>
      </p:sp>
      <p:sp>
        <p:nvSpPr>
          <p:cNvPr id="6" name="Date Placeholder 3"/>
          <p:cNvSpPr>
            <a:spLocks noGrp="1"/>
          </p:cNvSpPr>
          <p:nvPr>
            <p:ph type="dt" sz="half" idx="12"/>
          </p:nvPr>
        </p:nvSpPr>
        <p:spPr/>
        <p:txBody>
          <a:bodyPr/>
          <a:lstStyle>
            <a:lvl1pPr>
              <a:defRPr/>
            </a:lvl1pPr>
          </a:lstStyle>
          <a:p>
            <a:pPr>
              <a:defRPr/>
            </a:pPr>
            <a:fld id="{78553846-D999-4E68-A115-4954AB53606D}" type="datetimeFigureOut">
              <a:rPr lang="en-US">
                <a:solidFill>
                  <a:srgbClr val="ACCBF9"/>
                </a:solidFill>
              </a:rPr>
              <a:pPr>
                <a:defRPr/>
              </a:pPr>
              <a:t>11/1/2017</a:t>
            </a:fld>
            <a:endParaRPr lang="en-US">
              <a:solidFill>
                <a:srgbClr val="ACCBF9"/>
              </a:solidFill>
            </a:endParaRPr>
          </a:p>
        </p:txBody>
      </p:sp>
    </p:spTree>
    <p:extLst>
      <p:ext uri="{BB962C8B-B14F-4D97-AF65-F5344CB8AC3E}">
        <p14:creationId xmlns:p14="http://schemas.microsoft.com/office/powerpoint/2010/main" val="3794070578"/>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ln/>
        </p:spPr>
        <p:txBody>
          <a:bodyPr/>
          <a:lstStyle>
            <a:lvl1pPr>
              <a:defRPr/>
            </a:lvl1pPr>
          </a:lstStyle>
          <a:p>
            <a:pPr>
              <a:defRPr/>
            </a:pPr>
            <a:fld id="{C8C467FD-CBD5-4D2F-A8F5-8C7ECB4251C4}" type="slidenum">
              <a:rPr lang="en-US"/>
              <a:pPr>
                <a:defRPr/>
              </a:pPr>
              <a:t>‹#›</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solidFill>
                <a:srgbClr val="ACCBF9"/>
              </a:solidFill>
            </a:endParaRPr>
          </a:p>
        </p:txBody>
      </p:sp>
      <p:sp>
        <p:nvSpPr>
          <p:cNvPr id="6" name="Date Placeholder 3"/>
          <p:cNvSpPr>
            <a:spLocks noGrp="1"/>
          </p:cNvSpPr>
          <p:nvPr>
            <p:ph type="dt" sz="half" idx="12"/>
          </p:nvPr>
        </p:nvSpPr>
        <p:spPr/>
        <p:txBody>
          <a:bodyPr/>
          <a:lstStyle>
            <a:lvl1pPr>
              <a:defRPr/>
            </a:lvl1pPr>
          </a:lstStyle>
          <a:p>
            <a:pPr>
              <a:defRPr/>
            </a:pPr>
            <a:fld id="{08FA447F-2B12-412E-994D-653E32AB9EC7}" type="datetimeFigureOut">
              <a:rPr lang="en-US">
                <a:solidFill>
                  <a:srgbClr val="ACCBF9"/>
                </a:solidFill>
              </a:rPr>
              <a:pPr>
                <a:defRPr/>
              </a:pPr>
              <a:t>11/1/2017</a:t>
            </a:fld>
            <a:endParaRPr lang="en-US">
              <a:solidFill>
                <a:srgbClr val="ACCBF9"/>
              </a:solidFill>
            </a:endParaRPr>
          </a:p>
        </p:txBody>
      </p:sp>
    </p:spTree>
    <p:extLst>
      <p:ext uri="{BB962C8B-B14F-4D97-AF65-F5344CB8AC3E}">
        <p14:creationId xmlns:p14="http://schemas.microsoft.com/office/powerpoint/2010/main" val="3015898198"/>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Slide Number Placeholder 5"/>
          <p:cNvSpPr>
            <a:spLocks noGrp="1"/>
          </p:cNvSpPr>
          <p:nvPr>
            <p:ph type="sldNum" sz="quarter" idx="10"/>
          </p:nvPr>
        </p:nvSpPr>
        <p:spPr>
          <a:ln/>
        </p:spPr>
        <p:txBody>
          <a:bodyPr/>
          <a:lstStyle>
            <a:lvl1pPr>
              <a:defRPr/>
            </a:lvl1pPr>
          </a:lstStyle>
          <a:p>
            <a:pPr>
              <a:defRPr/>
            </a:pPr>
            <a:fld id="{DACA1E19-D383-4CE1-9508-1C1677B0274B}" type="slidenum">
              <a:rPr lang="en-US"/>
              <a:pPr>
                <a:defRPr/>
              </a:pPr>
              <a:t>‹#›</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solidFill>
                <a:srgbClr val="ACCBF9"/>
              </a:solidFill>
            </a:endParaRPr>
          </a:p>
        </p:txBody>
      </p:sp>
      <p:sp>
        <p:nvSpPr>
          <p:cNvPr id="6" name="Date Placeholder 3"/>
          <p:cNvSpPr>
            <a:spLocks noGrp="1"/>
          </p:cNvSpPr>
          <p:nvPr>
            <p:ph type="dt" sz="half" idx="12"/>
          </p:nvPr>
        </p:nvSpPr>
        <p:spPr/>
        <p:txBody>
          <a:bodyPr/>
          <a:lstStyle>
            <a:lvl1pPr>
              <a:defRPr/>
            </a:lvl1pPr>
          </a:lstStyle>
          <a:p>
            <a:pPr>
              <a:defRPr/>
            </a:pPr>
            <a:fld id="{2D17CA57-BF35-48FC-B1E8-BE73D5F30BFD}" type="datetimeFigureOut">
              <a:rPr lang="en-US">
                <a:solidFill>
                  <a:srgbClr val="ACCBF9"/>
                </a:solidFill>
              </a:rPr>
              <a:pPr>
                <a:defRPr/>
              </a:pPr>
              <a:t>11/1/2017</a:t>
            </a:fld>
            <a:endParaRPr lang="en-US">
              <a:solidFill>
                <a:srgbClr val="ACCBF9"/>
              </a:solidFill>
            </a:endParaRPr>
          </a:p>
        </p:txBody>
      </p:sp>
    </p:spTree>
    <p:extLst>
      <p:ext uri="{BB962C8B-B14F-4D97-AF65-F5344CB8AC3E}">
        <p14:creationId xmlns:p14="http://schemas.microsoft.com/office/powerpoint/2010/main" val="272908422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Slide Number Placeholder 5"/>
          <p:cNvSpPr>
            <a:spLocks noGrp="1"/>
          </p:cNvSpPr>
          <p:nvPr>
            <p:ph type="sldNum" sz="quarter" idx="10"/>
          </p:nvPr>
        </p:nvSpPr>
        <p:spPr>
          <a:ln/>
        </p:spPr>
        <p:txBody>
          <a:bodyPr/>
          <a:lstStyle>
            <a:lvl1pPr>
              <a:defRPr/>
            </a:lvl1pPr>
          </a:lstStyle>
          <a:p>
            <a:pPr>
              <a:defRPr/>
            </a:pPr>
            <a:fld id="{6AC7175F-A97A-4FA8-B761-CB85DD82266E}" type="slidenum">
              <a:rPr lang="en-US"/>
              <a:pPr>
                <a:defRPr/>
              </a:pPr>
              <a:t>‹#›</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solidFill>
                <a:srgbClr val="ACCBF9"/>
              </a:solidFill>
            </a:endParaRPr>
          </a:p>
        </p:txBody>
      </p:sp>
      <p:sp>
        <p:nvSpPr>
          <p:cNvPr id="7" name="Date Placeholder 3"/>
          <p:cNvSpPr>
            <a:spLocks noGrp="1"/>
          </p:cNvSpPr>
          <p:nvPr>
            <p:ph type="dt" sz="half" idx="12"/>
          </p:nvPr>
        </p:nvSpPr>
        <p:spPr/>
        <p:txBody>
          <a:bodyPr/>
          <a:lstStyle>
            <a:lvl1pPr>
              <a:defRPr/>
            </a:lvl1pPr>
          </a:lstStyle>
          <a:p>
            <a:pPr>
              <a:defRPr/>
            </a:pPr>
            <a:fld id="{395094FD-1CCC-49EA-BB43-509249403068}" type="datetimeFigureOut">
              <a:rPr lang="en-US">
                <a:solidFill>
                  <a:srgbClr val="ACCBF9"/>
                </a:solidFill>
              </a:rPr>
              <a:pPr>
                <a:defRPr/>
              </a:pPr>
              <a:t>11/1/2017</a:t>
            </a:fld>
            <a:endParaRPr lang="en-US">
              <a:solidFill>
                <a:srgbClr val="ACCBF9"/>
              </a:solidFill>
            </a:endParaRPr>
          </a:p>
        </p:txBody>
      </p:sp>
    </p:spTree>
    <p:extLst>
      <p:ext uri="{BB962C8B-B14F-4D97-AF65-F5344CB8AC3E}">
        <p14:creationId xmlns:p14="http://schemas.microsoft.com/office/powerpoint/2010/main" val="1356226098"/>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5"/>
          <p:cNvSpPr>
            <a:spLocks noGrp="1"/>
          </p:cNvSpPr>
          <p:nvPr>
            <p:ph type="sldNum" sz="quarter" idx="10"/>
          </p:nvPr>
        </p:nvSpPr>
        <p:spPr>
          <a:ln/>
        </p:spPr>
        <p:txBody>
          <a:bodyPr/>
          <a:lstStyle>
            <a:lvl1pPr>
              <a:defRPr/>
            </a:lvl1pPr>
          </a:lstStyle>
          <a:p>
            <a:pPr>
              <a:defRPr/>
            </a:pPr>
            <a:fld id="{CB98E413-8BC9-422E-9088-2D1B98314234}" type="slidenum">
              <a:rPr lang="en-US"/>
              <a:pPr>
                <a:defRPr/>
              </a:pPr>
              <a:t>‹#›</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solidFill>
                <a:srgbClr val="ACCBF9"/>
              </a:solidFill>
            </a:endParaRPr>
          </a:p>
        </p:txBody>
      </p:sp>
      <p:sp>
        <p:nvSpPr>
          <p:cNvPr id="9" name="Date Placeholder 3"/>
          <p:cNvSpPr>
            <a:spLocks noGrp="1"/>
          </p:cNvSpPr>
          <p:nvPr>
            <p:ph type="dt" sz="half" idx="12"/>
          </p:nvPr>
        </p:nvSpPr>
        <p:spPr/>
        <p:txBody>
          <a:bodyPr/>
          <a:lstStyle>
            <a:lvl1pPr>
              <a:defRPr/>
            </a:lvl1pPr>
          </a:lstStyle>
          <a:p>
            <a:pPr>
              <a:defRPr/>
            </a:pPr>
            <a:fld id="{D1FB4EC4-CAFA-41F7-A221-AED76AA2DBB6}" type="datetimeFigureOut">
              <a:rPr lang="en-US">
                <a:solidFill>
                  <a:srgbClr val="ACCBF9"/>
                </a:solidFill>
              </a:rPr>
              <a:pPr>
                <a:defRPr/>
              </a:pPr>
              <a:t>11/1/2017</a:t>
            </a:fld>
            <a:endParaRPr lang="en-US">
              <a:solidFill>
                <a:srgbClr val="ACCBF9"/>
              </a:solidFill>
            </a:endParaRPr>
          </a:p>
        </p:txBody>
      </p:sp>
    </p:spTree>
    <p:extLst>
      <p:ext uri="{BB962C8B-B14F-4D97-AF65-F5344CB8AC3E}">
        <p14:creationId xmlns:p14="http://schemas.microsoft.com/office/powerpoint/2010/main" val="3537222799"/>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5"/>
          <p:cNvSpPr>
            <a:spLocks noGrp="1"/>
          </p:cNvSpPr>
          <p:nvPr>
            <p:ph type="sldNum" sz="quarter" idx="10"/>
          </p:nvPr>
        </p:nvSpPr>
        <p:spPr>
          <a:ln/>
        </p:spPr>
        <p:txBody>
          <a:bodyPr/>
          <a:lstStyle>
            <a:lvl1pPr>
              <a:defRPr/>
            </a:lvl1pPr>
          </a:lstStyle>
          <a:p>
            <a:pPr>
              <a:defRPr/>
            </a:pPr>
            <a:fld id="{98D7B8F2-087A-47A2-BCFF-F4FFC1213F45}" type="slidenum">
              <a:rPr lang="en-US"/>
              <a:pPr>
                <a:defRPr/>
              </a:pPr>
              <a:t>‹#›</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solidFill>
                <a:srgbClr val="ACCBF9"/>
              </a:solidFill>
            </a:endParaRPr>
          </a:p>
        </p:txBody>
      </p:sp>
      <p:sp>
        <p:nvSpPr>
          <p:cNvPr id="5" name="Date Placeholder 3"/>
          <p:cNvSpPr>
            <a:spLocks noGrp="1"/>
          </p:cNvSpPr>
          <p:nvPr>
            <p:ph type="dt" sz="half" idx="12"/>
          </p:nvPr>
        </p:nvSpPr>
        <p:spPr/>
        <p:txBody>
          <a:bodyPr/>
          <a:lstStyle>
            <a:lvl1pPr>
              <a:defRPr/>
            </a:lvl1pPr>
          </a:lstStyle>
          <a:p>
            <a:pPr>
              <a:defRPr/>
            </a:pPr>
            <a:fld id="{0AB40FEB-D15D-460E-A07D-29633EA209A3}" type="datetimeFigureOut">
              <a:rPr lang="en-US">
                <a:solidFill>
                  <a:srgbClr val="ACCBF9"/>
                </a:solidFill>
              </a:rPr>
              <a:pPr>
                <a:defRPr/>
              </a:pPr>
              <a:t>11/1/2017</a:t>
            </a:fld>
            <a:endParaRPr lang="en-US">
              <a:solidFill>
                <a:srgbClr val="ACCBF9"/>
              </a:solidFill>
            </a:endParaRPr>
          </a:p>
        </p:txBody>
      </p:sp>
    </p:spTree>
    <p:extLst>
      <p:ext uri="{BB962C8B-B14F-4D97-AF65-F5344CB8AC3E}">
        <p14:creationId xmlns:p14="http://schemas.microsoft.com/office/powerpoint/2010/main" val="1540697652"/>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a:ln/>
        </p:spPr>
        <p:txBody>
          <a:bodyPr/>
          <a:lstStyle>
            <a:lvl1pPr>
              <a:defRPr/>
            </a:lvl1pPr>
          </a:lstStyle>
          <a:p>
            <a:pPr>
              <a:defRPr/>
            </a:pPr>
            <a:fld id="{A180E64A-EC24-4CF5-827D-DBA6167F72FE}" type="slidenum">
              <a:rPr lang="en-US"/>
              <a:pPr>
                <a:defRPr/>
              </a:pPr>
              <a:t>‹#›</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solidFill>
                <a:srgbClr val="ACCBF9"/>
              </a:solidFill>
            </a:endParaRPr>
          </a:p>
        </p:txBody>
      </p:sp>
      <p:sp>
        <p:nvSpPr>
          <p:cNvPr id="4" name="Date Placeholder 3"/>
          <p:cNvSpPr>
            <a:spLocks noGrp="1"/>
          </p:cNvSpPr>
          <p:nvPr>
            <p:ph type="dt" sz="half" idx="12"/>
          </p:nvPr>
        </p:nvSpPr>
        <p:spPr/>
        <p:txBody>
          <a:bodyPr/>
          <a:lstStyle>
            <a:lvl1pPr>
              <a:defRPr/>
            </a:lvl1pPr>
          </a:lstStyle>
          <a:p>
            <a:pPr>
              <a:defRPr/>
            </a:pPr>
            <a:fld id="{F89EA5F9-2D6C-47FC-8ABD-9CFF0AE6F828}" type="datetimeFigureOut">
              <a:rPr lang="en-US">
                <a:solidFill>
                  <a:srgbClr val="ACCBF9"/>
                </a:solidFill>
              </a:rPr>
              <a:pPr>
                <a:defRPr/>
              </a:pPr>
              <a:t>11/1/2017</a:t>
            </a:fld>
            <a:endParaRPr lang="en-US">
              <a:solidFill>
                <a:srgbClr val="ACCBF9"/>
              </a:solidFill>
            </a:endParaRPr>
          </a:p>
        </p:txBody>
      </p:sp>
    </p:spTree>
    <p:extLst>
      <p:ext uri="{BB962C8B-B14F-4D97-AF65-F5344CB8AC3E}">
        <p14:creationId xmlns:p14="http://schemas.microsoft.com/office/powerpoint/2010/main" val="406174245"/>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5"/>
          <p:cNvSpPr>
            <a:spLocks noGrp="1"/>
          </p:cNvSpPr>
          <p:nvPr>
            <p:ph type="sldNum" sz="quarter" idx="14"/>
          </p:nvPr>
        </p:nvSpPr>
        <p:spPr>
          <a:ln/>
        </p:spPr>
        <p:txBody>
          <a:bodyPr/>
          <a:lstStyle>
            <a:lvl1pPr>
              <a:defRPr/>
            </a:lvl1pPr>
          </a:lstStyle>
          <a:p>
            <a:pPr>
              <a:defRPr/>
            </a:pPr>
            <a:fld id="{3C603B7F-5EDF-4BB7-853E-9ABD69ADB3C2}" type="slidenum">
              <a:rPr lang="en-US"/>
              <a:pPr>
                <a:defRPr/>
              </a:pPr>
              <a:t>‹#›</a:t>
            </a:fld>
            <a:endParaRPr lang="en-US"/>
          </a:p>
        </p:txBody>
      </p:sp>
      <p:sp>
        <p:nvSpPr>
          <p:cNvPr id="6" name="Footer Placeholder 4"/>
          <p:cNvSpPr>
            <a:spLocks noGrp="1"/>
          </p:cNvSpPr>
          <p:nvPr>
            <p:ph type="ftr" sz="quarter" idx="15"/>
          </p:nvPr>
        </p:nvSpPr>
        <p:spPr/>
        <p:txBody>
          <a:bodyPr/>
          <a:lstStyle>
            <a:lvl1pPr>
              <a:defRPr/>
            </a:lvl1pPr>
          </a:lstStyle>
          <a:p>
            <a:pPr>
              <a:defRPr/>
            </a:pPr>
            <a:endParaRPr lang="en-US">
              <a:solidFill>
                <a:srgbClr val="ACCBF9"/>
              </a:solidFill>
            </a:endParaRPr>
          </a:p>
        </p:txBody>
      </p:sp>
      <p:sp>
        <p:nvSpPr>
          <p:cNvPr id="7" name="Date Placeholder 3"/>
          <p:cNvSpPr>
            <a:spLocks noGrp="1"/>
          </p:cNvSpPr>
          <p:nvPr>
            <p:ph type="dt" sz="half" idx="16"/>
          </p:nvPr>
        </p:nvSpPr>
        <p:spPr/>
        <p:txBody>
          <a:bodyPr/>
          <a:lstStyle>
            <a:lvl1pPr>
              <a:defRPr/>
            </a:lvl1pPr>
          </a:lstStyle>
          <a:p>
            <a:pPr>
              <a:defRPr/>
            </a:pPr>
            <a:fld id="{4C7EE7CF-B123-420B-90D7-C0C3A72D4879}" type="datetimeFigureOut">
              <a:rPr lang="en-US">
                <a:solidFill>
                  <a:srgbClr val="ACCBF9"/>
                </a:solidFill>
              </a:rPr>
              <a:pPr>
                <a:defRPr/>
              </a:pPr>
              <a:t>11/1/2017</a:t>
            </a:fld>
            <a:endParaRPr lang="en-US">
              <a:solidFill>
                <a:srgbClr val="ACCBF9"/>
              </a:solidFill>
            </a:endParaRPr>
          </a:p>
        </p:txBody>
      </p:sp>
    </p:spTree>
    <p:extLst>
      <p:ext uri="{BB962C8B-B14F-4D97-AF65-F5344CB8AC3E}">
        <p14:creationId xmlns:p14="http://schemas.microsoft.com/office/powerpoint/2010/main" val="82148912"/>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ln/>
        </p:spPr>
        <p:txBody>
          <a:bodyPr/>
          <a:lstStyle>
            <a:lvl1pPr>
              <a:defRPr/>
            </a:lvl1pPr>
          </a:lstStyle>
          <a:p>
            <a:pPr>
              <a:defRPr/>
            </a:pPr>
            <a:fld id="{C8C467FD-CBD5-4D2F-A8F5-8C7ECB4251C4}" type="slidenum">
              <a:rPr lang="en-US"/>
              <a:pPr>
                <a:defRPr/>
              </a:pPr>
              <a:t>‹#›</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Date Placeholder 3"/>
          <p:cNvSpPr>
            <a:spLocks noGrp="1"/>
          </p:cNvSpPr>
          <p:nvPr>
            <p:ph type="dt" sz="half" idx="12"/>
          </p:nvPr>
        </p:nvSpPr>
        <p:spPr/>
        <p:txBody>
          <a:bodyPr/>
          <a:lstStyle>
            <a:lvl1pPr>
              <a:defRPr/>
            </a:lvl1pPr>
          </a:lstStyle>
          <a:p>
            <a:pPr>
              <a:defRPr/>
            </a:pPr>
            <a:fld id="{08FA447F-2B12-412E-994D-653E32AB9EC7}" type="datetimeFigureOut">
              <a:rPr lang="en-US"/>
              <a:pPr>
                <a:defRPr/>
              </a:pPr>
              <a:t>11/1/2017</a:t>
            </a:fld>
            <a:endParaRPr lang="en-US"/>
          </a:p>
        </p:txBody>
      </p:sp>
    </p:spTree>
    <p:extLst>
      <p:ext uri="{BB962C8B-B14F-4D97-AF65-F5344CB8AC3E}">
        <p14:creationId xmlns:p14="http://schemas.microsoft.com/office/powerpoint/2010/main" val="1489993665"/>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ln/>
        </p:spPr>
        <p:txBody>
          <a:bodyPr/>
          <a:lstStyle>
            <a:lvl1pPr>
              <a:defRPr/>
            </a:lvl1pPr>
          </a:lstStyle>
          <a:p>
            <a:pPr>
              <a:defRPr/>
            </a:pPr>
            <a:fld id="{916DCEAA-3921-451B-802F-D41F74E89FD8}" type="slidenum">
              <a:rPr lang="en-US"/>
              <a:pPr>
                <a:defRPr/>
              </a:pPr>
              <a:t>‹#›</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solidFill>
                <a:srgbClr val="ACCBF9"/>
              </a:solidFill>
            </a:endParaRPr>
          </a:p>
        </p:txBody>
      </p:sp>
      <p:sp>
        <p:nvSpPr>
          <p:cNvPr id="7" name="Date Placeholder 3"/>
          <p:cNvSpPr>
            <a:spLocks noGrp="1"/>
          </p:cNvSpPr>
          <p:nvPr>
            <p:ph type="dt" sz="half" idx="12"/>
          </p:nvPr>
        </p:nvSpPr>
        <p:spPr/>
        <p:txBody>
          <a:bodyPr/>
          <a:lstStyle>
            <a:lvl1pPr>
              <a:defRPr/>
            </a:lvl1pPr>
          </a:lstStyle>
          <a:p>
            <a:pPr>
              <a:defRPr/>
            </a:pPr>
            <a:fld id="{9256DFEC-AA39-4184-AEE5-9DB12F5F8F7E}" type="datetimeFigureOut">
              <a:rPr lang="en-US">
                <a:solidFill>
                  <a:srgbClr val="ACCBF9"/>
                </a:solidFill>
              </a:rPr>
              <a:pPr>
                <a:defRPr/>
              </a:pPr>
              <a:t>11/1/2017</a:t>
            </a:fld>
            <a:endParaRPr lang="en-US">
              <a:solidFill>
                <a:srgbClr val="ACCBF9"/>
              </a:solidFill>
            </a:endParaRPr>
          </a:p>
        </p:txBody>
      </p:sp>
    </p:spTree>
    <p:extLst>
      <p:ext uri="{BB962C8B-B14F-4D97-AF65-F5344CB8AC3E}">
        <p14:creationId xmlns:p14="http://schemas.microsoft.com/office/powerpoint/2010/main" val="900005826"/>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ln/>
        </p:spPr>
        <p:txBody>
          <a:bodyPr/>
          <a:lstStyle>
            <a:lvl1pPr>
              <a:defRPr/>
            </a:lvl1pPr>
          </a:lstStyle>
          <a:p>
            <a:pPr>
              <a:defRPr/>
            </a:pPr>
            <a:fld id="{2D65CAE7-BBB9-48E8-A3F5-9A9DFE9C5578}" type="slidenum">
              <a:rPr lang="en-US"/>
              <a:pPr>
                <a:defRPr/>
              </a:pPr>
              <a:t>‹#›</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solidFill>
                <a:srgbClr val="ACCBF9"/>
              </a:solidFill>
            </a:endParaRPr>
          </a:p>
        </p:txBody>
      </p:sp>
      <p:sp>
        <p:nvSpPr>
          <p:cNvPr id="6" name="Date Placeholder 3"/>
          <p:cNvSpPr>
            <a:spLocks noGrp="1"/>
          </p:cNvSpPr>
          <p:nvPr>
            <p:ph type="dt" sz="half" idx="12"/>
          </p:nvPr>
        </p:nvSpPr>
        <p:spPr/>
        <p:txBody>
          <a:bodyPr/>
          <a:lstStyle>
            <a:lvl1pPr>
              <a:defRPr/>
            </a:lvl1pPr>
          </a:lstStyle>
          <a:p>
            <a:pPr>
              <a:defRPr/>
            </a:pPr>
            <a:fld id="{C0768ACD-D2AF-4792-ACBF-7BCD64C5D19B}" type="datetimeFigureOut">
              <a:rPr lang="en-US">
                <a:solidFill>
                  <a:srgbClr val="ACCBF9"/>
                </a:solidFill>
              </a:rPr>
              <a:pPr>
                <a:defRPr/>
              </a:pPr>
              <a:t>11/1/2017</a:t>
            </a:fld>
            <a:endParaRPr lang="en-US">
              <a:solidFill>
                <a:srgbClr val="ACCBF9"/>
              </a:solidFill>
            </a:endParaRPr>
          </a:p>
        </p:txBody>
      </p:sp>
    </p:spTree>
    <p:extLst>
      <p:ext uri="{BB962C8B-B14F-4D97-AF65-F5344CB8AC3E}">
        <p14:creationId xmlns:p14="http://schemas.microsoft.com/office/powerpoint/2010/main" val="1213366977"/>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ln/>
        </p:spPr>
        <p:txBody>
          <a:bodyPr/>
          <a:lstStyle>
            <a:lvl1pPr>
              <a:defRPr/>
            </a:lvl1pPr>
          </a:lstStyle>
          <a:p>
            <a:pPr>
              <a:defRPr/>
            </a:pPr>
            <a:fld id="{DBD0CE6F-E4C3-4399-8228-B16DB3AA326C}" type="slidenum">
              <a:rPr lang="en-US"/>
              <a:pPr>
                <a:defRPr/>
              </a:pPr>
              <a:t>‹#›</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solidFill>
                <a:srgbClr val="ACCBF9"/>
              </a:solidFill>
            </a:endParaRPr>
          </a:p>
        </p:txBody>
      </p:sp>
      <p:sp>
        <p:nvSpPr>
          <p:cNvPr id="6" name="Date Placeholder 3"/>
          <p:cNvSpPr>
            <a:spLocks noGrp="1"/>
          </p:cNvSpPr>
          <p:nvPr>
            <p:ph type="dt" sz="half" idx="12"/>
          </p:nvPr>
        </p:nvSpPr>
        <p:spPr/>
        <p:txBody>
          <a:bodyPr/>
          <a:lstStyle>
            <a:lvl1pPr>
              <a:defRPr/>
            </a:lvl1pPr>
          </a:lstStyle>
          <a:p>
            <a:pPr>
              <a:defRPr/>
            </a:pPr>
            <a:fld id="{4274DA47-980B-4B89-A639-B849A658A6DC}" type="datetimeFigureOut">
              <a:rPr lang="en-US">
                <a:solidFill>
                  <a:srgbClr val="ACCBF9"/>
                </a:solidFill>
              </a:rPr>
              <a:pPr>
                <a:defRPr/>
              </a:pPr>
              <a:t>11/1/2017</a:t>
            </a:fld>
            <a:endParaRPr lang="en-US">
              <a:solidFill>
                <a:srgbClr val="ACCBF9"/>
              </a:solidFill>
            </a:endParaRPr>
          </a:p>
        </p:txBody>
      </p:sp>
    </p:spTree>
    <p:extLst>
      <p:ext uri="{BB962C8B-B14F-4D97-AF65-F5344CB8AC3E}">
        <p14:creationId xmlns:p14="http://schemas.microsoft.com/office/powerpoint/2010/main" val="2131238568"/>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Slide Number Placeholder 5"/>
          <p:cNvSpPr>
            <a:spLocks noGrp="1"/>
          </p:cNvSpPr>
          <p:nvPr>
            <p:ph type="sldNum" sz="quarter" idx="10"/>
          </p:nvPr>
        </p:nvSpPr>
        <p:spPr>
          <a:ln/>
        </p:spPr>
        <p:txBody>
          <a:bodyPr/>
          <a:lstStyle>
            <a:lvl1pPr>
              <a:defRPr/>
            </a:lvl1pPr>
          </a:lstStyle>
          <a:p>
            <a:pPr>
              <a:defRPr/>
            </a:pPr>
            <a:fld id="{DACA1E19-D383-4CE1-9508-1C1677B0274B}" type="slidenum">
              <a:rPr lang="en-US"/>
              <a:pPr>
                <a:defRPr/>
              </a:pPr>
              <a:t>‹#›</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Date Placeholder 3"/>
          <p:cNvSpPr>
            <a:spLocks noGrp="1"/>
          </p:cNvSpPr>
          <p:nvPr>
            <p:ph type="dt" sz="half" idx="12"/>
          </p:nvPr>
        </p:nvSpPr>
        <p:spPr/>
        <p:txBody>
          <a:bodyPr/>
          <a:lstStyle>
            <a:lvl1pPr>
              <a:defRPr/>
            </a:lvl1pPr>
          </a:lstStyle>
          <a:p>
            <a:pPr>
              <a:defRPr/>
            </a:pPr>
            <a:fld id="{2D17CA57-BF35-48FC-B1E8-BE73D5F30BFD}" type="datetimeFigureOut">
              <a:rPr lang="en-US"/>
              <a:pPr>
                <a:defRPr/>
              </a:pPr>
              <a:t>11/1/2017</a:t>
            </a:fld>
            <a:endParaRPr lang="en-US"/>
          </a:p>
        </p:txBody>
      </p:sp>
    </p:spTree>
    <p:extLst>
      <p:ext uri="{BB962C8B-B14F-4D97-AF65-F5344CB8AC3E}">
        <p14:creationId xmlns:p14="http://schemas.microsoft.com/office/powerpoint/2010/main" val="3690670671"/>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Slide Number Placeholder 5"/>
          <p:cNvSpPr>
            <a:spLocks noGrp="1"/>
          </p:cNvSpPr>
          <p:nvPr>
            <p:ph type="sldNum" sz="quarter" idx="10"/>
          </p:nvPr>
        </p:nvSpPr>
        <p:spPr>
          <a:ln/>
        </p:spPr>
        <p:txBody>
          <a:bodyPr/>
          <a:lstStyle>
            <a:lvl1pPr>
              <a:defRPr/>
            </a:lvl1pPr>
          </a:lstStyle>
          <a:p>
            <a:pPr>
              <a:defRPr/>
            </a:pPr>
            <a:fld id="{6AC7175F-A97A-4FA8-B761-CB85DD82266E}" type="slidenum">
              <a:rPr lang="en-US"/>
              <a:pPr>
                <a:defRPr/>
              </a:pPr>
              <a:t>‹#›</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Date Placeholder 3"/>
          <p:cNvSpPr>
            <a:spLocks noGrp="1"/>
          </p:cNvSpPr>
          <p:nvPr>
            <p:ph type="dt" sz="half" idx="12"/>
          </p:nvPr>
        </p:nvSpPr>
        <p:spPr/>
        <p:txBody>
          <a:bodyPr/>
          <a:lstStyle>
            <a:lvl1pPr>
              <a:defRPr/>
            </a:lvl1pPr>
          </a:lstStyle>
          <a:p>
            <a:pPr>
              <a:defRPr/>
            </a:pPr>
            <a:fld id="{395094FD-1CCC-49EA-BB43-509249403068}" type="datetimeFigureOut">
              <a:rPr lang="en-US"/>
              <a:pPr>
                <a:defRPr/>
              </a:pPr>
              <a:t>11/1/2017</a:t>
            </a:fld>
            <a:endParaRPr lang="en-US"/>
          </a:p>
        </p:txBody>
      </p:sp>
    </p:spTree>
    <p:extLst>
      <p:ext uri="{BB962C8B-B14F-4D97-AF65-F5344CB8AC3E}">
        <p14:creationId xmlns:p14="http://schemas.microsoft.com/office/powerpoint/2010/main" val="414011488"/>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5"/>
          <p:cNvSpPr>
            <a:spLocks noGrp="1"/>
          </p:cNvSpPr>
          <p:nvPr>
            <p:ph type="sldNum" sz="quarter" idx="10"/>
          </p:nvPr>
        </p:nvSpPr>
        <p:spPr>
          <a:ln/>
        </p:spPr>
        <p:txBody>
          <a:bodyPr/>
          <a:lstStyle>
            <a:lvl1pPr>
              <a:defRPr/>
            </a:lvl1pPr>
          </a:lstStyle>
          <a:p>
            <a:pPr>
              <a:defRPr/>
            </a:pPr>
            <a:fld id="{CB98E413-8BC9-422E-9088-2D1B98314234}" type="slidenum">
              <a:rPr lang="en-US"/>
              <a:pPr>
                <a:defRPr/>
              </a:pPr>
              <a:t>‹#›</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Date Placeholder 3"/>
          <p:cNvSpPr>
            <a:spLocks noGrp="1"/>
          </p:cNvSpPr>
          <p:nvPr>
            <p:ph type="dt" sz="half" idx="12"/>
          </p:nvPr>
        </p:nvSpPr>
        <p:spPr/>
        <p:txBody>
          <a:bodyPr/>
          <a:lstStyle>
            <a:lvl1pPr>
              <a:defRPr/>
            </a:lvl1pPr>
          </a:lstStyle>
          <a:p>
            <a:pPr>
              <a:defRPr/>
            </a:pPr>
            <a:fld id="{D1FB4EC4-CAFA-41F7-A221-AED76AA2DBB6}" type="datetimeFigureOut">
              <a:rPr lang="en-US"/>
              <a:pPr>
                <a:defRPr/>
              </a:pPr>
              <a:t>11/1/2017</a:t>
            </a:fld>
            <a:endParaRPr lang="en-US"/>
          </a:p>
        </p:txBody>
      </p:sp>
    </p:spTree>
    <p:extLst>
      <p:ext uri="{BB962C8B-B14F-4D97-AF65-F5344CB8AC3E}">
        <p14:creationId xmlns:p14="http://schemas.microsoft.com/office/powerpoint/2010/main" val="1978169669"/>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5"/>
          <p:cNvSpPr>
            <a:spLocks noGrp="1"/>
          </p:cNvSpPr>
          <p:nvPr>
            <p:ph type="sldNum" sz="quarter" idx="10"/>
          </p:nvPr>
        </p:nvSpPr>
        <p:spPr>
          <a:ln/>
        </p:spPr>
        <p:txBody>
          <a:bodyPr/>
          <a:lstStyle>
            <a:lvl1pPr>
              <a:defRPr/>
            </a:lvl1pPr>
          </a:lstStyle>
          <a:p>
            <a:pPr>
              <a:defRPr/>
            </a:pPr>
            <a:fld id="{98D7B8F2-087A-47A2-BCFF-F4FFC1213F45}" type="slidenum">
              <a:rPr lang="en-US"/>
              <a:pPr>
                <a:defRPr/>
              </a:pPr>
              <a:t>‹#›</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Date Placeholder 3"/>
          <p:cNvSpPr>
            <a:spLocks noGrp="1"/>
          </p:cNvSpPr>
          <p:nvPr>
            <p:ph type="dt" sz="half" idx="12"/>
          </p:nvPr>
        </p:nvSpPr>
        <p:spPr/>
        <p:txBody>
          <a:bodyPr/>
          <a:lstStyle>
            <a:lvl1pPr>
              <a:defRPr/>
            </a:lvl1pPr>
          </a:lstStyle>
          <a:p>
            <a:pPr>
              <a:defRPr/>
            </a:pPr>
            <a:fld id="{0AB40FEB-D15D-460E-A07D-29633EA209A3}" type="datetimeFigureOut">
              <a:rPr lang="en-US"/>
              <a:pPr>
                <a:defRPr/>
              </a:pPr>
              <a:t>11/1/2017</a:t>
            </a:fld>
            <a:endParaRPr lang="en-US"/>
          </a:p>
        </p:txBody>
      </p:sp>
    </p:spTree>
    <p:extLst>
      <p:ext uri="{BB962C8B-B14F-4D97-AF65-F5344CB8AC3E}">
        <p14:creationId xmlns:p14="http://schemas.microsoft.com/office/powerpoint/2010/main" val="2515822036"/>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a:ln/>
        </p:spPr>
        <p:txBody>
          <a:bodyPr/>
          <a:lstStyle>
            <a:lvl1pPr>
              <a:defRPr/>
            </a:lvl1pPr>
          </a:lstStyle>
          <a:p>
            <a:pPr>
              <a:defRPr/>
            </a:pPr>
            <a:fld id="{A180E64A-EC24-4CF5-827D-DBA6167F72FE}" type="slidenum">
              <a:rPr lang="en-US"/>
              <a:pPr>
                <a:defRPr/>
              </a:pPr>
              <a:t>‹#›</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Date Placeholder 3"/>
          <p:cNvSpPr>
            <a:spLocks noGrp="1"/>
          </p:cNvSpPr>
          <p:nvPr>
            <p:ph type="dt" sz="half" idx="12"/>
          </p:nvPr>
        </p:nvSpPr>
        <p:spPr/>
        <p:txBody>
          <a:bodyPr/>
          <a:lstStyle>
            <a:lvl1pPr>
              <a:defRPr/>
            </a:lvl1pPr>
          </a:lstStyle>
          <a:p>
            <a:pPr>
              <a:defRPr/>
            </a:pPr>
            <a:fld id="{F89EA5F9-2D6C-47FC-8ABD-9CFF0AE6F828}" type="datetimeFigureOut">
              <a:rPr lang="en-US"/>
              <a:pPr>
                <a:defRPr/>
              </a:pPr>
              <a:t>11/1/2017</a:t>
            </a:fld>
            <a:endParaRPr lang="en-US"/>
          </a:p>
        </p:txBody>
      </p:sp>
    </p:spTree>
    <p:extLst>
      <p:ext uri="{BB962C8B-B14F-4D97-AF65-F5344CB8AC3E}">
        <p14:creationId xmlns:p14="http://schemas.microsoft.com/office/powerpoint/2010/main" val="754225622"/>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5"/>
          <p:cNvSpPr>
            <a:spLocks noGrp="1"/>
          </p:cNvSpPr>
          <p:nvPr>
            <p:ph type="sldNum" sz="quarter" idx="14"/>
          </p:nvPr>
        </p:nvSpPr>
        <p:spPr>
          <a:ln/>
        </p:spPr>
        <p:txBody>
          <a:bodyPr/>
          <a:lstStyle>
            <a:lvl1pPr>
              <a:defRPr/>
            </a:lvl1pPr>
          </a:lstStyle>
          <a:p>
            <a:pPr>
              <a:defRPr/>
            </a:pPr>
            <a:fld id="{3C603B7F-5EDF-4BB7-853E-9ABD69ADB3C2}" type="slidenum">
              <a:rPr lang="en-US"/>
              <a:pPr>
                <a:defRPr/>
              </a:pPr>
              <a:t>‹#›</a:t>
            </a:fld>
            <a:endParaRPr lang="en-US"/>
          </a:p>
        </p:txBody>
      </p:sp>
      <p:sp>
        <p:nvSpPr>
          <p:cNvPr id="6" name="Footer Placeholder 4"/>
          <p:cNvSpPr>
            <a:spLocks noGrp="1"/>
          </p:cNvSpPr>
          <p:nvPr>
            <p:ph type="ftr" sz="quarter" idx="15"/>
          </p:nvPr>
        </p:nvSpPr>
        <p:spPr/>
        <p:txBody>
          <a:bodyPr/>
          <a:lstStyle>
            <a:lvl1pPr>
              <a:defRPr/>
            </a:lvl1pPr>
          </a:lstStyle>
          <a:p>
            <a:pPr>
              <a:defRPr/>
            </a:pPr>
            <a:endParaRPr lang="en-US"/>
          </a:p>
        </p:txBody>
      </p:sp>
      <p:sp>
        <p:nvSpPr>
          <p:cNvPr id="7" name="Date Placeholder 3"/>
          <p:cNvSpPr>
            <a:spLocks noGrp="1"/>
          </p:cNvSpPr>
          <p:nvPr>
            <p:ph type="dt" sz="half" idx="16"/>
          </p:nvPr>
        </p:nvSpPr>
        <p:spPr/>
        <p:txBody>
          <a:bodyPr/>
          <a:lstStyle>
            <a:lvl1pPr>
              <a:defRPr/>
            </a:lvl1pPr>
          </a:lstStyle>
          <a:p>
            <a:pPr>
              <a:defRPr/>
            </a:pPr>
            <a:fld id="{4C7EE7CF-B123-420B-90D7-C0C3A72D4879}" type="datetimeFigureOut">
              <a:rPr lang="en-US"/>
              <a:pPr>
                <a:defRPr/>
              </a:pPr>
              <a:t>11/1/2017</a:t>
            </a:fld>
            <a:endParaRPr lang="en-US"/>
          </a:p>
        </p:txBody>
      </p:sp>
    </p:spTree>
    <p:extLst>
      <p:ext uri="{BB962C8B-B14F-4D97-AF65-F5344CB8AC3E}">
        <p14:creationId xmlns:p14="http://schemas.microsoft.com/office/powerpoint/2010/main" val="850167405"/>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ln/>
        </p:spPr>
        <p:txBody>
          <a:bodyPr/>
          <a:lstStyle>
            <a:lvl1pPr>
              <a:defRPr/>
            </a:lvl1pPr>
          </a:lstStyle>
          <a:p>
            <a:pPr>
              <a:defRPr/>
            </a:pPr>
            <a:fld id="{916DCEAA-3921-451B-802F-D41F74E89FD8}" type="slidenum">
              <a:rPr lang="en-US"/>
              <a:pPr>
                <a:defRPr/>
              </a:pPr>
              <a:t>‹#›</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Date Placeholder 3"/>
          <p:cNvSpPr>
            <a:spLocks noGrp="1"/>
          </p:cNvSpPr>
          <p:nvPr>
            <p:ph type="dt" sz="half" idx="12"/>
          </p:nvPr>
        </p:nvSpPr>
        <p:spPr/>
        <p:txBody>
          <a:bodyPr/>
          <a:lstStyle>
            <a:lvl1pPr>
              <a:defRPr/>
            </a:lvl1pPr>
          </a:lstStyle>
          <a:p>
            <a:pPr>
              <a:defRPr/>
            </a:pPr>
            <a:fld id="{9256DFEC-AA39-4184-AEE5-9DB12F5F8F7E}" type="datetimeFigureOut">
              <a:rPr lang="en-US"/>
              <a:pPr>
                <a:defRPr/>
              </a:pPr>
              <a:t>11/1/2017</a:t>
            </a:fld>
            <a:endParaRPr lang="en-US"/>
          </a:p>
        </p:txBody>
      </p:sp>
    </p:spTree>
    <p:extLst>
      <p:ext uri="{BB962C8B-B14F-4D97-AF65-F5344CB8AC3E}">
        <p14:creationId xmlns:p14="http://schemas.microsoft.com/office/powerpoint/2010/main" val="1251449694"/>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457200" y="1600200"/>
            <a:ext cx="76200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Slide Number Placeholder 5"/>
          <p:cNvSpPr>
            <a:spLocks noGrp="1"/>
          </p:cNvSpPr>
          <p:nvPr>
            <p:ph type="sldNum" sz="quarter" idx="4"/>
          </p:nvPr>
        </p:nvSpPr>
        <p:spPr>
          <a:xfrm>
            <a:off x="8531225" y="5648325"/>
            <a:ext cx="549275" cy="396875"/>
          </a:xfrm>
          <a:prstGeom prst="bracketPair">
            <a:avLst>
              <a:gd name="adj" fmla="val 17949"/>
            </a:avLst>
          </a:prstGeom>
          <a:ln w="19050">
            <a:solidFill>
              <a:srgbClr val="FFFFFF"/>
            </a:solidFill>
          </a:ln>
        </p:spPr>
        <p:txBody>
          <a:bodyPr vert="horz" lIns="0" tIns="0" rIns="0" bIns="0" rtlCol="0" anchor="ctr"/>
          <a:lstStyle>
            <a:lvl1pPr algn="ctr" fontAlgn="auto">
              <a:spcBef>
                <a:spcPts val="0"/>
              </a:spcBef>
              <a:spcAft>
                <a:spcPts val="0"/>
              </a:spcAft>
              <a:defRPr sz="1800">
                <a:solidFill>
                  <a:srgbClr val="FFFFFF"/>
                </a:solidFill>
                <a:latin typeface="+mn-lt"/>
                <a:cs typeface="+mn-cs"/>
              </a:defRPr>
            </a:lvl1pPr>
          </a:lstStyle>
          <a:p>
            <a:pPr>
              <a:defRPr/>
            </a:pPr>
            <a:fld id="{36400CCF-F647-44E8-BE88-A3C0959D01EE}" type="slidenum">
              <a:rPr lang="en-US"/>
              <a:pPr>
                <a:defRPr/>
              </a:pPr>
              <a:t>‹#›</a:t>
            </a:fld>
            <a:endParaRPr lang="en-US"/>
          </a:p>
        </p:txBody>
      </p:sp>
      <p:sp>
        <p:nvSpPr>
          <p:cNvPr id="5" name="Footer Placeholder 4"/>
          <p:cNvSpPr>
            <a:spLocks noGrp="1"/>
          </p:cNvSpPr>
          <p:nvPr>
            <p:ph type="ftr" sz="quarter" idx="3"/>
          </p:nvPr>
        </p:nvSpPr>
        <p:spPr>
          <a:xfrm rot="16200000">
            <a:off x="7587456" y="4048919"/>
            <a:ext cx="2366963" cy="365125"/>
          </a:xfrm>
          <a:prstGeom prst="rect">
            <a:avLst/>
          </a:prstGeom>
        </p:spPr>
        <p:txBody>
          <a:bodyPr vert="horz" lIns="91440" tIns="45720" rIns="91440" bIns="45720" rtlCol="0" anchor="ctr"/>
          <a:lstStyle>
            <a:lvl1pPr algn="r" fontAlgn="auto">
              <a:spcBef>
                <a:spcPts val="0"/>
              </a:spcBef>
              <a:spcAft>
                <a:spcPts val="0"/>
              </a:spcAft>
              <a:defRPr sz="1200">
                <a:solidFill>
                  <a:schemeClr val="bg2"/>
                </a:solidFill>
                <a:latin typeface="+mn-lt"/>
                <a:cs typeface="+mn-cs"/>
              </a:defRPr>
            </a:lvl1pPr>
          </a:lstStyle>
          <a:p>
            <a:pPr>
              <a:defRPr/>
            </a:pPr>
            <a:endParaRPr lang="en-US"/>
          </a:p>
        </p:txBody>
      </p:sp>
      <p:sp>
        <p:nvSpPr>
          <p:cNvPr id="4" name="Date Placeholder 3"/>
          <p:cNvSpPr>
            <a:spLocks noGrp="1"/>
          </p:cNvSpPr>
          <p:nvPr>
            <p:ph type="dt" sz="half" idx="2"/>
          </p:nvPr>
        </p:nvSpPr>
        <p:spPr>
          <a:xfrm rot="16200000">
            <a:off x="7551738" y="1646237"/>
            <a:ext cx="2438400" cy="365125"/>
          </a:xfrm>
          <a:prstGeom prst="rect">
            <a:avLst/>
          </a:prstGeom>
        </p:spPr>
        <p:txBody>
          <a:bodyPr vert="horz" lIns="91440" tIns="45720" rIns="91440" bIns="45720" rtlCol="0" anchor="ctr"/>
          <a:lstStyle>
            <a:lvl1pPr algn="l" fontAlgn="auto">
              <a:spcBef>
                <a:spcPts val="0"/>
              </a:spcBef>
              <a:spcAft>
                <a:spcPts val="0"/>
              </a:spcAft>
              <a:defRPr sz="1200">
                <a:solidFill>
                  <a:schemeClr val="bg2"/>
                </a:solidFill>
                <a:latin typeface="+mn-lt"/>
                <a:cs typeface="+mn-cs"/>
              </a:defRPr>
            </a:lvl1pPr>
          </a:lstStyle>
          <a:p>
            <a:pPr>
              <a:defRPr/>
            </a:pPr>
            <a:fld id="{C2904751-DC83-42E5-A694-340B33901CC4}" type="datetimeFigureOut">
              <a:rPr lang="en-US"/>
              <a:pPr>
                <a:defRPr/>
              </a:pPr>
              <a:t>11/1/2017</a:t>
            </a:fld>
            <a:endParaRPr lang="en-US"/>
          </a:p>
        </p:txBody>
      </p:sp>
    </p:spTree>
  </p:cSld>
  <p:clrMap bg1="lt1" tx1="dk1" bg2="lt2" tx2="dk2" accent1="accent1" accent2="accent2" accent3="accent3" accent4="accent4" accent5="accent5" accent6="accent6" hlink="hlink" folHlink="folHlink"/>
  <p:sldLayoutIdLst>
    <p:sldLayoutId id="2147483788" r:id="rId1"/>
    <p:sldLayoutId id="2147483789"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Lst>
  <p:transition>
    <p:fade/>
  </p:transition>
  <p:txStyles>
    <p:titleStyle>
      <a:lvl1pPr algn="l" rtl="0" eaLnBrk="0" fontAlgn="base" hangingPunct="0">
        <a:spcBef>
          <a:spcPct val="0"/>
        </a:spcBef>
        <a:spcAft>
          <a:spcPct val="0"/>
        </a:spcAft>
        <a:defRPr sz="4600" kern="1200" spc="-100">
          <a:solidFill>
            <a:schemeClr val="tx2"/>
          </a:solidFill>
          <a:latin typeface="+mj-lt"/>
          <a:ea typeface="+mj-ea"/>
          <a:cs typeface="+mj-cs"/>
        </a:defRPr>
      </a:lvl1pPr>
      <a:lvl2pPr algn="l" rtl="0" eaLnBrk="0" fontAlgn="base" hangingPunct="0">
        <a:spcBef>
          <a:spcPct val="0"/>
        </a:spcBef>
        <a:spcAft>
          <a:spcPct val="0"/>
        </a:spcAft>
        <a:defRPr sz="4600">
          <a:solidFill>
            <a:schemeClr val="tx2"/>
          </a:solidFill>
          <a:latin typeface="Cambria" pitchFamily="18" charset="0"/>
        </a:defRPr>
      </a:lvl2pPr>
      <a:lvl3pPr algn="l" rtl="0" eaLnBrk="0" fontAlgn="base" hangingPunct="0">
        <a:spcBef>
          <a:spcPct val="0"/>
        </a:spcBef>
        <a:spcAft>
          <a:spcPct val="0"/>
        </a:spcAft>
        <a:defRPr sz="4600">
          <a:solidFill>
            <a:schemeClr val="tx2"/>
          </a:solidFill>
          <a:latin typeface="Cambria" pitchFamily="18" charset="0"/>
        </a:defRPr>
      </a:lvl3pPr>
      <a:lvl4pPr algn="l" rtl="0" eaLnBrk="0" fontAlgn="base" hangingPunct="0">
        <a:spcBef>
          <a:spcPct val="0"/>
        </a:spcBef>
        <a:spcAft>
          <a:spcPct val="0"/>
        </a:spcAft>
        <a:defRPr sz="4600">
          <a:solidFill>
            <a:schemeClr val="tx2"/>
          </a:solidFill>
          <a:latin typeface="Cambria" pitchFamily="18" charset="0"/>
        </a:defRPr>
      </a:lvl4pPr>
      <a:lvl5pPr algn="l" rtl="0" eaLnBrk="0" fontAlgn="base" hangingPunct="0">
        <a:spcBef>
          <a:spcPct val="0"/>
        </a:spcBef>
        <a:spcAft>
          <a:spcPct val="0"/>
        </a:spcAft>
        <a:defRPr sz="4600">
          <a:solidFill>
            <a:schemeClr val="tx2"/>
          </a:solidFill>
          <a:latin typeface="Cambria" pitchFamily="18" charset="0"/>
        </a:defRPr>
      </a:lvl5pPr>
      <a:lvl6pPr marL="457200" algn="l" rtl="0" fontAlgn="base">
        <a:spcBef>
          <a:spcPct val="0"/>
        </a:spcBef>
        <a:spcAft>
          <a:spcPct val="0"/>
        </a:spcAft>
        <a:defRPr sz="4600">
          <a:solidFill>
            <a:schemeClr val="tx2"/>
          </a:solidFill>
          <a:latin typeface="Cambria" pitchFamily="18" charset="0"/>
        </a:defRPr>
      </a:lvl6pPr>
      <a:lvl7pPr marL="914400" algn="l" rtl="0" fontAlgn="base">
        <a:spcBef>
          <a:spcPct val="0"/>
        </a:spcBef>
        <a:spcAft>
          <a:spcPct val="0"/>
        </a:spcAft>
        <a:defRPr sz="4600">
          <a:solidFill>
            <a:schemeClr val="tx2"/>
          </a:solidFill>
          <a:latin typeface="Cambria" pitchFamily="18" charset="0"/>
        </a:defRPr>
      </a:lvl7pPr>
      <a:lvl8pPr marL="1371600" algn="l" rtl="0" fontAlgn="base">
        <a:spcBef>
          <a:spcPct val="0"/>
        </a:spcBef>
        <a:spcAft>
          <a:spcPct val="0"/>
        </a:spcAft>
        <a:defRPr sz="4600">
          <a:solidFill>
            <a:schemeClr val="tx2"/>
          </a:solidFill>
          <a:latin typeface="Cambria" pitchFamily="18" charset="0"/>
        </a:defRPr>
      </a:lvl8pPr>
      <a:lvl9pPr marL="1828800" algn="l" rtl="0" fontAlgn="base">
        <a:spcBef>
          <a:spcPct val="0"/>
        </a:spcBef>
        <a:spcAft>
          <a:spcPct val="0"/>
        </a:spcAft>
        <a:defRPr sz="4600">
          <a:solidFill>
            <a:schemeClr val="tx2"/>
          </a:solidFill>
          <a:latin typeface="Cambria" pitchFamily="18" charset="0"/>
        </a:defRPr>
      </a:lvl9pPr>
    </p:titleStyle>
    <p:bodyStyle>
      <a:lvl1pPr marL="342900" indent="-228600" algn="l" rtl="0" eaLnBrk="0" fontAlgn="base" hangingPunct="0">
        <a:spcBef>
          <a:spcPct val="20000"/>
        </a:spcBef>
        <a:spcAft>
          <a:spcPct val="0"/>
        </a:spcAft>
        <a:buClr>
          <a:schemeClr val="accent1"/>
        </a:buClr>
        <a:buFont typeface="Arial" charset="0"/>
        <a:buChar char="•"/>
        <a:defRPr sz="2200" kern="1200">
          <a:solidFill>
            <a:schemeClr val="tx1"/>
          </a:solidFill>
          <a:latin typeface="+mn-lt"/>
          <a:ea typeface="+mn-ea"/>
          <a:cs typeface="+mn-cs"/>
        </a:defRPr>
      </a:lvl1pPr>
      <a:lvl2pPr marL="639763" indent="-228600" algn="l" rtl="0" eaLnBrk="0" fontAlgn="base" hangingPunct="0">
        <a:spcBef>
          <a:spcPct val="20000"/>
        </a:spcBef>
        <a:spcAft>
          <a:spcPct val="0"/>
        </a:spcAft>
        <a:buClr>
          <a:schemeClr val="accent2"/>
        </a:buClr>
        <a:buFont typeface="Arial" charset="0"/>
        <a:buChar char="•"/>
        <a:defRPr sz="2000" kern="1200">
          <a:solidFill>
            <a:schemeClr val="tx1"/>
          </a:solidFill>
          <a:latin typeface="+mn-lt"/>
          <a:ea typeface="+mn-ea"/>
          <a:cs typeface="+mn-cs"/>
        </a:defRPr>
      </a:lvl2pPr>
      <a:lvl3pPr marL="1004888" indent="-228600" algn="l" rtl="0" eaLnBrk="0" fontAlgn="base" hangingPunct="0">
        <a:spcBef>
          <a:spcPct val="20000"/>
        </a:spcBef>
        <a:spcAft>
          <a:spcPct val="0"/>
        </a:spcAft>
        <a:buClr>
          <a:srgbClr val="7F8FA9"/>
        </a:buClr>
        <a:buFont typeface="Arial" charset="0"/>
        <a:buChar char="•"/>
        <a:defRPr kern="1200">
          <a:solidFill>
            <a:schemeClr val="tx1"/>
          </a:solidFill>
          <a:latin typeface="+mn-lt"/>
          <a:ea typeface="+mn-ea"/>
          <a:cs typeface="+mn-cs"/>
        </a:defRPr>
      </a:lvl3pPr>
      <a:lvl4pPr marL="1279525" indent="-228600" algn="l" rtl="0" eaLnBrk="0" fontAlgn="base" hangingPunct="0">
        <a:spcBef>
          <a:spcPct val="20000"/>
        </a:spcBef>
        <a:spcAft>
          <a:spcPct val="0"/>
        </a:spcAft>
        <a:buClr>
          <a:srgbClr val="4A66AC"/>
        </a:buClr>
        <a:buFont typeface="Arial" charset="0"/>
        <a:buChar char="•"/>
        <a:defRPr sz="1600" kern="1200">
          <a:solidFill>
            <a:schemeClr val="tx1"/>
          </a:solidFill>
          <a:latin typeface="+mn-lt"/>
          <a:ea typeface="+mn-ea"/>
          <a:cs typeface="+mn-cs"/>
        </a:defRPr>
      </a:lvl4pPr>
      <a:lvl5pPr marL="1554163" indent="-228600" algn="l" rtl="0" eaLnBrk="0" fontAlgn="base" hangingPunct="0">
        <a:spcBef>
          <a:spcPct val="20000"/>
        </a:spcBef>
        <a:spcAft>
          <a:spcPct val="0"/>
        </a:spcAft>
        <a:buClr>
          <a:srgbClr val="5AA2AE"/>
        </a:buClr>
        <a:buFont typeface="Arial" charset="0"/>
        <a:buChar char="•"/>
        <a:defRPr sz="1400" kern="120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457200" y="1600200"/>
            <a:ext cx="76200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6" name="Slide Number Placeholder 5"/>
          <p:cNvSpPr>
            <a:spLocks noGrp="1"/>
          </p:cNvSpPr>
          <p:nvPr>
            <p:ph type="sldNum" sz="quarter" idx="4"/>
          </p:nvPr>
        </p:nvSpPr>
        <p:spPr>
          <a:xfrm>
            <a:off x="8531225" y="5648325"/>
            <a:ext cx="549275" cy="396875"/>
          </a:xfrm>
          <a:prstGeom prst="bracketPair">
            <a:avLst>
              <a:gd name="adj" fmla="val 17949"/>
            </a:avLst>
          </a:prstGeom>
          <a:ln w="19050">
            <a:solidFill>
              <a:srgbClr val="FFFFFF"/>
            </a:solidFill>
          </a:ln>
        </p:spPr>
        <p:txBody>
          <a:bodyPr vert="horz" lIns="0" tIns="0" rIns="0" bIns="0" rtlCol="0" anchor="ctr"/>
          <a:lstStyle>
            <a:lvl1pPr algn="ctr" fontAlgn="auto">
              <a:spcBef>
                <a:spcPts val="0"/>
              </a:spcBef>
              <a:spcAft>
                <a:spcPts val="0"/>
              </a:spcAft>
              <a:defRPr sz="1800">
                <a:solidFill>
                  <a:srgbClr val="FFFFFF"/>
                </a:solidFill>
                <a:latin typeface="+mn-lt"/>
                <a:cs typeface="+mn-cs"/>
              </a:defRPr>
            </a:lvl1pPr>
          </a:lstStyle>
          <a:p>
            <a:pPr>
              <a:defRPr/>
            </a:pPr>
            <a:fld id="{36400CCF-F647-44E8-BE88-A3C0959D01EE}" type="slidenum">
              <a:rPr lang="en-US"/>
              <a:pPr>
                <a:defRPr/>
              </a:pPr>
              <a:t>‹#›</a:t>
            </a:fld>
            <a:endParaRPr lang="en-US"/>
          </a:p>
        </p:txBody>
      </p:sp>
      <p:sp>
        <p:nvSpPr>
          <p:cNvPr id="5" name="Footer Placeholder 4"/>
          <p:cNvSpPr>
            <a:spLocks noGrp="1"/>
          </p:cNvSpPr>
          <p:nvPr>
            <p:ph type="ftr" sz="quarter" idx="3"/>
          </p:nvPr>
        </p:nvSpPr>
        <p:spPr>
          <a:xfrm rot="16200000">
            <a:off x="7587456" y="4048919"/>
            <a:ext cx="2366963" cy="365125"/>
          </a:xfrm>
          <a:prstGeom prst="rect">
            <a:avLst/>
          </a:prstGeom>
        </p:spPr>
        <p:txBody>
          <a:bodyPr vert="horz" lIns="91440" tIns="45720" rIns="91440" bIns="45720" rtlCol="0" anchor="ctr"/>
          <a:lstStyle>
            <a:lvl1pPr algn="r" fontAlgn="auto">
              <a:spcBef>
                <a:spcPts val="0"/>
              </a:spcBef>
              <a:spcAft>
                <a:spcPts val="0"/>
              </a:spcAft>
              <a:defRPr sz="1200">
                <a:solidFill>
                  <a:schemeClr val="bg2"/>
                </a:solidFill>
                <a:latin typeface="+mn-lt"/>
                <a:cs typeface="+mn-cs"/>
              </a:defRPr>
            </a:lvl1pPr>
          </a:lstStyle>
          <a:p>
            <a:pPr>
              <a:defRPr/>
            </a:pPr>
            <a:endParaRPr lang="en-US">
              <a:solidFill>
                <a:srgbClr val="ACCBF9"/>
              </a:solidFill>
            </a:endParaRPr>
          </a:p>
        </p:txBody>
      </p:sp>
      <p:sp>
        <p:nvSpPr>
          <p:cNvPr id="4" name="Date Placeholder 3"/>
          <p:cNvSpPr>
            <a:spLocks noGrp="1"/>
          </p:cNvSpPr>
          <p:nvPr>
            <p:ph type="dt" sz="half" idx="2"/>
          </p:nvPr>
        </p:nvSpPr>
        <p:spPr>
          <a:xfrm rot="16200000">
            <a:off x="7551738" y="1646237"/>
            <a:ext cx="2438400" cy="365125"/>
          </a:xfrm>
          <a:prstGeom prst="rect">
            <a:avLst/>
          </a:prstGeom>
        </p:spPr>
        <p:txBody>
          <a:bodyPr vert="horz" lIns="91440" tIns="45720" rIns="91440" bIns="45720" rtlCol="0" anchor="ctr"/>
          <a:lstStyle>
            <a:lvl1pPr algn="l" fontAlgn="auto">
              <a:spcBef>
                <a:spcPts val="0"/>
              </a:spcBef>
              <a:spcAft>
                <a:spcPts val="0"/>
              </a:spcAft>
              <a:defRPr sz="1200">
                <a:solidFill>
                  <a:schemeClr val="bg2"/>
                </a:solidFill>
                <a:latin typeface="+mn-lt"/>
                <a:cs typeface="+mn-cs"/>
              </a:defRPr>
            </a:lvl1pPr>
          </a:lstStyle>
          <a:p>
            <a:pPr>
              <a:defRPr/>
            </a:pPr>
            <a:fld id="{C2904751-DC83-42E5-A694-340B33901CC4}" type="datetimeFigureOut">
              <a:rPr lang="en-US">
                <a:solidFill>
                  <a:srgbClr val="ACCBF9"/>
                </a:solidFill>
              </a:rPr>
              <a:pPr>
                <a:defRPr/>
              </a:pPr>
              <a:t>11/1/2017</a:t>
            </a:fld>
            <a:endParaRPr lang="en-US">
              <a:solidFill>
                <a:srgbClr val="ACCBF9"/>
              </a:solidFill>
            </a:endParaRPr>
          </a:p>
        </p:txBody>
      </p:sp>
    </p:spTree>
    <p:extLst>
      <p:ext uri="{BB962C8B-B14F-4D97-AF65-F5344CB8AC3E}">
        <p14:creationId xmlns:p14="http://schemas.microsoft.com/office/powerpoint/2010/main" val="2533090042"/>
      </p:ext>
    </p:extLst>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transition>
    <p:fade/>
  </p:transition>
  <p:txStyles>
    <p:titleStyle>
      <a:lvl1pPr algn="l" rtl="0" eaLnBrk="0" fontAlgn="base" hangingPunct="0">
        <a:spcBef>
          <a:spcPct val="0"/>
        </a:spcBef>
        <a:spcAft>
          <a:spcPct val="0"/>
        </a:spcAft>
        <a:defRPr sz="4600" kern="1200" spc="-100">
          <a:solidFill>
            <a:schemeClr val="tx2"/>
          </a:solidFill>
          <a:latin typeface="+mj-lt"/>
          <a:ea typeface="+mj-ea"/>
          <a:cs typeface="+mj-cs"/>
        </a:defRPr>
      </a:lvl1pPr>
      <a:lvl2pPr algn="l" rtl="0" eaLnBrk="0" fontAlgn="base" hangingPunct="0">
        <a:spcBef>
          <a:spcPct val="0"/>
        </a:spcBef>
        <a:spcAft>
          <a:spcPct val="0"/>
        </a:spcAft>
        <a:defRPr sz="4600">
          <a:solidFill>
            <a:schemeClr val="tx2"/>
          </a:solidFill>
          <a:latin typeface="Cambria" pitchFamily="18" charset="0"/>
        </a:defRPr>
      </a:lvl2pPr>
      <a:lvl3pPr algn="l" rtl="0" eaLnBrk="0" fontAlgn="base" hangingPunct="0">
        <a:spcBef>
          <a:spcPct val="0"/>
        </a:spcBef>
        <a:spcAft>
          <a:spcPct val="0"/>
        </a:spcAft>
        <a:defRPr sz="4600">
          <a:solidFill>
            <a:schemeClr val="tx2"/>
          </a:solidFill>
          <a:latin typeface="Cambria" pitchFamily="18" charset="0"/>
        </a:defRPr>
      </a:lvl3pPr>
      <a:lvl4pPr algn="l" rtl="0" eaLnBrk="0" fontAlgn="base" hangingPunct="0">
        <a:spcBef>
          <a:spcPct val="0"/>
        </a:spcBef>
        <a:spcAft>
          <a:spcPct val="0"/>
        </a:spcAft>
        <a:defRPr sz="4600">
          <a:solidFill>
            <a:schemeClr val="tx2"/>
          </a:solidFill>
          <a:latin typeface="Cambria" pitchFamily="18" charset="0"/>
        </a:defRPr>
      </a:lvl4pPr>
      <a:lvl5pPr algn="l" rtl="0" eaLnBrk="0" fontAlgn="base" hangingPunct="0">
        <a:spcBef>
          <a:spcPct val="0"/>
        </a:spcBef>
        <a:spcAft>
          <a:spcPct val="0"/>
        </a:spcAft>
        <a:defRPr sz="4600">
          <a:solidFill>
            <a:schemeClr val="tx2"/>
          </a:solidFill>
          <a:latin typeface="Cambria" pitchFamily="18" charset="0"/>
        </a:defRPr>
      </a:lvl5pPr>
      <a:lvl6pPr marL="457200" algn="l" rtl="0" fontAlgn="base">
        <a:spcBef>
          <a:spcPct val="0"/>
        </a:spcBef>
        <a:spcAft>
          <a:spcPct val="0"/>
        </a:spcAft>
        <a:defRPr sz="4600">
          <a:solidFill>
            <a:schemeClr val="tx2"/>
          </a:solidFill>
          <a:latin typeface="Cambria" pitchFamily="18" charset="0"/>
        </a:defRPr>
      </a:lvl6pPr>
      <a:lvl7pPr marL="914400" algn="l" rtl="0" fontAlgn="base">
        <a:spcBef>
          <a:spcPct val="0"/>
        </a:spcBef>
        <a:spcAft>
          <a:spcPct val="0"/>
        </a:spcAft>
        <a:defRPr sz="4600">
          <a:solidFill>
            <a:schemeClr val="tx2"/>
          </a:solidFill>
          <a:latin typeface="Cambria" pitchFamily="18" charset="0"/>
        </a:defRPr>
      </a:lvl7pPr>
      <a:lvl8pPr marL="1371600" algn="l" rtl="0" fontAlgn="base">
        <a:spcBef>
          <a:spcPct val="0"/>
        </a:spcBef>
        <a:spcAft>
          <a:spcPct val="0"/>
        </a:spcAft>
        <a:defRPr sz="4600">
          <a:solidFill>
            <a:schemeClr val="tx2"/>
          </a:solidFill>
          <a:latin typeface="Cambria" pitchFamily="18" charset="0"/>
        </a:defRPr>
      </a:lvl8pPr>
      <a:lvl9pPr marL="1828800" algn="l" rtl="0" fontAlgn="base">
        <a:spcBef>
          <a:spcPct val="0"/>
        </a:spcBef>
        <a:spcAft>
          <a:spcPct val="0"/>
        </a:spcAft>
        <a:defRPr sz="4600">
          <a:solidFill>
            <a:schemeClr val="tx2"/>
          </a:solidFill>
          <a:latin typeface="Cambria" pitchFamily="18" charset="0"/>
        </a:defRPr>
      </a:lvl9pPr>
    </p:titleStyle>
    <p:bodyStyle>
      <a:lvl1pPr marL="342900" indent="-228600" algn="l" rtl="0" eaLnBrk="0" fontAlgn="base" hangingPunct="0">
        <a:spcBef>
          <a:spcPct val="20000"/>
        </a:spcBef>
        <a:spcAft>
          <a:spcPct val="0"/>
        </a:spcAft>
        <a:buClr>
          <a:schemeClr val="accent1"/>
        </a:buClr>
        <a:buFont typeface="Arial" charset="0"/>
        <a:buChar char="•"/>
        <a:defRPr sz="2200" kern="1200">
          <a:solidFill>
            <a:schemeClr val="tx1"/>
          </a:solidFill>
          <a:latin typeface="+mn-lt"/>
          <a:ea typeface="+mn-ea"/>
          <a:cs typeface="+mn-cs"/>
        </a:defRPr>
      </a:lvl1pPr>
      <a:lvl2pPr marL="639763" indent="-228600" algn="l" rtl="0" eaLnBrk="0" fontAlgn="base" hangingPunct="0">
        <a:spcBef>
          <a:spcPct val="20000"/>
        </a:spcBef>
        <a:spcAft>
          <a:spcPct val="0"/>
        </a:spcAft>
        <a:buClr>
          <a:schemeClr val="accent2"/>
        </a:buClr>
        <a:buFont typeface="Arial" charset="0"/>
        <a:buChar char="•"/>
        <a:defRPr sz="2000" kern="1200">
          <a:solidFill>
            <a:schemeClr val="tx1"/>
          </a:solidFill>
          <a:latin typeface="+mn-lt"/>
          <a:ea typeface="+mn-ea"/>
          <a:cs typeface="+mn-cs"/>
        </a:defRPr>
      </a:lvl2pPr>
      <a:lvl3pPr marL="1004888" indent="-228600" algn="l" rtl="0" eaLnBrk="0" fontAlgn="base" hangingPunct="0">
        <a:spcBef>
          <a:spcPct val="20000"/>
        </a:spcBef>
        <a:spcAft>
          <a:spcPct val="0"/>
        </a:spcAft>
        <a:buClr>
          <a:srgbClr val="7F8FA9"/>
        </a:buClr>
        <a:buFont typeface="Arial" charset="0"/>
        <a:buChar char="•"/>
        <a:defRPr kern="1200">
          <a:solidFill>
            <a:schemeClr val="tx1"/>
          </a:solidFill>
          <a:latin typeface="+mn-lt"/>
          <a:ea typeface="+mn-ea"/>
          <a:cs typeface="+mn-cs"/>
        </a:defRPr>
      </a:lvl3pPr>
      <a:lvl4pPr marL="1279525" indent="-228600" algn="l" rtl="0" eaLnBrk="0" fontAlgn="base" hangingPunct="0">
        <a:spcBef>
          <a:spcPct val="20000"/>
        </a:spcBef>
        <a:spcAft>
          <a:spcPct val="0"/>
        </a:spcAft>
        <a:buClr>
          <a:srgbClr val="4A66AC"/>
        </a:buClr>
        <a:buFont typeface="Arial" charset="0"/>
        <a:buChar char="•"/>
        <a:defRPr sz="1600" kern="1200">
          <a:solidFill>
            <a:schemeClr val="tx1"/>
          </a:solidFill>
          <a:latin typeface="+mn-lt"/>
          <a:ea typeface="+mn-ea"/>
          <a:cs typeface="+mn-cs"/>
        </a:defRPr>
      </a:lvl4pPr>
      <a:lvl5pPr marL="1554163" indent="-228600" algn="l" rtl="0" eaLnBrk="0" fontAlgn="base" hangingPunct="0">
        <a:spcBef>
          <a:spcPct val="20000"/>
        </a:spcBef>
        <a:spcAft>
          <a:spcPct val="0"/>
        </a:spcAft>
        <a:buClr>
          <a:srgbClr val="5AA2AE"/>
        </a:buClr>
        <a:buFont typeface="Arial" charset="0"/>
        <a:buChar char="•"/>
        <a:defRPr sz="1400" kern="120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963700"/>
            <a:ext cx="7772400" cy="1470025"/>
          </a:xfrm>
        </p:spPr>
        <p:txBody>
          <a:bodyPr/>
          <a:lstStyle/>
          <a:p>
            <a:pPr eaLnBrk="1" fontAlgn="auto" hangingPunct="1">
              <a:spcAft>
                <a:spcPts val="0"/>
              </a:spcAft>
              <a:defRPr/>
            </a:pPr>
            <a:r>
              <a:rPr lang="en-US" dirty="0"/>
              <a:t>State and Local Tax Litigation Update</a:t>
            </a:r>
          </a:p>
        </p:txBody>
      </p:sp>
      <p:sp>
        <p:nvSpPr>
          <p:cNvPr id="8195" name="Subtitle 2"/>
          <p:cNvSpPr txBox="1">
            <a:spLocks/>
          </p:cNvSpPr>
          <p:nvPr/>
        </p:nvSpPr>
        <p:spPr bwMode="auto">
          <a:xfrm>
            <a:off x="678873" y="5334000"/>
            <a:ext cx="86106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Font typeface="Arial" charset="0"/>
              <a:buChar char="•"/>
              <a:defRPr sz="2200">
                <a:solidFill>
                  <a:schemeClr val="tx1"/>
                </a:solidFill>
                <a:latin typeface="Calibri" pitchFamily="34" charset="0"/>
              </a:defRPr>
            </a:lvl1pPr>
            <a:lvl2pPr marL="639763" indent="-228600" eaLnBrk="0" hangingPunct="0">
              <a:spcBef>
                <a:spcPct val="20000"/>
              </a:spcBef>
              <a:buClr>
                <a:schemeClr val="accent2"/>
              </a:buClr>
              <a:buFont typeface="Arial" charset="0"/>
              <a:buChar char="•"/>
              <a:defRPr sz="2000">
                <a:solidFill>
                  <a:schemeClr val="tx1"/>
                </a:solidFill>
                <a:latin typeface="Calibri" pitchFamily="34" charset="0"/>
              </a:defRPr>
            </a:lvl2pPr>
            <a:lvl3pPr marL="1004888" indent="-228600" eaLnBrk="0" hangingPunct="0">
              <a:spcBef>
                <a:spcPct val="20000"/>
              </a:spcBef>
              <a:buClr>
                <a:srgbClr val="7F8FA9"/>
              </a:buClr>
              <a:buFont typeface="Arial" charset="0"/>
              <a:buChar char="•"/>
              <a:defRPr>
                <a:solidFill>
                  <a:schemeClr val="tx1"/>
                </a:solidFill>
                <a:latin typeface="Calibri" pitchFamily="34" charset="0"/>
              </a:defRPr>
            </a:lvl3pPr>
            <a:lvl4pPr marL="1279525" indent="-228600" eaLnBrk="0" hangingPunct="0">
              <a:spcBef>
                <a:spcPct val="20000"/>
              </a:spcBef>
              <a:buClr>
                <a:srgbClr val="4A66AC"/>
              </a:buClr>
              <a:buFont typeface="Arial" charset="0"/>
              <a:buChar char="•"/>
              <a:defRPr sz="1600">
                <a:solidFill>
                  <a:schemeClr val="tx1"/>
                </a:solidFill>
                <a:latin typeface="Calibri" pitchFamily="34" charset="0"/>
              </a:defRPr>
            </a:lvl4pPr>
            <a:lvl5pPr marL="1554163" indent="-228600" eaLnBrk="0" hangingPunct="0">
              <a:spcBef>
                <a:spcPct val="20000"/>
              </a:spcBef>
              <a:buClr>
                <a:srgbClr val="5AA2AE"/>
              </a:buClr>
              <a:buFont typeface="Arial" charset="0"/>
              <a:buChar char="•"/>
              <a:defRPr sz="1400">
                <a:solidFill>
                  <a:schemeClr val="tx1"/>
                </a:solidFill>
                <a:latin typeface="Calibri" pitchFamily="34" charset="0"/>
              </a:defRPr>
            </a:lvl5pPr>
            <a:lvl6pPr marL="2011363" indent="-228600" eaLnBrk="0" fontAlgn="base" hangingPunct="0">
              <a:spcBef>
                <a:spcPct val="20000"/>
              </a:spcBef>
              <a:spcAft>
                <a:spcPct val="0"/>
              </a:spcAft>
              <a:buClr>
                <a:srgbClr val="5AA2AE"/>
              </a:buClr>
              <a:buFont typeface="Arial" charset="0"/>
              <a:buChar char="•"/>
              <a:defRPr sz="1400">
                <a:solidFill>
                  <a:schemeClr val="tx1"/>
                </a:solidFill>
                <a:latin typeface="Calibri" pitchFamily="34" charset="0"/>
              </a:defRPr>
            </a:lvl6pPr>
            <a:lvl7pPr marL="2468563" indent="-228600" eaLnBrk="0" fontAlgn="base" hangingPunct="0">
              <a:spcBef>
                <a:spcPct val="20000"/>
              </a:spcBef>
              <a:spcAft>
                <a:spcPct val="0"/>
              </a:spcAft>
              <a:buClr>
                <a:srgbClr val="5AA2AE"/>
              </a:buClr>
              <a:buFont typeface="Arial" charset="0"/>
              <a:buChar char="•"/>
              <a:defRPr sz="1400">
                <a:solidFill>
                  <a:schemeClr val="tx1"/>
                </a:solidFill>
                <a:latin typeface="Calibri" pitchFamily="34" charset="0"/>
              </a:defRPr>
            </a:lvl7pPr>
            <a:lvl8pPr marL="2925763" indent="-228600" eaLnBrk="0" fontAlgn="base" hangingPunct="0">
              <a:spcBef>
                <a:spcPct val="20000"/>
              </a:spcBef>
              <a:spcAft>
                <a:spcPct val="0"/>
              </a:spcAft>
              <a:buClr>
                <a:srgbClr val="5AA2AE"/>
              </a:buClr>
              <a:buFont typeface="Arial" charset="0"/>
              <a:buChar char="•"/>
              <a:defRPr sz="1400">
                <a:solidFill>
                  <a:schemeClr val="tx1"/>
                </a:solidFill>
                <a:latin typeface="Calibri" pitchFamily="34" charset="0"/>
              </a:defRPr>
            </a:lvl8pPr>
            <a:lvl9pPr marL="3382963" indent="-228600" eaLnBrk="0" fontAlgn="base" hangingPunct="0">
              <a:spcBef>
                <a:spcPct val="20000"/>
              </a:spcBef>
              <a:spcAft>
                <a:spcPct val="0"/>
              </a:spcAft>
              <a:buClr>
                <a:srgbClr val="5AA2AE"/>
              </a:buClr>
              <a:buFont typeface="Arial" charset="0"/>
              <a:buChar char="•"/>
              <a:defRPr sz="1400">
                <a:solidFill>
                  <a:schemeClr val="tx1"/>
                </a:solidFill>
                <a:latin typeface="Calibri" pitchFamily="34" charset="0"/>
              </a:defRPr>
            </a:lvl9pPr>
          </a:lstStyle>
          <a:p>
            <a:pPr eaLnBrk="1" hangingPunct="1">
              <a:buClrTx/>
              <a:buFont typeface="Arial" charset="0"/>
              <a:buNone/>
            </a:pPr>
            <a:r>
              <a:rPr lang="en-US" altLang="en-US" sz="2400" dirty="0" smtClean="0">
                <a:solidFill>
                  <a:schemeClr val="tx2"/>
                </a:solidFill>
              </a:rPr>
              <a:t>Antonio </a:t>
            </a:r>
            <a:r>
              <a:rPr lang="en-US" altLang="en-US" sz="2400" dirty="0" err="1">
                <a:solidFill>
                  <a:schemeClr val="tx2"/>
                </a:solidFill>
              </a:rPr>
              <a:t>Ferachi</a:t>
            </a:r>
            <a:r>
              <a:rPr lang="en-US" altLang="en-US" sz="2400" dirty="0">
                <a:solidFill>
                  <a:schemeClr val="tx2"/>
                </a:solidFill>
              </a:rPr>
              <a:t> – </a:t>
            </a:r>
            <a:r>
              <a:rPr lang="en-US" altLang="en-US" sz="2400" dirty="0" smtClean="0">
                <a:solidFill>
                  <a:schemeClr val="tx2"/>
                </a:solidFill>
              </a:rPr>
              <a:t>Director, </a:t>
            </a:r>
            <a:r>
              <a:rPr lang="en-US" altLang="en-US" sz="2400" dirty="0">
                <a:solidFill>
                  <a:schemeClr val="tx2"/>
                </a:solidFill>
              </a:rPr>
              <a:t>Litigation Division </a:t>
            </a:r>
            <a:r>
              <a:rPr lang="en-US" altLang="en-US" sz="2400" dirty="0" smtClean="0">
                <a:solidFill>
                  <a:schemeClr val="tx2"/>
                </a:solidFill>
              </a:rPr>
              <a:t>– LDR</a:t>
            </a:r>
          </a:p>
          <a:p>
            <a:pPr eaLnBrk="1" hangingPunct="1">
              <a:buClrTx/>
              <a:buNone/>
            </a:pPr>
            <a:r>
              <a:rPr lang="en-US" altLang="en-US" sz="2400" dirty="0">
                <a:solidFill>
                  <a:schemeClr val="tx2"/>
                </a:solidFill>
              </a:rPr>
              <a:t>Matthew A. Mantle – Partner – Jones Walker </a:t>
            </a:r>
            <a:r>
              <a:rPr lang="en-US" altLang="en-US" sz="2400" dirty="0" smtClean="0">
                <a:solidFill>
                  <a:schemeClr val="tx2"/>
                </a:solidFill>
              </a:rPr>
              <a:t>LLP</a:t>
            </a:r>
            <a:endParaRPr lang="en-US" altLang="en-US" sz="2400" dirty="0">
              <a:solidFill>
                <a:schemeClr val="tx2"/>
              </a:solidFill>
            </a:endParaRPr>
          </a:p>
          <a:p>
            <a:pPr algn="ctr" eaLnBrk="1" hangingPunct="1">
              <a:buClrTx/>
              <a:buFont typeface="Arial" charset="0"/>
              <a:buNone/>
            </a:pPr>
            <a:endParaRPr lang="en-US" altLang="en-US" sz="2400" dirty="0">
              <a:solidFill>
                <a:schemeClr val="tx2"/>
              </a:solidFill>
            </a:endParaRPr>
          </a:p>
        </p:txBody>
      </p:sp>
      <p:sp>
        <p:nvSpPr>
          <p:cNvPr id="3" name="Subtitle 2"/>
          <p:cNvSpPr>
            <a:spLocks noGrp="1"/>
          </p:cNvSpPr>
          <p:nvPr>
            <p:ph type="subTitle" idx="1"/>
          </p:nvPr>
        </p:nvSpPr>
        <p:spPr>
          <a:xfrm>
            <a:off x="741461" y="2612011"/>
            <a:ext cx="4724400" cy="2514600"/>
          </a:xfrm>
        </p:spPr>
        <p:txBody>
          <a:bodyPr rtlCol="0">
            <a:normAutofit/>
          </a:bodyPr>
          <a:lstStyle/>
          <a:p>
            <a:pPr eaLnBrk="1" fontAlgn="auto" hangingPunct="1">
              <a:spcAft>
                <a:spcPts val="0"/>
              </a:spcAft>
              <a:buFont typeface="Arial" pitchFamily="34" charset="0"/>
              <a:buNone/>
              <a:defRPr/>
            </a:pPr>
            <a:r>
              <a:rPr lang="en-US" dirty="0" smtClean="0"/>
              <a:t>LDR and LSBA </a:t>
            </a:r>
            <a:r>
              <a:rPr lang="en-US" dirty="0" smtClean="0"/>
              <a:t>Tax Section – </a:t>
            </a:r>
          </a:p>
          <a:p>
            <a:pPr eaLnBrk="1" fontAlgn="auto" hangingPunct="1">
              <a:spcAft>
                <a:spcPts val="0"/>
              </a:spcAft>
              <a:defRPr/>
            </a:pPr>
            <a:r>
              <a:rPr lang="en-US" dirty="0" smtClean="0"/>
              <a:t>Annual Liaison</a:t>
            </a:r>
            <a:r>
              <a:rPr lang="en-US" dirty="0" smtClean="0"/>
              <a:t> </a:t>
            </a:r>
            <a:r>
              <a:rPr lang="en-US" dirty="0"/>
              <a:t>Meeting</a:t>
            </a:r>
            <a:endParaRPr lang="en-US" dirty="0" smtClean="0"/>
          </a:p>
          <a:p>
            <a:pPr eaLnBrk="1" fontAlgn="auto" hangingPunct="1">
              <a:spcAft>
                <a:spcPts val="0"/>
              </a:spcAft>
              <a:defRPr/>
            </a:pPr>
            <a:r>
              <a:rPr lang="en-US" dirty="0" smtClean="0"/>
              <a:t>Novem</a:t>
            </a:r>
            <a:r>
              <a:rPr lang="en-US" dirty="0" smtClean="0"/>
              <a:t>ber 3</a:t>
            </a:r>
            <a:r>
              <a:rPr lang="en-US" baseline="30000" dirty="0" smtClean="0"/>
              <a:t>rd</a:t>
            </a:r>
            <a:r>
              <a:rPr lang="en-US" dirty="0" smtClean="0"/>
              <a:t>, </a:t>
            </a:r>
            <a:r>
              <a:rPr lang="en-US" dirty="0" smtClean="0"/>
              <a:t>2017</a:t>
            </a:r>
            <a:endParaRPr lang="en-US" dirty="0"/>
          </a:p>
          <a:p>
            <a:pPr eaLnBrk="1" fontAlgn="auto" hangingPunct="1">
              <a:spcAft>
                <a:spcPts val="0"/>
              </a:spcAft>
              <a:defRPr/>
            </a:pPr>
            <a:r>
              <a:rPr lang="en-US" dirty="0" smtClean="0"/>
              <a:t>Baton </a:t>
            </a:r>
            <a:r>
              <a:rPr lang="en-US" dirty="0" smtClean="0"/>
              <a:t>Rouge</a:t>
            </a:r>
            <a:endParaRPr lang="en-US" dirty="0"/>
          </a:p>
          <a:p>
            <a:pPr eaLnBrk="1" fontAlgn="auto" hangingPunct="1">
              <a:spcAft>
                <a:spcPts val="0"/>
              </a:spcAft>
              <a:buFont typeface="Arial" pitchFamily="34" charset="0"/>
              <a:buNone/>
              <a:defRPr/>
            </a:pPr>
            <a:endParaRPr lang="en-US" dirty="0"/>
          </a:p>
        </p:txBody>
      </p:sp>
      <p:pic>
        <p:nvPicPr>
          <p:cNvPr id="8201" name="Picture 9" descr="Louisiana Department of Revenu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71684" y="2648655"/>
            <a:ext cx="1008083" cy="100808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5839\Desktop\jwsmall.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1600" y="2466897"/>
            <a:ext cx="1371600" cy="13716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4"/>
          <a:stretch>
            <a:fillRect/>
          </a:stretch>
        </p:blipFill>
        <p:spPr>
          <a:xfrm>
            <a:off x="5029200" y="3747226"/>
            <a:ext cx="2915897" cy="1343025"/>
          </a:xfrm>
          <a:prstGeom prst="rect">
            <a:avLst/>
          </a:prstGeom>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
          </p:nvPr>
        </p:nvSpPr>
        <p:spPr>
          <a:xfrm>
            <a:off x="381000" y="1752599"/>
            <a:ext cx="7924800" cy="4740275"/>
          </a:xfrm>
        </p:spPr>
        <p:txBody>
          <a:bodyPr>
            <a:normAutofit/>
          </a:bodyPr>
          <a:lstStyle/>
          <a:p>
            <a:r>
              <a:rPr lang="en-US" sz="2400" b="1" i="1" dirty="0" smtClean="0"/>
              <a:t>Louisiana </a:t>
            </a:r>
            <a:r>
              <a:rPr lang="en-US" sz="2400" b="1" i="1" dirty="0"/>
              <a:t>Chemical Association v. State of Louisiana</a:t>
            </a:r>
            <a:r>
              <a:rPr lang="en-US" sz="2400" b="1" dirty="0"/>
              <a:t>, </a:t>
            </a:r>
            <a:r>
              <a:rPr lang="en-US" sz="2400" b="1" i="1"/>
              <a:t>et </a:t>
            </a:r>
            <a:r>
              <a:rPr lang="en-US" sz="2400" b="1" i="1" smtClean="0"/>
              <a:t>al.</a:t>
            </a:r>
            <a:r>
              <a:rPr lang="en-US" sz="2400" b="1" smtClean="0"/>
              <a:t>, 2016-0501 (La. App. 1 Cir. 4/7/17), ___ So. 3d ___.</a:t>
            </a:r>
            <a:endParaRPr lang="en-US" sz="2400" b="1" dirty="0"/>
          </a:p>
          <a:p>
            <a:pPr lvl="1"/>
            <a:r>
              <a:rPr lang="en-US" sz="2000" dirty="0"/>
              <a:t>In 2015, Louisiana legislature passed House Concurrent Resolution No. 8 (HCR 8).</a:t>
            </a:r>
          </a:p>
          <a:p>
            <a:pPr lvl="2"/>
            <a:r>
              <a:rPr lang="en-US" sz="1600" dirty="0"/>
              <a:t>Suspended 1 cent of business utilities sales tax exemption. </a:t>
            </a:r>
          </a:p>
          <a:p>
            <a:pPr lvl="1"/>
            <a:r>
              <a:rPr lang="en-US" sz="2000" dirty="0"/>
              <a:t>Louisiana Chemical Association (</a:t>
            </a:r>
            <a:r>
              <a:rPr lang="en-US" sz="2000" dirty="0" err="1"/>
              <a:t>LCA</a:t>
            </a:r>
            <a:r>
              <a:rPr lang="en-US" sz="2000" dirty="0"/>
              <a:t>) filed declaratory judgment action seeking to have HCR 8 declared unconstitutional:</a:t>
            </a:r>
          </a:p>
          <a:p>
            <a:pPr lvl="2"/>
            <a:r>
              <a:rPr lang="en-US" sz="1600" dirty="0"/>
              <a:t>Not passed with 2/3 vote of legislature. </a:t>
            </a:r>
          </a:p>
          <a:p>
            <a:pPr lvl="1"/>
            <a:r>
              <a:rPr lang="en-US" sz="2000" dirty="0"/>
              <a:t>19</a:t>
            </a:r>
            <a:r>
              <a:rPr lang="en-US" sz="2000" baseline="30000" dirty="0"/>
              <a:t>th</a:t>
            </a:r>
            <a:r>
              <a:rPr lang="en-US" sz="2000" dirty="0"/>
              <a:t> JDC judge ruled in favor of </a:t>
            </a:r>
            <a:r>
              <a:rPr lang="en-US" sz="2000" dirty="0" err="1"/>
              <a:t>LDR</a:t>
            </a:r>
            <a:r>
              <a:rPr lang="en-US" sz="2000" dirty="0"/>
              <a:t>.</a:t>
            </a:r>
          </a:p>
          <a:p>
            <a:pPr lvl="1"/>
            <a:r>
              <a:rPr lang="en-US" sz="2000" dirty="0"/>
              <a:t>Judge held:</a:t>
            </a:r>
          </a:p>
          <a:p>
            <a:pPr lvl="2"/>
            <a:r>
              <a:rPr lang="en-US" sz="1600" dirty="0"/>
              <a:t>HCR 8 did not require a 2/3 vote for </a:t>
            </a:r>
            <a:r>
              <a:rPr lang="en-US" sz="1600" dirty="0" smtClean="0"/>
              <a:t>passage; HCR </a:t>
            </a:r>
            <a:r>
              <a:rPr lang="en-US" sz="1600" dirty="0"/>
              <a:t>8 was not a tax </a:t>
            </a:r>
            <a:r>
              <a:rPr lang="en-US" sz="1600" dirty="0" smtClean="0"/>
              <a:t>repeal; HCR </a:t>
            </a:r>
            <a:r>
              <a:rPr lang="en-US" sz="1600" dirty="0"/>
              <a:t>8 was not a tax </a:t>
            </a:r>
            <a:r>
              <a:rPr lang="en-US" sz="1600" dirty="0" smtClean="0"/>
              <a:t>increase; HCR </a:t>
            </a:r>
            <a:r>
              <a:rPr lang="en-US" sz="1600" dirty="0"/>
              <a:t>8 was not void for vagueness; </a:t>
            </a:r>
            <a:r>
              <a:rPr lang="en-US" sz="1600" dirty="0" smtClean="0"/>
              <a:t>and HCR </a:t>
            </a:r>
            <a:r>
              <a:rPr lang="en-US" sz="1600" dirty="0"/>
              <a:t>8 did not violate due process.</a:t>
            </a:r>
          </a:p>
          <a:p>
            <a:pPr lvl="1"/>
            <a:r>
              <a:rPr lang="en-US" sz="2000" err="1"/>
              <a:t>LCA</a:t>
            </a:r>
            <a:r>
              <a:rPr lang="en-US" sz="2000"/>
              <a:t> </a:t>
            </a:r>
            <a:r>
              <a:rPr lang="en-US" sz="2000" smtClean="0"/>
              <a:t>appealed.</a:t>
            </a:r>
            <a:endParaRPr lang="en-US" sz="2000" dirty="0" smtClean="0"/>
          </a:p>
        </p:txBody>
      </p:sp>
      <p:sp>
        <p:nvSpPr>
          <p:cNvPr id="5" name="Slide Number Placeholder 3"/>
          <p:cNvSpPr txBox="1">
            <a:spLocks/>
          </p:cNvSpPr>
          <p:nvPr/>
        </p:nvSpPr>
        <p:spPr>
          <a:xfrm>
            <a:off x="3715871" y="6492875"/>
            <a:ext cx="2133600" cy="365125"/>
          </a:xfrm>
          <a:prstGeom prst="rect">
            <a:avLst/>
          </a:prstGeom>
        </p:spPr>
        <p:txBody>
          <a:bodyPr/>
          <a:lstStyle>
            <a:defPPr>
              <a:defRPr lang="en-US"/>
            </a:defPPr>
            <a:lvl1pPr algn="ctr" rtl="0" fontAlgn="base">
              <a:spcBef>
                <a:spcPct val="20000"/>
              </a:spcBef>
              <a:spcAft>
                <a:spcPct val="0"/>
              </a:spcAft>
              <a:defRPr sz="1100" b="1" kern="1200">
                <a:solidFill>
                  <a:schemeClr val="tx1"/>
                </a:solidFill>
                <a:latin typeface="Arial" pitchFamily="34" charset="0"/>
                <a:ea typeface="+mn-ea"/>
                <a:cs typeface="Arial" pitchFamily="34" charset="0"/>
              </a:defRPr>
            </a:lvl1pPr>
            <a:lvl2pPr marL="457200" algn="ctr" rtl="0" fontAlgn="base">
              <a:spcBef>
                <a:spcPct val="20000"/>
              </a:spcBef>
              <a:spcAft>
                <a:spcPct val="0"/>
              </a:spcAft>
              <a:defRPr sz="1100" b="1" kern="1200">
                <a:solidFill>
                  <a:schemeClr val="tx1"/>
                </a:solidFill>
                <a:latin typeface="Arial" pitchFamily="34" charset="0"/>
                <a:ea typeface="+mn-ea"/>
                <a:cs typeface="Arial" pitchFamily="34" charset="0"/>
              </a:defRPr>
            </a:lvl2pPr>
            <a:lvl3pPr marL="914400" algn="ctr" rtl="0" fontAlgn="base">
              <a:spcBef>
                <a:spcPct val="20000"/>
              </a:spcBef>
              <a:spcAft>
                <a:spcPct val="0"/>
              </a:spcAft>
              <a:defRPr sz="1100" b="1" kern="1200">
                <a:solidFill>
                  <a:schemeClr val="tx1"/>
                </a:solidFill>
                <a:latin typeface="Arial" pitchFamily="34" charset="0"/>
                <a:ea typeface="+mn-ea"/>
                <a:cs typeface="Arial" pitchFamily="34" charset="0"/>
              </a:defRPr>
            </a:lvl3pPr>
            <a:lvl4pPr marL="1371600" algn="ctr" rtl="0" fontAlgn="base">
              <a:spcBef>
                <a:spcPct val="20000"/>
              </a:spcBef>
              <a:spcAft>
                <a:spcPct val="0"/>
              </a:spcAft>
              <a:defRPr sz="1100" b="1" kern="1200">
                <a:solidFill>
                  <a:schemeClr val="tx1"/>
                </a:solidFill>
                <a:latin typeface="Arial" pitchFamily="34" charset="0"/>
                <a:ea typeface="+mn-ea"/>
                <a:cs typeface="Arial" pitchFamily="34" charset="0"/>
              </a:defRPr>
            </a:lvl4pPr>
            <a:lvl5pPr marL="1828800" algn="ctr" rtl="0" fontAlgn="base">
              <a:spcBef>
                <a:spcPct val="20000"/>
              </a:spcBef>
              <a:spcAft>
                <a:spcPct val="0"/>
              </a:spcAft>
              <a:defRPr sz="1100" b="1" kern="1200">
                <a:solidFill>
                  <a:schemeClr val="tx1"/>
                </a:solidFill>
                <a:latin typeface="Arial" pitchFamily="34" charset="0"/>
                <a:ea typeface="+mn-ea"/>
                <a:cs typeface="Arial" pitchFamily="34" charset="0"/>
              </a:defRPr>
            </a:lvl5pPr>
            <a:lvl6pPr marL="2286000" algn="l" defTabSz="914400" rtl="0" eaLnBrk="1" latinLnBrk="0" hangingPunct="1">
              <a:defRPr sz="1100" b="1" kern="1200">
                <a:solidFill>
                  <a:schemeClr val="tx1"/>
                </a:solidFill>
                <a:latin typeface="Arial" pitchFamily="34" charset="0"/>
                <a:ea typeface="+mn-ea"/>
                <a:cs typeface="Arial" pitchFamily="34" charset="0"/>
              </a:defRPr>
            </a:lvl6pPr>
            <a:lvl7pPr marL="2743200" algn="l" defTabSz="914400" rtl="0" eaLnBrk="1" latinLnBrk="0" hangingPunct="1">
              <a:defRPr sz="1100" b="1" kern="1200">
                <a:solidFill>
                  <a:schemeClr val="tx1"/>
                </a:solidFill>
                <a:latin typeface="Arial" pitchFamily="34" charset="0"/>
                <a:ea typeface="+mn-ea"/>
                <a:cs typeface="Arial" pitchFamily="34" charset="0"/>
              </a:defRPr>
            </a:lvl7pPr>
            <a:lvl8pPr marL="3200400" algn="l" defTabSz="914400" rtl="0" eaLnBrk="1" latinLnBrk="0" hangingPunct="1">
              <a:defRPr sz="1100" b="1" kern="1200">
                <a:solidFill>
                  <a:schemeClr val="tx1"/>
                </a:solidFill>
                <a:latin typeface="Arial" pitchFamily="34" charset="0"/>
                <a:ea typeface="+mn-ea"/>
                <a:cs typeface="Arial" pitchFamily="34" charset="0"/>
              </a:defRPr>
            </a:lvl8pPr>
            <a:lvl9pPr marL="3657600" algn="l" defTabSz="914400" rtl="0" eaLnBrk="1" latinLnBrk="0" hangingPunct="1">
              <a:defRPr sz="1100" b="1" kern="1200">
                <a:solidFill>
                  <a:schemeClr val="tx1"/>
                </a:solidFill>
                <a:latin typeface="Arial" pitchFamily="34" charset="0"/>
                <a:ea typeface="+mn-ea"/>
                <a:cs typeface="Arial" pitchFamily="34" charset="0"/>
              </a:defRPr>
            </a:lvl9pPr>
          </a:lstStyle>
          <a:p>
            <a:fld id="{3F93A7CA-9DB4-46AC-AD34-75B654F4CE85}" type="slidenum">
              <a:rPr lang="en-US" sz="1200" smtClean="0">
                <a:solidFill>
                  <a:prstClr val="white"/>
                </a:solidFill>
              </a:rPr>
              <a:pPr/>
              <a:t>10</a:t>
            </a:fld>
            <a:endParaRPr lang="en-US" sz="1200" dirty="0">
              <a:solidFill>
                <a:prstClr val="white"/>
              </a:solidFill>
            </a:endParaRPr>
          </a:p>
        </p:txBody>
      </p:sp>
      <p:sp>
        <p:nvSpPr>
          <p:cNvPr id="4" name="Title 1"/>
          <p:cNvSpPr>
            <a:spLocks noGrp="1"/>
          </p:cNvSpPr>
          <p:nvPr>
            <p:ph type="title"/>
          </p:nvPr>
        </p:nvSpPr>
        <p:spPr>
          <a:xfrm>
            <a:off x="457200" y="274638"/>
            <a:ext cx="7620000" cy="1143000"/>
          </a:xfrm>
        </p:spPr>
        <p:txBody>
          <a:bodyPr/>
          <a:lstStyle/>
          <a:p>
            <a:pPr eaLnBrk="1" fontAlgn="auto" hangingPunct="1">
              <a:spcAft>
                <a:spcPts val="0"/>
              </a:spcAft>
              <a:defRPr/>
            </a:pPr>
            <a:r>
              <a:rPr lang="en-US" dirty="0" smtClean="0"/>
              <a:t>Recent Litigation in State &amp; Local Tax Law</a:t>
            </a:r>
            <a:endParaRPr lang="en-US" dirty="0"/>
          </a:p>
        </p:txBody>
      </p:sp>
    </p:spTree>
    <p:extLst>
      <p:ext uri="{BB962C8B-B14F-4D97-AF65-F5344CB8AC3E}">
        <p14:creationId xmlns:p14="http://schemas.microsoft.com/office/powerpoint/2010/main" val="25719028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
          </p:nvPr>
        </p:nvSpPr>
        <p:spPr>
          <a:xfrm>
            <a:off x="381000" y="1752599"/>
            <a:ext cx="7924800" cy="4740275"/>
          </a:xfrm>
        </p:spPr>
        <p:txBody>
          <a:bodyPr>
            <a:normAutofit/>
          </a:bodyPr>
          <a:lstStyle/>
          <a:p>
            <a:r>
              <a:rPr lang="en-US" sz="2400" b="1" i="1" dirty="0" smtClean="0"/>
              <a:t>Louisiana </a:t>
            </a:r>
            <a:r>
              <a:rPr lang="en-US" sz="2400" b="1" i="1" dirty="0"/>
              <a:t>Chemical Association v. State of Louisiana</a:t>
            </a:r>
            <a:r>
              <a:rPr lang="en-US" sz="2400" b="1" dirty="0"/>
              <a:t>, </a:t>
            </a:r>
            <a:r>
              <a:rPr lang="en-US" sz="2400" b="1" i="1"/>
              <a:t>et </a:t>
            </a:r>
            <a:r>
              <a:rPr lang="en-US" sz="2400" b="1" i="1" smtClean="0"/>
              <a:t>al.</a:t>
            </a:r>
            <a:r>
              <a:rPr lang="en-US" sz="2400" b="1" smtClean="0"/>
              <a:t>, 2016-0501 (La. App. 1 Cir. 4/7/17), ___ So. 3d ___.</a:t>
            </a:r>
            <a:endParaRPr lang="en-US" sz="2400" b="1" dirty="0"/>
          </a:p>
          <a:p>
            <a:pPr lvl="1"/>
            <a:r>
              <a:rPr lang="en-US" sz="2000" smtClean="0"/>
              <a:t>Court of Appeal affirmed, and ruled:</a:t>
            </a:r>
          </a:p>
          <a:p>
            <a:pPr lvl="2"/>
            <a:r>
              <a:rPr lang="en-US" smtClean="0"/>
              <a:t>HCR 8 was constitutional.</a:t>
            </a:r>
          </a:p>
          <a:p>
            <a:pPr lvl="2"/>
            <a:r>
              <a:rPr lang="en-US" smtClean="0"/>
              <a:t>As </a:t>
            </a:r>
            <a:r>
              <a:rPr lang="en-US"/>
              <a:t>a resolution to suspend an exemption, HCR 8 did not require a 2/3 vote, but rather a simple majority </a:t>
            </a:r>
            <a:r>
              <a:rPr lang="en-US" smtClean="0"/>
              <a:t>vote.</a:t>
            </a:r>
          </a:p>
          <a:p>
            <a:pPr lvl="2"/>
            <a:r>
              <a:rPr lang="en-US" smtClean="0"/>
              <a:t>Constitutional </a:t>
            </a:r>
            <a:r>
              <a:rPr lang="en-US"/>
              <a:t>requirement for </a:t>
            </a:r>
            <a:r>
              <a:rPr lang="en-US" smtClean="0"/>
              <a:t>2/3 </a:t>
            </a:r>
            <a:r>
              <a:rPr lang="en-US"/>
              <a:t>vote of </a:t>
            </a:r>
            <a:r>
              <a:rPr lang="en-US" smtClean="0"/>
              <a:t>legislature only </a:t>
            </a:r>
            <a:r>
              <a:rPr lang="en-US"/>
              <a:t>required </a:t>
            </a:r>
            <a:r>
              <a:rPr lang="en-US" smtClean="0"/>
              <a:t>to levy a </a:t>
            </a:r>
            <a:r>
              <a:rPr lang="en-US"/>
              <a:t>tax or </a:t>
            </a:r>
            <a:r>
              <a:rPr lang="en-US" smtClean="0"/>
              <a:t>repeal </a:t>
            </a:r>
            <a:r>
              <a:rPr lang="en-US"/>
              <a:t>of a tax </a:t>
            </a:r>
            <a:r>
              <a:rPr lang="en-US" smtClean="0"/>
              <a:t>exemption.</a:t>
            </a:r>
          </a:p>
          <a:p>
            <a:pPr lvl="2"/>
            <a:r>
              <a:rPr lang="en-US" smtClean="0"/>
              <a:t>Suspension </a:t>
            </a:r>
            <a:r>
              <a:rPr lang="en-US"/>
              <a:t>of </a:t>
            </a:r>
            <a:r>
              <a:rPr lang="en-US" smtClean="0"/>
              <a:t>exemption </a:t>
            </a:r>
            <a:r>
              <a:rPr lang="en-US"/>
              <a:t>in HCR 8 was not tantamount to </a:t>
            </a:r>
            <a:r>
              <a:rPr lang="en-US" smtClean="0"/>
              <a:t>repeal </a:t>
            </a:r>
            <a:r>
              <a:rPr lang="en-US"/>
              <a:t>of a tax </a:t>
            </a:r>
            <a:r>
              <a:rPr lang="en-US" smtClean="0"/>
              <a:t>exemption.</a:t>
            </a:r>
          </a:p>
          <a:p>
            <a:pPr lvl="2"/>
            <a:r>
              <a:rPr lang="en-US" smtClean="0"/>
              <a:t>“A </a:t>
            </a:r>
            <a:r>
              <a:rPr lang="en-US"/>
              <a:t>suspension (which is time-limited) of an exemption is not the same thing as a permanent repeal</a:t>
            </a:r>
            <a:r>
              <a:rPr lang="en-US" smtClean="0"/>
              <a:t>.”</a:t>
            </a:r>
            <a:endParaRPr lang="en-US" dirty="0" smtClean="0"/>
          </a:p>
          <a:p>
            <a:pPr marL="457200" lvl="1" indent="0">
              <a:buNone/>
            </a:pPr>
            <a:endParaRPr lang="en-US" sz="2000" dirty="0" smtClean="0"/>
          </a:p>
          <a:p>
            <a:pPr lvl="1"/>
            <a:r>
              <a:rPr lang="en-US" sz="2000" dirty="0" smtClean="0"/>
              <a:t>See LDR Statement of Acquiescence No. 15-001</a:t>
            </a:r>
            <a:endParaRPr lang="en-US" sz="2000" dirty="0"/>
          </a:p>
        </p:txBody>
      </p:sp>
      <p:sp>
        <p:nvSpPr>
          <p:cNvPr id="5" name="Slide Number Placeholder 3"/>
          <p:cNvSpPr txBox="1">
            <a:spLocks/>
          </p:cNvSpPr>
          <p:nvPr/>
        </p:nvSpPr>
        <p:spPr>
          <a:xfrm>
            <a:off x="3715871" y="6492875"/>
            <a:ext cx="2133600" cy="365125"/>
          </a:xfrm>
          <a:prstGeom prst="rect">
            <a:avLst/>
          </a:prstGeom>
        </p:spPr>
        <p:txBody>
          <a:bodyPr/>
          <a:lstStyle>
            <a:defPPr>
              <a:defRPr lang="en-US"/>
            </a:defPPr>
            <a:lvl1pPr algn="ctr" rtl="0" fontAlgn="base">
              <a:spcBef>
                <a:spcPct val="20000"/>
              </a:spcBef>
              <a:spcAft>
                <a:spcPct val="0"/>
              </a:spcAft>
              <a:defRPr sz="1100" b="1" kern="1200">
                <a:solidFill>
                  <a:schemeClr val="tx1"/>
                </a:solidFill>
                <a:latin typeface="Arial" pitchFamily="34" charset="0"/>
                <a:ea typeface="+mn-ea"/>
                <a:cs typeface="Arial" pitchFamily="34" charset="0"/>
              </a:defRPr>
            </a:lvl1pPr>
            <a:lvl2pPr marL="457200" algn="ctr" rtl="0" fontAlgn="base">
              <a:spcBef>
                <a:spcPct val="20000"/>
              </a:spcBef>
              <a:spcAft>
                <a:spcPct val="0"/>
              </a:spcAft>
              <a:defRPr sz="1100" b="1" kern="1200">
                <a:solidFill>
                  <a:schemeClr val="tx1"/>
                </a:solidFill>
                <a:latin typeface="Arial" pitchFamily="34" charset="0"/>
                <a:ea typeface="+mn-ea"/>
                <a:cs typeface="Arial" pitchFamily="34" charset="0"/>
              </a:defRPr>
            </a:lvl2pPr>
            <a:lvl3pPr marL="914400" algn="ctr" rtl="0" fontAlgn="base">
              <a:spcBef>
                <a:spcPct val="20000"/>
              </a:spcBef>
              <a:spcAft>
                <a:spcPct val="0"/>
              </a:spcAft>
              <a:defRPr sz="1100" b="1" kern="1200">
                <a:solidFill>
                  <a:schemeClr val="tx1"/>
                </a:solidFill>
                <a:latin typeface="Arial" pitchFamily="34" charset="0"/>
                <a:ea typeface="+mn-ea"/>
                <a:cs typeface="Arial" pitchFamily="34" charset="0"/>
              </a:defRPr>
            </a:lvl3pPr>
            <a:lvl4pPr marL="1371600" algn="ctr" rtl="0" fontAlgn="base">
              <a:spcBef>
                <a:spcPct val="20000"/>
              </a:spcBef>
              <a:spcAft>
                <a:spcPct val="0"/>
              </a:spcAft>
              <a:defRPr sz="1100" b="1" kern="1200">
                <a:solidFill>
                  <a:schemeClr val="tx1"/>
                </a:solidFill>
                <a:latin typeface="Arial" pitchFamily="34" charset="0"/>
                <a:ea typeface="+mn-ea"/>
                <a:cs typeface="Arial" pitchFamily="34" charset="0"/>
              </a:defRPr>
            </a:lvl4pPr>
            <a:lvl5pPr marL="1828800" algn="ctr" rtl="0" fontAlgn="base">
              <a:spcBef>
                <a:spcPct val="20000"/>
              </a:spcBef>
              <a:spcAft>
                <a:spcPct val="0"/>
              </a:spcAft>
              <a:defRPr sz="1100" b="1" kern="1200">
                <a:solidFill>
                  <a:schemeClr val="tx1"/>
                </a:solidFill>
                <a:latin typeface="Arial" pitchFamily="34" charset="0"/>
                <a:ea typeface="+mn-ea"/>
                <a:cs typeface="Arial" pitchFamily="34" charset="0"/>
              </a:defRPr>
            </a:lvl5pPr>
            <a:lvl6pPr marL="2286000" algn="l" defTabSz="914400" rtl="0" eaLnBrk="1" latinLnBrk="0" hangingPunct="1">
              <a:defRPr sz="1100" b="1" kern="1200">
                <a:solidFill>
                  <a:schemeClr val="tx1"/>
                </a:solidFill>
                <a:latin typeface="Arial" pitchFamily="34" charset="0"/>
                <a:ea typeface="+mn-ea"/>
                <a:cs typeface="Arial" pitchFamily="34" charset="0"/>
              </a:defRPr>
            </a:lvl6pPr>
            <a:lvl7pPr marL="2743200" algn="l" defTabSz="914400" rtl="0" eaLnBrk="1" latinLnBrk="0" hangingPunct="1">
              <a:defRPr sz="1100" b="1" kern="1200">
                <a:solidFill>
                  <a:schemeClr val="tx1"/>
                </a:solidFill>
                <a:latin typeface="Arial" pitchFamily="34" charset="0"/>
                <a:ea typeface="+mn-ea"/>
                <a:cs typeface="Arial" pitchFamily="34" charset="0"/>
              </a:defRPr>
            </a:lvl7pPr>
            <a:lvl8pPr marL="3200400" algn="l" defTabSz="914400" rtl="0" eaLnBrk="1" latinLnBrk="0" hangingPunct="1">
              <a:defRPr sz="1100" b="1" kern="1200">
                <a:solidFill>
                  <a:schemeClr val="tx1"/>
                </a:solidFill>
                <a:latin typeface="Arial" pitchFamily="34" charset="0"/>
                <a:ea typeface="+mn-ea"/>
                <a:cs typeface="Arial" pitchFamily="34" charset="0"/>
              </a:defRPr>
            </a:lvl8pPr>
            <a:lvl9pPr marL="3657600" algn="l" defTabSz="914400" rtl="0" eaLnBrk="1" latinLnBrk="0" hangingPunct="1">
              <a:defRPr sz="1100" b="1" kern="1200">
                <a:solidFill>
                  <a:schemeClr val="tx1"/>
                </a:solidFill>
                <a:latin typeface="Arial" pitchFamily="34" charset="0"/>
                <a:ea typeface="+mn-ea"/>
                <a:cs typeface="Arial" pitchFamily="34" charset="0"/>
              </a:defRPr>
            </a:lvl9pPr>
          </a:lstStyle>
          <a:p>
            <a:fld id="{3F93A7CA-9DB4-46AC-AD34-75B654F4CE85}" type="slidenum">
              <a:rPr lang="en-US" sz="1200" smtClean="0">
                <a:solidFill>
                  <a:prstClr val="white"/>
                </a:solidFill>
              </a:rPr>
              <a:pPr/>
              <a:t>11</a:t>
            </a:fld>
            <a:endParaRPr lang="en-US" sz="1200" dirty="0">
              <a:solidFill>
                <a:prstClr val="white"/>
              </a:solidFill>
            </a:endParaRPr>
          </a:p>
        </p:txBody>
      </p:sp>
      <p:sp>
        <p:nvSpPr>
          <p:cNvPr id="4" name="Title 1"/>
          <p:cNvSpPr>
            <a:spLocks noGrp="1"/>
          </p:cNvSpPr>
          <p:nvPr>
            <p:ph type="title"/>
          </p:nvPr>
        </p:nvSpPr>
        <p:spPr>
          <a:xfrm>
            <a:off x="457200" y="274638"/>
            <a:ext cx="7620000" cy="1143000"/>
          </a:xfrm>
        </p:spPr>
        <p:txBody>
          <a:bodyPr/>
          <a:lstStyle/>
          <a:p>
            <a:pPr eaLnBrk="1" fontAlgn="auto" hangingPunct="1">
              <a:spcAft>
                <a:spcPts val="0"/>
              </a:spcAft>
              <a:defRPr/>
            </a:pPr>
            <a:r>
              <a:rPr lang="en-US" dirty="0" smtClean="0"/>
              <a:t>Recent Litigation in State &amp; Local Tax Law</a:t>
            </a:r>
            <a:endParaRPr lang="en-US" dirty="0"/>
          </a:p>
        </p:txBody>
      </p:sp>
    </p:spTree>
    <p:extLst>
      <p:ext uri="{BB962C8B-B14F-4D97-AF65-F5344CB8AC3E}">
        <p14:creationId xmlns:p14="http://schemas.microsoft.com/office/powerpoint/2010/main" val="27555302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
          </p:nvPr>
        </p:nvSpPr>
        <p:spPr>
          <a:xfrm>
            <a:off x="381000" y="1752599"/>
            <a:ext cx="7924800" cy="4740275"/>
          </a:xfrm>
        </p:spPr>
        <p:txBody>
          <a:bodyPr>
            <a:normAutofit/>
          </a:bodyPr>
          <a:lstStyle/>
          <a:p>
            <a:r>
              <a:rPr lang="en-US" b="1" i="1" smtClean="0"/>
              <a:t>Red </a:t>
            </a:r>
            <a:r>
              <a:rPr lang="en-US" b="1" i="1"/>
              <a:t>River Parish Tax Agency, et al. v. SWEPI, LP, </a:t>
            </a:r>
            <a:r>
              <a:rPr lang="en-US" b="1"/>
              <a:t>61-51244 (La. App. 2 Cir. 4/5/17), ___ So. 3d ___.</a:t>
            </a:r>
          </a:p>
          <a:p>
            <a:pPr marL="411163" lvl="1" indent="0">
              <a:buNone/>
            </a:pPr>
            <a:endParaRPr lang="en-US" smtClean="0"/>
          </a:p>
          <a:p>
            <a:pPr lvl="1"/>
            <a:r>
              <a:rPr lang="en-US" smtClean="0"/>
              <a:t>Local-level sale/use tax refund claim appeal </a:t>
            </a:r>
            <a:r>
              <a:rPr lang="en-US" smtClean="0">
                <a:solidFill>
                  <a:srgbClr val="FF0000"/>
                </a:solidFill>
              </a:rPr>
              <a:t>procedure</a:t>
            </a:r>
            <a:r>
              <a:rPr lang="en-US" smtClean="0"/>
              <a:t> issue.</a:t>
            </a:r>
            <a:endParaRPr lang="en-US"/>
          </a:p>
        </p:txBody>
      </p:sp>
      <p:sp>
        <p:nvSpPr>
          <p:cNvPr id="5" name="Slide Number Placeholder 3"/>
          <p:cNvSpPr txBox="1">
            <a:spLocks/>
          </p:cNvSpPr>
          <p:nvPr/>
        </p:nvSpPr>
        <p:spPr>
          <a:xfrm>
            <a:off x="3715871" y="6492875"/>
            <a:ext cx="2133600" cy="365125"/>
          </a:xfrm>
          <a:prstGeom prst="rect">
            <a:avLst/>
          </a:prstGeom>
        </p:spPr>
        <p:txBody>
          <a:bodyPr/>
          <a:lstStyle>
            <a:defPPr>
              <a:defRPr lang="en-US"/>
            </a:defPPr>
            <a:lvl1pPr algn="ctr" rtl="0" fontAlgn="base">
              <a:spcBef>
                <a:spcPct val="20000"/>
              </a:spcBef>
              <a:spcAft>
                <a:spcPct val="0"/>
              </a:spcAft>
              <a:defRPr sz="1100" b="1" kern="1200">
                <a:solidFill>
                  <a:schemeClr val="tx1"/>
                </a:solidFill>
                <a:latin typeface="Arial" pitchFamily="34" charset="0"/>
                <a:ea typeface="+mn-ea"/>
                <a:cs typeface="Arial" pitchFamily="34" charset="0"/>
              </a:defRPr>
            </a:lvl1pPr>
            <a:lvl2pPr marL="457200" algn="ctr" rtl="0" fontAlgn="base">
              <a:spcBef>
                <a:spcPct val="20000"/>
              </a:spcBef>
              <a:spcAft>
                <a:spcPct val="0"/>
              </a:spcAft>
              <a:defRPr sz="1100" b="1" kern="1200">
                <a:solidFill>
                  <a:schemeClr val="tx1"/>
                </a:solidFill>
                <a:latin typeface="Arial" pitchFamily="34" charset="0"/>
                <a:ea typeface="+mn-ea"/>
                <a:cs typeface="Arial" pitchFamily="34" charset="0"/>
              </a:defRPr>
            </a:lvl2pPr>
            <a:lvl3pPr marL="914400" algn="ctr" rtl="0" fontAlgn="base">
              <a:spcBef>
                <a:spcPct val="20000"/>
              </a:spcBef>
              <a:spcAft>
                <a:spcPct val="0"/>
              </a:spcAft>
              <a:defRPr sz="1100" b="1" kern="1200">
                <a:solidFill>
                  <a:schemeClr val="tx1"/>
                </a:solidFill>
                <a:latin typeface="Arial" pitchFamily="34" charset="0"/>
                <a:ea typeface="+mn-ea"/>
                <a:cs typeface="Arial" pitchFamily="34" charset="0"/>
              </a:defRPr>
            </a:lvl3pPr>
            <a:lvl4pPr marL="1371600" algn="ctr" rtl="0" fontAlgn="base">
              <a:spcBef>
                <a:spcPct val="20000"/>
              </a:spcBef>
              <a:spcAft>
                <a:spcPct val="0"/>
              </a:spcAft>
              <a:defRPr sz="1100" b="1" kern="1200">
                <a:solidFill>
                  <a:schemeClr val="tx1"/>
                </a:solidFill>
                <a:latin typeface="Arial" pitchFamily="34" charset="0"/>
                <a:ea typeface="+mn-ea"/>
                <a:cs typeface="Arial" pitchFamily="34" charset="0"/>
              </a:defRPr>
            </a:lvl4pPr>
            <a:lvl5pPr marL="1828800" algn="ctr" rtl="0" fontAlgn="base">
              <a:spcBef>
                <a:spcPct val="20000"/>
              </a:spcBef>
              <a:spcAft>
                <a:spcPct val="0"/>
              </a:spcAft>
              <a:defRPr sz="1100" b="1" kern="1200">
                <a:solidFill>
                  <a:schemeClr val="tx1"/>
                </a:solidFill>
                <a:latin typeface="Arial" pitchFamily="34" charset="0"/>
                <a:ea typeface="+mn-ea"/>
                <a:cs typeface="Arial" pitchFamily="34" charset="0"/>
              </a:defRPr>
            </a:lvl5pPr>
            <a:lvl6pPr marL="2286000" algn="l" defTabSz="914400" rtl="0" eaLnBrk="1" latinLnBrk="0" hangingPunct="1">
              <a:defRPr sz="1100" b="1" kern="1200">
                <a:solidFill>
                  <a:schemeClr val="tx1"/>
                </a:solidFill>
                <a:latin typeface="Arial" pitchFamily="34" charset="0"/>
                <a:ea typeface="+mn-ea"/>
                <a:cs typeface="Arial" pitchFamily="34" charset="0"/>
              </a:defRPr>
            </a:lvl6pPr>
            <a:lvl7pPr marL="2743200" algn="l" defTabSz="914400" rtl="0" eaLnBrk="1" latinLnBrk="0" hangingPunct="1">
              <a:defRPr sz="1100" b="1" kern="1200">
                <a:solidFill>
                  <a:schemeClr val="tx1"/>
                </a:solidFill>
                <a:latin typeface="Arial" pitchFamily="34" charset="0"/>
                <a:ea typeface="+mn-ea"/>
                <a:cs typeface="Arial" pitchFamily="34" charset="0"/>
              </a:defRPr>
            </a:lvl7pPr>
            <a:lvl8pPr marL="3200400" algn="l" defTabSz="914400" rtl="0" eaLnBrk="1" latinLnBrk="0" hangingPunct="1">
              <a:defRPr sz="1100" b="1" kern="1200">
                <a:solidFill>
                  <a:schemeClr val="tx1"/>
                </a:solidFill>
                <a:latin typeface="Arial" pitchFamily="34" charset="0"/>
                <a:ea typeface="+mn-ea"/>
                <a:cs typeface="Arial" pitchFamily="34" charset="0"/>
              </a:defRPr>
            </a:lvl8pPr>
            <a:lvl9pPr marL="3657600" algn="l" defTabSz="914400" rtl="0" eaLnBrk="1" latinLnBrk="0" hangingPunct="1">
              <a:defRPr sz="1100" b="1" kern="1200">
                <a:solidFill>
                  <a:schemeClr val="tx1"/>
                </a:solidFill>
                <a:latin typeface="Arial" pitchFamily="34" charset="0"/>
                <a:ea typeface="+mn-ea"/>
                <a:cs typeface="Arial"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fld id="{3F93A7CA-9DB4-46AC-AD34-75B654F4CE85}" type="slidenum">
              <a:rPr kumimoji="0" lang="en-US" sz="1200" b="1" i="0" u="none" strike="noStrike" kern="1200" cap="none" spc="0" normalizeH="0" baseline="0" noProof="0" smtClean="0">
                <a:ln>
                  <a:noFill/>
                </a:ln>
                <a:solidFill>
                  <a:prstClr val="white"/>
                </a:solidFill>
                <a:effectLst/>
                <a:uLnTx/>
                <a:uFillTx/>
                <a:latin typeface="Arial" pitchFamily="34" charset="0"/>
                <a:ea typeface="+mn-ea"/>
                <a:cs typeface="Arial" pitchFamily="34" charset="0"/>
              </a:rPr>
              <a:pPr marL="0" marR="0" lvl="0" indent="0" algn="ctr" defTabSz="914400" rtl="0" eaLnBrk="1" fontAlgn="base" latinLnBrk="0" hangingPunct="1">
                <a:lnSpc>
                  <a:spcPct val="100000"/>
                </a:lnSpc>
                <a:spcBef>
                  <a:spcPct val="20000"/>
                </a:spcBef>
                <a:spcAft>
                  <a:spcPct val="0"/>
                </a:spcAft>
                <a:buClrTx/>
                <a:buSzTx/>
                <a:buFontTx/>
                <a:buNone/>
                <a:tabLst/>
                <a:defRPr/>
              </a:pPr>
              <a:t>12</a:t>
            </a:fld>
            <a:endParaRPr kumimoji="0" lang="en-US" sz="1200" b="1"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
        <p:nvSpPr>
          <p:cNvPr id="4" name="Title 1"/>
          <p:cNvSpPr>
            <a:spLocks noGrp="1"/>
          </p:cNvSpPr>
          <p:nvPr>
            <p:ph type="title"/>
          </p:nvPr>
        </p:nvSpPr>
        <p:spPr>
          <a:xfrm>
            <a:off x="457200" y="274638"/>
            <a:ext cx="7620000" cy="1143000"/>
          </a:xfrm>
        </p:spPr>
        <p:txBody>
          <a:bodyPr/>
          <a:lstStyle/>
          <a:p>
            <a:pPr eaLnBrk="1" fontAlgn="auto" hangingPunct="1">
              <a:spcAft>
                <a:spcPts val="0"/>
              </a:spcAft>
              <a:defRPr/>
            </a:pPr>
            <a:r>
              <a:rPr lang="en-US" dirty="0" smtClean="0"/>
              <a:t>Recent Litigation in State &amp; Local Tax Law</a:t>
            </a:r>
            <a:endParaRPr lang="en-US" dirty="0"/>
          </a:p>
        </p:txBody>
      </p:sp>
    </p:spTree>
    <p:extLst>
      <p:ext uri="{BB962C8B-B14F-4D97-AF65-F5344CB8AC3E}">
        <p14:creationId xmlns:p14="http://schemas.microsoft.com/office/powerpoint/2010/main" val="734906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
          </p:nvPr>
        </p:nvSpPr>
        <p:spPr>
          <a:xfrm>
            <a:off x="381000" y="1752599"/>
            <a:ext cx="7924800" cy="4740275"/>
          </a:xfrm>
        </p:spPr>
        <p:txBody>
          <a:bodyPr>
            <a:normAutofit fontScale="92500" lnSpcReduction="10000"/>
          </a:bodyPr>
          <a:lstStyle/>
          <a:p>
            <a:r>
              <a:rPr lang="en-US" b="1" i="1" smtClean="0"/>
              <a:t>Red </a:t>
            </a:r>
            <a:r>
              <a:rPr lang="en-US" b="1" i="1"/>
              <a:t>River Parish Tax Agency, et al. v. SWEPI, LP, </a:t>
            </a:r>
            <a:r>
              <a:rPr lang="en-US" b="1"/>
              <a:t>61-51244 (La. App. 2 Cir. 4/5/17), ___ So. 3d ___.</a:t>
            </a:r>
          </a:p>
          <a:p>
            <a:pPr lvl="1"/>
            <a:r>
              <a:rPr lang="en-US" smtClean="0"/>
              <a:t>Court </a:t>
            </a:r>
            <a:r>
              <a:rPr lang="en-US"/>
              <a:t>of </a:t>
            </a:r>
            <a:r>
              <a:rPr lang="en-US" smtClean="0"/>
              <a:t>Appeal held local </a:t>
            </a:r>
            <a:r>
              <a:rPr lang="en-US"/>
              <a:t>tax collector was precluded from filing </a:t>
            </a:r>
            <a:r>
              <a:rPr lang="en-US" smtClean="0"/>
              <a:t>suit </a:t>
            </a:r>
            <a:r>
              <a:rPr lang="en-US"/>
              <a:t>for declaratory judgment at </a:t>
            </a:r>
            <a:r>
              <a:rPr lang="en-US" smtClean="0"/>
              <a:t>trial </a:t>
            </a:r>
            <a:r>
              <a:rPr lang="en-US"/>
              <a:t>court seeking </a:t>
            </a:r>
            <a:r>
              <a:rPr lang="en-US" smtClean="0"/>
              <a:t>judgment </a:t>
            </a:r>
            <a:r>
              <a:rPr lang="en-US"/>
              <a:t>by the court on a local sales tax refund claim appeal matter </a:t>
            </a:r>
            <a:r>
              <a:rPr lang="en-US" smtClean="0"/>
              <a:t>already </a:t>
            </a:r>
            <a:r>
              <a:rPr lang="en-US"/>
              <a:t>pending at </a:t>
            </a:r>
            <a:r>
              <a:rPr lang="en-US" smtClean="0"/>
              <a:t>BTA.</a:t>
            </a:r>
          </a:p>
          <a:p>
            <a:pPr lvl="1"/>
            <a:r>
              <a:rPr lang="en-US" smtClean="0"/>
              <a:t>Following Act </a:t>
            </a:r>
            <a:r>
              <a:rPr lang="en-US"/>
              <a:t>640 of the 2014 Regular Session, </a:t>
            </a:r>
            <a:r>
              <a:rPr lang="en-US" smtClean="0"/>
              <a:t>Louisiana </a:t>
            </a:r>
            <a:r>
              <a:rPr lang="en-US"/>
              <a:t>Legislature has now granted </a:t>
            </a:r>
            <a:r>
              <a:rPr lang="en-US" u="sng"/>
              <a:t>exclusive</a:t>
            </a:r>
            <a:r>
              <a:rPr lang="en-US"/>
              <a:t> original subject matter jurisdiction to </a:t>
            </a:r>
            <a:r>
              <a:rPr lang="en-US" smtClean="0"/>
              <a:t>Board </a:t>
            </a:r>
            <a:r>
              <a:rPr lang="en-US"/>
              <a:t>to hear appeals of local sales/use tax refund claim </a:t>
            </a:r>
            <a:r>
              <a:rPr lang="en-US" smtClean="0"/>
              <a:t>denials.</a:t>
            </a:r>
          </a:p>
          <a:p>
            <a:pPr lvl="1"/>
            <a:r>
              <a:rPr lang="en-US" smtClean="0"/>
              <a:t>Tax </a:t>
            </a:r>
            <a:r>
              <a:rPr lang="en-US"/>
              <a:t>collector cannot seek to circumvent this exclusive jurisdiction by filing </a:t>
            </a:r>
            <a:r>
              <a:rPr lang="en-US" smtClean="0"/>
              <a:t>declaratory </a:t>
            </a:r>
            <a:r>
              <a:rPr lang="en-US"/>
              <a:t>judgment action in district </a:t>
            </a:r>
            <a:r>
              <a:rPr lang="en-US" smtClean="0"/>
              <a:t>court.</a:t>
            </a:r>
          </a:p>
          <a:p>
            <a:pPr lvl="1"/>
            <a:r>
              <a:rPr lang="en-US" smtClean="0"/>
              <a:t>Court </a:t>
            </a:r>
            <a:r>
              <a:rPr lang="en-US"/>
              <a:t>affirmed the trial court’s granting of the taxpayer’s exceptions of lack of subject matter jurisdiction, no right of action, and no cause of </a:t>
            </a:r>
            <a:r>
              <a:rPr lang="en-US" smtClean="0"/>
              <a:t>action.</a:t>
            </a:r>
          </a:p>
          <a:p>
            <a:pPr lvl="1"/>
            <a:r>
              <a:rPr lang="en-US" smtClean="0"/>
              <a:t>Court affirmed dismissal </a:t>
            </a:r>
            <a:r>
              <a:rPr lang="en-US"/>
              <a:t>of </a:t>
            </a:r>
            <a:r>
              <a:rPr lang="en-US" smtClean="0"/>
              <a:t>collector’s </a:t>
            </a:r>
            <a:r>
              <a:rPr lang="en-US"/>
              <a:t>declaratory judgment action at the trial </a:t>
            </a:r>
            <a:r>
              <a:rPr lang="en-US" smtClean="0"/>
              <a:t>court.</a:t>
            </a:r>
            <a:endParaRPr lang="en-US"/>
          </a:p>
        </p:txBody>
      </p:sp>
      <p:sp>
        <p:nvSpPr>
          <p:cNvPr id="5" name="Slide Number Placeholder 3"/>
          <p:cNvSpPr txBox="1">
            <a:spLocks/>
          </p:cNvSpPr>
          <p:nvPr/>
        </p:nvSpPr>
        <p:spPr>
          <a:xfrm>
            <a:off x="3715871" y="6492875"/>
            <a:ext cx="2133600" cy="365125"/>
          </a:xfrm>
          <a:prstGeom prst="rect">
            <a:avLst/>
          </a:prstGeom>
        </p:spPr>
        <p:txBody>
          <a:bodyPr/>
          <a:lstStyle>
            <a:defPPr>
              <a:defRPr lang="en-US"/>
            </a:defPPr>
            <a:lvl1pPr algn="ctr" rtl="0" fontAlgn="base">
              <a:spcBef>
                <a:spcPct val="20000"/>
              </a:spcBef>
              <a:spcAft>
                <a:spcPct val="0"/>
              </a:spcAft>
              <a:defRPr sz="1100" b="1" kern="1200">
                <a:solidFill>
                  <a:schemeClr val="tx1"/>
                </a:solidFill>
                <a:latin typeface="Arial" pitchFamily="34" charset="0"/>
                <a:ea typeface="+mn-ea"/>
                <a:cs typeface="Arial" pitchFamily="34" charset="0"/>
              </a:defRPr>
            </a:lvl1pPr>
            <a:lvl2pPr marL="457200" algn="ctr" rtl="0" fontAlgn="base">
              <a:spcBef>
                <a:spcPct val="20000"/>
              </a:spcBef>
              <a:spcAft>
                <a:spcPct val="0"/>
              </a:spcAft>
              <a:defRPr sz="1100" b="1" kern="1200">
                <a:solidFill>
                  <a:schemeClr val="tx1"/>
                </a:solidFill>
                <a:latin typeface="Arial" pitchFamily="34" charset="0"/>
                <a:ea typeface="+mn-ea"/>
                <a:cs typeface="Arial" pitchFamily="34" charset="0"/>
              </a:defRPr>
            </a:lvl2pPr>
            <a:lvl3pPr marL="914400" algn="ctr" rtl="0" fontAlgn="base">
              <a:spcBef>
                <a:spcPct val="20000"/>
              </a:spcBef>
              <a:spcAft>
                <a:spcPct val="0"/>
              </a:spcAft>
              <a:defRPr sz="1100" b="1" kern="1200">
                <a:solidFill>
                  <a:schemeClr val="tx1"/>
                </a:solidFill>
                <a:latin typeface="Arial" pitchFamily="34" charset="0"/>
                <a:ea typeface="+mn-ea"/>
                <a:cs typeface="Arial" pitchFamily="34" charset="0"/>
              </a:defRPr>
            </a:lvl3pPr>
            <a:lvl4pPr marL="1371600" algn="ctr" rtl="0" fontAlgn="base">
              <a:spcBef>
                <a:spcPct val="20000"/>
              </a:spcBef>
              <a:spcAft>
                <a:spcPct val="0"/>
              </a:spcAft>
              <a:defRPr sz="1100" b="1" kern="1200">
                <a:solidFill>
                  <a:schemeClr val="tx1"/>
                </a:solidFill>
                <a:latin typeface="Arial" pitchFamily="34" charset="0"/>
                <a:ea typeface="+mn-ea"/>
                <a:cs typeface="Arial" pitchFamily="34" charset="0"/>
              </a:defRPr>
            </a:lvl4pPr>
            <a:lvl5pPr marL="1828800" algn="ctr" rtl="0" fontAlgn="base">
              <a:spcBef>
                <a:spcPct val="20000"/>
              </a:spcBef>
              <a:spcAft>
                <a:spcPct val="0"/>
              </a:spcAft>
              <a:defRPr sz="1100" b="1" kern="1200">
                <a:solidFill>
                  <a:schemeClr val="tx1"/>
                </a:solidFill>
                <a:latin typeface="Arial" pitchFamily="34" charset="0"/>
                <a:ea typeface="+mn-ea"/>
                <a:cs typeface="Arial" pitchFamily="34" charset="0"/>
              </a:defRPr>
            </a:lvl5pPr>
            <a:lvl6pPr marL="2286000" algn="l" defTabSz="914400" rtl="0" eaLnBrk="1" latinLnBrk="0" hangingPunct="1">
              <a:defRPr sz="1100" b="1" kern="1200">
                <a:solidFill>
                  <a:schemeClr val="tx1"/>
                </a:solidFill>
                <a:latin typeface="Arial" pitchFamily="34" charset="0"/>
                <a:ea typeface="+mn-ea"/>
                <a:cs typeface="Arial" pitchFamily="34" charset="0"/>
              </a:defRPr>
            </a:lvl6pPr>
            <a:lvl7pPr marL="2743200" algn="l" defTabSz="914400" rtl="0" eaLnBrk="1" latinLnBrk="0" hangingPunct="1">
              <a:defRPr sz="1100" b="1" kern="1200">
                <a:solidFill>
                  <a:schemeClr val="tx1"/>
                </a:solidFill>
                <a:latin typeface="Arial" pitchFamily="34" charset="0"/>
                <a:ea typeface="+mn-ea"/>
                <a:cs typeface="Arial" pitchFamily="34" charset="0"/>
              </a:defRPr>
            </a:lvl7pPr>
            <a:lvl8pPr marL="3200400" algn="l" defTabSz="914400" rtl="0" eaLnBrk="1" latinLnBrk="0" hangingPunct="1">
              <a:defRPr sz="1100" b="1" kern="1200">
                <a:solidFill>
                  <a:schemeClr val="tx1"/>
                </a:solidFill>
                <a:latin typeface="Arial" pitchFamily="34" charset="0"/>
                <a:ea typeface="+mn-ea"/>
                <a:cs typeface="Arial" pitchFamily="34" charset="0"/>
              </a:defRPr>
            </a:lvl8pPr>
            <a:lvl9pPr marL="3657600" algn="l" defTabSz="914400" rtl="0" eaLnBrk="1" latinLnBrk="0" hangingPunct="1">
              <a:defRPr sz="1100" b="1" kern="1200">
                <a:solidFill>
                  <a:schemeClr val="tx1"/>
                </a:solidFill>
                <a:latin typeface="Arial" pitchFamily="34" charset="0"/>
                <a:ea typeface="+mn-ea"/>
                <a:cs typeface="Arial" pitchFamily="34" charset="0"/>
              </a:defRPr>
            </a:lvl9pPr>
          </a:lstStyle>
          <a:p>
            <a:fld id="{3F93A7CA-9DB4-46AC-AD34-75B654F4CE85}" type="slidenum">
              <a:rPr lang="en-US" sz="1200" smtClean="0">
                <a:solidFill>
                  <a:prstClr val="white"/>
                </a:solidFill>
              </a:rPr>
              <a:pPr/>
              <a:t>13</a:t>
            </a:fld>
            <a:endParaRPr lang="en-US" sz="1200" dirty="0">
              <a:solidFill>
                <a:prstClr val="white"/>
              </a:solidFill>
            </a:endParaRPr>
          </a:p>
        </p:txBody>
      </p:sp>
      <p:sp>
        <p:nvSpPr>
          <p:cNvPr id="4" name="Title 1"/>
          <p:cNvSpPr>
            <a:spLocks noGrp="1"/>
          </p:cNvSpPr>
          <p:nvPr>
            <p:ph type="title"/>
          </p:nvPr>
        </p:nvSpPr>
        <p:spPr>
          <a:xfrm>
            <a:off x="457200" y="274638"/>
            <a:ext cx="7620000" cy="1143000"/>
          </a:xfrm>
        </p:spPr>
        <p:txBody>
          <a:bodyPr/>
          <a:lstStyle/>
          <a:p>
            <a:pPr eaLnBrk="1" fontAlgn="auto" hangingPunct="1">
              <a:spcAft>
                <a:spcPts val="0"/>
              </a:spcAft>
              <a:defRPr/>
            </a:pPr>
            <a:r>
              <a:rPr lang="en-US" dirty="0" smtClean="0"/>
              <a:t>Recent Litigation in State &amp; Local Tax Law</a:t>
            </a:r>
            <a:endParaRPr lang="en-US" dirty="0"/>
          </a:p>
        </p:txBody>
      </p:sp>
    </p:spTree>
    <p:extLst>
      <p:ext uri="{BB962C8B-B14F-4D97-AF65-F5344CB8AC3E}">
        <p14:creationId xmlns:p14="http://schemas.microsoft.com/office/powerpoint/2010/main" val="30334994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
          </p:nvPr>
        </p:nvSpPr>
        <p:spPr>
          <a:xfrm>
            <a:off x="381000" y="1752600"/>
            <a:ext cx="7696200" cy="4648200"/>
          </a:xfrm>
        </p:spPr>
        <p:txBody>
          <a:bodyPr>
            <a:normAutofit lnSpcReduction="10000"/>
          </a:bodyPr>
          <a:lstStyle/>
          <a:p>
            <a:r>
              <a:rPr lang="en-US" b="1" i="1"/>
              <a:t>Cajun </a:t>
            </a:r>
            <a:r>
              <a:rPr lang="en-US" b="1" i="1" smtClean="0"/>
              <a:t>Indus., </a:t>
            </a:r>
            <a:r>
              <a:rPr lang="en-US" b="1" i="1"/>
              <a:t>LLC and Cajun Constr., Inc. v. Sec’y Dep’t of Revenue, State of Louisiana, LLC.</a:t>
            </a:r>
            <a:r>
              <a:rPr lang="en-US" b="1"/>
              <a:t>, BTA Docket No. 9898D, (La</a:t>
            </a:r>
            <a:r>
              <a:rPr lang="en-US" b="1" smtClean="0"/>
              <a:t>. Bd. Tax App. </a:t>
            </a:r>
            <a:r>
              <a:rPr lang="en-US" b="1"/>
              <a:t>4/12/17)</a:t>
            </a:r>
            <a:r>
              <a:rPr lang="en-US" smtClean="0"/>
              <a:t>.</a:t>
            </a:r>
            <a:endParaRPr lang="en-US" dirty="0"/>
          </a:p>
          <a:p>
            <a:pPr lvl="1"/>
            <a:r>
              <a:rPr lang="en-US" smtClean="0"/>
              <a:t>State-level refund claim matter.</a:t>
            </a:r>
          </a:p>
          <a:p>
            <a:pPr lvl="1"/>
            <a:r>
              <a:rPr lang="en-US" smtClean="0"/>
              <a:t>Refund claim not timely filed within prescriptive period.</a:t>
            </a:r>
          </a:p>
          <a:p>
            <a:pPr lvl="1"/>
            <a:r>
              <a:rPr lang="en-US" smtClean="0"/>
              <a:t>Issue:  Was prescription otherwise interrupted or suspended?</a:t>
            </a:r>
          </a:p>
          <a:p>
            <a:pPr lvl="2"/>
            <a:r>
              <a:rPr lang="en-US" smtClean="0"/>
              <a:t>Similar, separate claim for same tax period had been timely filed by taxpayer, but involved distint transactions.</a:t>
            </a:r>
          </a:p>
          <a:p>
            <a:pPr lvl="1"/>
            <a:r>
              <a:rPr lang="en-US" smtClean="0"/>
              <a:t>BTA ruled:</a:t>
            </a:r>
          </a:p>
          <a:p>
            <a:pPr lvl="2"/>
            <a:r>
              <a:rPr lang="en-US" smtClean="0"/>
              <a:t>“Refund </a:t>
            </a:r>
            <a:r>
              <a:rPr lang="en-US"/>
              <a:t>claims are not made for time periods but for transactions that make up the </a:t>
            </a:r>
            <a:r>
              <a:rPr lang="en-US" smtClean="0"/>
              <a:t>claim.”</a:t>
            </a:r>
          </a:p>
          <a:p>
            <a:pPr lvl="2"/>
            <a:r>
              <a:rPr lang="en-US" smtClean="0"/>
              <a:t>Second claim must stand on its own</a:t>
            </a:r>
          </a:p>
          <a:p>
            <a:pPr lvl="2"/>
            <a:r>
              <a:rPr lang="en-US" smtClean="0"/>
              <a:t>No statutory basis for argument that prescription was suspended or interrupted.</a:t>
            </a:r>
          </a:p>
          <a:p>
            <a:pPr lvl="2"/>
            <a:endParaRPr lang="en-US" dirty="0"/>
          </a:p>
          <a:p>
            <a:pPr marL="0" indent="0">
              <a:buNone/>
            </a:pPr>
            <a:endParaRPr lang="en-US" dirty="0"/>
          </a:p>
        </p:txBody>
      </p:sp>
      <p:sp>
        <p:nvSpPr>
          <p:cNvPr id="5" name="Slide Number Placeholder 3"/>
          <p:cNvSpPr txBox="1">
            <a:spLocks/>
          </p:cNvSpPr>
          <p:nvPr/>
        </p:nvSpPr>
        <p:spPr>
          <a:xfrm>
            <a:off x="3715871" y="6492875"/>
            <a:ext cx="2133600" cy="365125"/>
          </a:xfrm>
          <a:prstGeom prst="rect">
            <a:avLst/>
          </a:prstGeom>
        </p:spPr>
        <p:txBody>
          <a:bodyPr/>
          <a:lstStyle>
            <a:defPPr>
              <a:defRPr lang="en-US"/>
            </a:defPPr>
            <a:lvl1pPr algn="ctr" rtl="0" fontAlgn="base">
              <a:spcBef>
                <a:spcPct val="20000"/>
              </a:spcBef>
              <a:spcAft>
                <a:spcPct val="0"/>
              </a:spcAft>
              <a:defRPr sz="1100" b="1" kern="1200">
                <a:solidFill>
                  <a:schemeClr val="tx1"/>
                </a:solidFill>
                <a:latin typeface="Arial" pitchFamily="34" charset="0"/>
                <a:ea typeface="+mn-ea"/>
                <a:cs typeface="Arial" pitchFamily="34" charset="0"/>
              </a:defRPr>
            </a:lvl1pPr>
            <a:lvl2pPr marL="457200" algn="ctr" rtl="0" fontAlgn="base">
              <a:spcBef>
                <a:spcPct val="20000"/>
              </a:spcBef>
              <a:spcAft>
                <a:spcPct val="0"/>
              </a:spcAft>
              <a:defRPr sz="1100" b="1" kern="1200">
                <a:solidFill>
                  <a:schemeClr val="tx1"/>
                </a:solidFill>
                <a:latin typeface="Arial" pitchFamily="34" charset="0"/>
                <a:ea typeface="+mn-ea"/>
                <a:cs typeface="Arial" pitchFamily="34" charset="0"/>
              </a:defRPr>
            </a:lvl2pPr>
            <a:lvl3pPr marL="914400" algn="ctr" rtl="0" fontAlgn="base">
              <a:spcBef>
                <a:spcPct val="20000"/>
              </a:spcBef>
              <a:spcAft>
                <a:spcPct val="0"/>
              </a:spcAft>
              <a:defRPr sz="1100" b="1" kern="1200">
                <a:solidFill>
                  <a:schemeClr val="tx1"/>
                </a:solidFill>
                <a:latin typeface="Arial" pitchFamily="34" charset="0"/>
                <a:ea typeface="+mn-ea"/>
                <a:cs typeface="Arial" pitchFamily="34" charset="0"/>
              </a:defRPr>
            </a:lvl3pPr>
            <a:lvl4pPr marL="1371600" algn="ctr" rtl="0" fontAlgn="base">
              <a:spcBef>
                <a:spcPct val="20000"/>
              </a:spcBef>
              <a:spcAft>
                <a:spcPct val="0"/>
              </a:spcAft>
              <a:defRPr sz="1100" b="1" kern="1200">
                <a:solidFill>
                  <a:schemeClr val="tx1"/>
                </a:solidFill>
                <a:latin typeface="Arial" pitchFamily="34" charset="0"/>
                <a:ea typeface="+mn-ea"/>
                <a:cs typeface="Arial" pitchFamily="34" charset="0"/>
              </a:defRPr>
            </a:lvl4pPr>
            <a:lvl5pPr marL="1828800" algn="ctr" rtl="0" fontAlgn="base">
              <a:spcBef>
                <a:spcPct val="20000"/>
              </a:spcBef>
              <a:spcAft>
                <a:spcPct val="0"/>
              </a:spcAft>
              <a:defRPr sz="1100" b="1" kern="1200">
                <a:solidFill>
                  <a:schemeClr val="tx1"/>
                </a:solidFill>
                <a:latin typeface="Arial" pitchFamily="34" charset="0"/>
                <a:ea typeface="+mn-ea"/>
                <a:cs typeface="Arial" pitchFamily="34" charset="0"/>
              </a:defRPr>
            </a:lvl5pPr>
            <a:lvl6pPr marL="2286000" algn="l" defTabSz="914400" rtl="0" eaLnBrk="1" latinLnBrk="0" hangingPunct="1">
              <a:defRPr sz="1100" b="1" kern="1200">
                <a:solidFill>
                  <a:schemeClr val="tx1"/>
                </a:solidFill>
                <a:latin typeface="Arial" pitchFamily="34" charset="0"/>
                <a:ea typeface="+mn-ea"/>
                <a:cs typeface="Arial" pitchFamily="34" charset="0"/>
              </a:defRPr>
            </a:lvl6pPr>
            <a:lvl7pPr marL="2743200" algn="l" defTabSz="914400" rtl="0" eaLnBrk="1" latinLnBrk="0" hangingPunct="1">
              <a:defRPr sz="1100" b="1" kern="1200">
                <a:solidFill>
                  <a:schemeClr val="tx1"/>
                </a:solidFill>
                <a:latin typeface="Arial" pitchFamily="34" charset="0"/>
                <a:ea typeface="+mn-ea"/>
                <a:cs typeface="Arial" pitchFamily="34" charset="0"/>
              </a:defRPr>
            </a:lvl7pPr>
            <a:lvl8pPr marL="3200400" algn="l" defTabSz="914400" rtl="0" eaLnBrk="1" latinLnBrk="0" hangingPunct="1">
              <a:defRPr sz="1100" b="1" kern="1200">
                <a:solidFill>
                  <a:schemeClr val="tx1"/>
                </a:solidFill>
                <a:latin typeface="Arial" pitchFamily="34" charset="0"/>
                <a:ea typeface="+mn-ea"/>
                <a:cs typeface="Arial" pitchFamily="34" charset="0"/>
              </a:defRPr>
            </a:lvl8pPr>
            <a:lvl9pPr marL="3657600" algn="l" defTabSz="914400" rtl="0" eaLnBrk="1" latinLnBrk="0" hangingPunct="1">
              <a:defRPr sz="1100" b="1" kern="1200">
                <a:solidFill>
                  <a:schemeClr val="tx1"/>
                </a:solidFill>
                <a:latin typeface="Arial" pitchFamily="34" charset="0"/>
                <a:ea typeface="+mn-ea"/>
                <a:cs typeface="Arial" pitchFamily="34" charset="0"/>
              </a:defRPr>
            </a:lvl9pPr>
          </a:lstStyle>
          <a:p>
            <a:fld id="{3F93A7CA-9DB4-46AC-AD34-75B654F4CE85}" type="slidenum">
              <a:rPr lang="en-US" sz="1200" smtClean="0">
                <a:solidFill>
                  <a:schemeClr val="bg1"/>
                </a:solidFill>
              </a:rPr>
              <a:pPr/>
              <a:t>14</a:t>
            </a:fld>
            <a:endParaRPr lang="en-US" sz="1200" dirty="0">
              <a:solidFill>
                <a:schemeClr val="bg1"/>
              </a:solidFill>
            </a:endParaRPr>
          </a:p>
        </p:txBody>
      </p:sp>
      <p:sp>
        <p:nvSpPr>
          <p:cNvPr id="4" name="Title 1"/>
          <p:cNvSpPr>
            <a:spLocks noGrp="1"/>
          </p:cNvSpPr>
          <p:nvPr>
            <p:ph type="title"/>
          </p:nvPr>
        </p:nvSpPr>
        <p:spPr>
          <a:xfrm>
            <a:off x="457200" y="274638"/>
            <a:ext cx="7620000" cy="1143000"/>
          </a:xfrm>
        </p:spPr>
        <p:txBody>
          <a:bodyPr/>
          <a:lstStyle/>
          <a:p>
            <a:pPr eaLnBrk="1" fontAlgn="auto" hangingPunct="1">
              <a:spcAft>
                <a:spcPts val="0"/>
              </a:spcAft>
              <a:defRPr/>
            </a:pPr>
            <a:r>
              <a:rPr lang="en-US" dirty="0" smtClean="0"/>
              <a:t>Recent Litigation in State &amp; Local Tax Law</a:t>
            </a:r>
            <a:endParaRPr lang="en-US" dirty="0"/>
          </a:p>
        </p:txBody>
      </p:sp>
    </p:spTree>
    <p:extLst>
      <p:ext uri="{BB962C8B-B14F-4D97-AF65-F5344CB8AC3E}">
        <p14:creationId xmlns:p14="http://schemas.microsoft.com/office/powerpoint/2010/main" val="32476817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
          </p:nvPr>
        </p:nvSpPr>
        <p:spPr>
          <a:xfrm>
            <a:off x="381000" y="1752599"/>
            <a:ext cx="7924800" cy="4740275"/>
          </a:xfrm>
        </p:spPr>
        <p:txBody>
          <a:bodyPr>
            <a:normAutofit/>
          </a:bodyPr>
          <a:lstStyle/>
          <a:p>
            <a:r>
              <a:rPr lang="en-US" b="1" i="1"/>
              <a:t>Barfield v. Diamond Construction</a:t>
            </a:r>
            <a:r>
              <a:rPr lang="en-US" b="1"/>
              <a:t>, No. 51,291 (La. App. 2 Cir. 4/5/17), ___ So. 3d </a:t>
            </a:r>
            <a:r>
              <a:rPr lang="en-US" b="1" smtClean="0"/>
              <a:t>___.</a:t>
            </a:r>
          </a:p>
          <a:p>
            <a:pPr lvl="1"/>
            <a:r>
              <a:rPr lang="en-US" sz="1800"/>
              <a:t>Louisiana Court of </a:t>
            </a:r>
            <a:r>
              <a:rPr lang="en-US" sz="1800" smtClean="0"/>
              <a:t>Appeal held </a:t>
            </a:r>
            <a:r>
              <a:rPr lang="en-US" sz="1800"/>
              <a:t>that </a:t>
            </a:r>
            <a:r>
              <a:rPr lang="en-US" sz="1800" smtClean="0"/>
              <a:t>LDR could estimate amount </a:t>
            </a:r>
            <a:r>
              <a:rPr lang="en-US" sz="1800"/>
              <a:t>of sales taxes owed </a:t>
            </a:r>
            <a:r>
              <a:rPr lang="en-US" sz="1800" smtClean="0"/>
              <a:t>by </a:t>
            </a:r>
            <a:r>
              <a:rPr lang="en-US" sz="1800"/>
              <a:t>construction </a:t>
            </a:r>
            <a:r>
              <a:rPr lang="en-US" sz="1800" smtClean="0"/>
              <a:t>company.</a:t>
            </a:r>
          </a:p>
          <a:p>
            <a:pPr lvl="2"/>
            <a:r>
              <a:rPr lang="en-US" sz="1600"/>
              <a:t>C</a:t>
            </a:r>
            <a:r>
              <a:rPr lang="en-US" sz="1600" smtClean="0"/>
              <a:t>ompany </a:t>
            </a:r>
            <a:r>
              <a:rPr lang="en-US" sz="1600"/>
              <a:t>failed to provide sufficient </a:t>
            </a:r>
            <a:r>
              <a:rPr lang="en-US" sz="1600" smtClean="0"/>
              <a:t>records.</a:t>
            </a:r>
          </a:p>
          <a:p>
            <a:pPr lvl="1"/>
            <a:r>
              <a:rPr lang="en-US" sz="1800" smtClean="0"/>
              <a:t>Taxpayer </a:t>
            </a:r>
            <a:r>
              <a:rPr lang="en-US" sz="1800"/>
              <a:t>was not registered with </a:t>
            </a:r>
            <a:r>
              <a:rPr lang="en-US" sz="1800" smtClean="0"/>
              <a:t>LDR for </a:t>
            </a:r>
            <a:r>
              <a:rPr lang="en-US" sz="1800"/>
              <a:t>sales tax </a:t>
            </a:r>
            <a:r>
              <a:rPr lang="en-US" sz="1800" smtClean="0"/>
              <a:t>purposes.</a:t>
            </a:r>
          </a:p>
          <a:p>
            <a:pPr lvl="1"/>
            <a:r>
              <a:rPr lang="en-US" sz="1800" smtClean="0"/>
              <a:t>In collection suit, on summary judgment, trial </a:t>
            </a:r>
            <a:r>
              <a:rPr lang="en-US" sz="1800"/>
              <a:t>court held </a:t>
            </a:r>
            <a:r>
              <a:rPr lang="en-US" sz="1800" smtClean="0"/>
              <a:t>LDR’s </a:t>
            </a:r>
            <a:r>
              <a:rPr lang="en-US" sz="1800"/>
              <a:t>allegations were </a:t>
            </a:r>
            <a:r>
              <a:rPr lang="en-US" sz="1800" i="1"/>
              <a:t>prima facie </a:t>
            </a:r>
            <a:r>
              <a:rPr lang="en-US" sz="1800" smtClean="0"/>
              <a:t>true.</a:t>
            </a:r>
          </a:p>
          <a:p>
            <a:pPr lvl="2"/>
            <a:r>
              <a:rPr lang="en-US" sz="1600" smtClean="0"/>
              <a:t>Taxpayer </a:t>
            </a:r>
            <a:r>
              <a:rPr lang="en-US" sz="1600"/>
              <a:t>failed to meet its burden of disproving the </a:t>
            </a:r>
            <a:r>
              <a:rPr lang="en-US" sz="1600" smtClean="0"/>
              <a:t>allegations.</a:t>
            </a:r>
          </a:p>
          <a:p>
            <a:pPr lvl="1"/>
            <a:r>
              <a:rPr lang="en-US" sz="1800" smtClean="0"/>
              <a:t>Second </a:t>
            </a:r>
            <a:r>
              <a:rPr lang="en-US" sz="1800"/>
              <a:t>Circuit found </a:t>
            </a:r>
            <a:r>
              <a:rPr lang="en-US" sz="1800" smtClean="0"/>
              <a:t>no </a:t>
            </a:r>
            <a:r>
              <a:rPr lang="en-US" sz="1800"/>
              <a:t>genuine issues of material fact remained and </a:t>
            </a:r>
            <a:r>
              <a:rPr lang="en-US" sz="1800" smtClean="0"/>
              <a:t>taxpayer </a:t>
            </a:r>
            <a:r>
              <a:rPr lang="en-US" sz="1800"/>
              <a:t>failed to produce </a:t>
            </a:r>
            <a:r>
              <a:rPr lang="en-US" sz="1800" smtClean="0"/>
              <a:t>evidence to </a:t>
            </a:r>
            <a:r>
              <a:rPr lang="en-US" sz="1800"/>
              <a:t>rebut </a:t>
            </a:r>
            <a:r>
              <a:rPr lang="en-US" sz="1800" smtClean="0"/>
              <a:t>LDR’s </a:t>
            </a:r>
            <a:r>
              <a:rPr lang="en-US" sz="1800"/>
              <a:t>prima facie </a:t>
            </a:r>
            <a:r>
              <a:rPr lang="en-US" sz="1800" smtClean="0"/>
              <a:t>case.</a:t>
            </a:r>
          </a:p>
          <a:p>
            <a:pPr lvl="2"/>
            <a:r>
              <a:rPr lang="en-US" sz="1600"/>
              <a:t>U</a:t>
            </a:r>
            <a:r>
              <a:rPr lang="en-US" sz="1600" smtClean="0"/>
              <a:t>nable </a:t>
            </a:r>
            <a:r>
              <a:rPr lang="en-US" sz="1600"/>
              <a:t>to do so due to poor </a:t>
            </a:r>
            <a:r>
              <a:rPr lang="en-US" sz="1600" smtClean="0"/>
              <a:t>recordkeeping</a:t>
            </a:r>
            <a:endParaRPr lang="en-US" dirty="0"/>
          </a:p>
        </p:txBody>
      </p:sp>
      <p:sp>
        <p:nvSpPr>
          <p:cNvPr id="5" name="Slide Number Placeholder 3"/>
          <p:cNvSpPr txBox="1">
            <a:spLocks/>
          </p:cNvSpPr>
          <p:nvPr/>
        </p:nvSpPr>
        <p:spPr>
          <a:xfrm>
            <a:off x="3715871" y="6492875"/>
            <a:ext cx="2133600" cy="365125"/>
          </a:xfrm>
          <a:prstGeom prst="rect">
            <a:avLst/>
          </a:prstGeom>
        </p:spPr>
        <p:txBody>
          <a:bodyPr/>
          <a:lstStyle>
            <a:defPPr>
              <a:defRPr lang="en-US"/>
            </a:defPPr>
            <a:lvl1pPr algn="ctr" rtl="0" fontAlgn="base">
              <a:spcBef>
                <a:spcPct val="20000"/>
              </a:spcBef>
              <a:spcAft>
                <a:spcPct val="0"/>
              </a:spcAft>
              <a:defRPr sz="1100" b="1" kern="1200">
                <a:solidFill>
                  <a:schemeClr val="tx1"/>
                </a:solidFill>
                <a:latin typeface="Arial" pitchFamily="34" charset="0"/>
                <a:ea typeface="+mn-ea"/>
                <a:cs typeface="Arial" pitchFamily="34" charset="0"/>
              </a:defRPr>
            </a:lvl1pPr>
            <a:lvl2pPr marL="457200" algn="ctr" rtl="0" fontAlgn="base">
              <a:spcBef>
                <a:spcPct val="20000"/>
              </a:spcBef>
              <a:spcAft>
                <a:spcPct val="0"/>
              </a:spcAft>
              <a:defRPr sz="1100" b="1" kern="1200">
                <a:solidFill>
                  <a:schemeClr val="tx1"/>
                </a:solidFill>
                <a:latin typeface="Arial" pitchFamily="34" charset="0"/>
                <a:ea typeface="+mn-ea"/>
                <a:cs typeface="Arial" pitchFamily="34" charset="0"/>
              </a:defRPr>
            </a:lvl2pPr>
            <a:lvl3pPr marL="914400" algn="ctr" rtl="0" fontAlgn="base">
              <a:spcBef>
                <a:spcPct val="20000"/>
              </a:spcBef>
              <a:spcAft>
                <a:spcPct val="0"/>
              </a:spcAft>
              <a:defRPr sz="1100" b="1" kern="1200">
                <a:solidFill>
                  <a:schemeClr val="tx1"/>
                </a:solidFill>
                <a:latin typeface="Arial" pitchFamily="34" charset="0"/>
                <a:ea typeface="+mn-ea"/>
                <a:cs typeface="Arial" pitchFamily="34" charset="0"/>
              </a:defRPr>
            </a:lvl3pPr>
            <a:lvl4pPr marL="1371600" algn="ctr" rtl="0" fontAlgn="base">
              <a:spcBef>
                <a:spcPct val="20000"/>
              </a:spcBef>
              <a:spcAft>
                <a:spcPct val="0"/>
              </a:spcAft>
              <a:defRPr sz="1100" b="1" kern="1200">
                <a:solidFill>
                  <a:schemeClr val="tx1"/>
                </a:solidFill>
                <a:latin typeface="Arial" pitchFamily="34" charset="0"/>
                <a:ea typeface="+mn-ea"/>
                <a:cs typeface="Arial" pitchFamily="34" charset="0"/>
              </a:defRPr>
            </a:lvl4pPr>
            <a:lvl5pPr marL="1828800" algn="ctr" rtl="0" fontAlgn="base">
              <a:spcBef>
                <a:spcPct val="20000"/>
              </a:spcBef>
              <a:spcAft>
                <a:spcPct val="0"/>
              </a:spcAft>
              <a:defRPr sz="1100" b="1" kern="1200">
                <a:solidFill>
                  <a:schemeClr val="tx1"/>
                </a:solidFill>
                <a:latin typeface="Arial" pitchFamily="34" charset="0"/>
                <a:ea typeface="+mn-ea"/>
                <a:cs typeface="Arial" pitchFamily="34" charset="0"/>
              </a:defRPr>
            </a:lvl5pPr>
            <a:lvl6pPr marL="2286000" algn="l" defTabSz="914400" rtl="0" eaLnBrk="1" latinLnBrk="0" hangingPunct="1">
              <a:defRPr sz="1100" b="1" kern="1200">
                <a:solidFill>
                  <a:schemeClr val="tx1"/>
                </a:solidFill>
                <a:latin typeface="Arial" pitchFamily="34" charset="0"/>
                <a:ea typeface="+mn-ea"/>
                <a:cs typeface="Arial" pitchFamily="34" charset="0"/>
              </a:defRPr>
            </a:lvl6pPr>
            <a:lvl7pPr marL="2743200" algn="l" defTabSz="914400" rtl="0" eaLnBrk="1" latinLnBrk="0" hangingPunct="1">
              <a:defRPr sz="1100" b="1" kern="1200">
                <a:solidFill>
                  <a:schemeClr val="tx1"/>
                </a:solidFill>
                <a:latin typeface="Arial" pitchFamily="34" charset="0"/>
                <a:ea typeface="+mn-ea"/>
                <a:cs typeface="Arial" pitchFamily="34" charset="0"/>
              </a:defRPr>
            </a:lvl7pPr>
            <a:lvl8pPr marL="3200400" algn="l" defTabSz="914400" rtl="0" eaLnBrk="1" latinLnBrk="0" hangingPunct="1">
              <a:defRPr sz="1100" b="1" kern="1200">
                <a:solidFill>
                  <a:schemeClr val="tx1"/>
                </a:solidFill>
                <a:latin typeface="Arial" pitchFamily="34" charset="0"/>
                <a:ea typeface="+mn-ea"/>
                <a:cs typeface="Arial" pitchFamily="34" charset="0"/>
              </a:defRPr>
            </a:lvl8pPr>
            <a:lvl9pPr marL="3657600" algn="l" defTabSz="914400" rtl="0" eaLnBrk="1" latinLnBrk="0" hangingPunct="1">
              <a:defRPr sz="1100" b="1" kern="1200">
                <a:solidFill>
                  <a:schemeClr val="tx1"/>
                </a:solidFill>
                <a:latin typeface="Arial" pitchFamily="34" charset="0"/>
                <a:ea typeface="+mn-ea"/>
                <a:cs typeface="Arial" pitchFamily="34" charset="0"/>
              </a:defRPr>
            </a:lvl9pPr>
          </a:lstStyle>
          <a:p>
            <a:fld id="{3F93A7CA-9DB4-46AC-AD34-75B654F4CE85}" type="slidenum">
              <a:rPr lang="en-US" sz="1200" smtClean="0">
                <a:solidFill>
                  <a:prstClr val="white"/>
                </a:solidFill>
              </a:rPr>
              <a:pPr/>
              <a:t>15</a:t>
            </a:fld>
            <a:endParaRPr lang="en-US" sz="1200" dirty="0">
              <a:solidFill>
                <a:prstClr val="white"/>
              </a:solidFill>
            </a:endParaRPr>
          </a:p>
        </p:txBody>
      </p:sp>
      <p:sp>
        <p:nvSpPr>
          <p:cNvPr id="4" name="Title 1"/>
          <p:cNvSpPr>
            <a:spLocks noGrp="1"/>
          </p:cNvSpPr>
          <p:nvPr>
            <p:ph type="title"/>
          </p:nvPr>
        </p:nvSpPr>
        <p:spPr>
          <a:xfrm>
            <a:off x="457200" y="274638"/>
            <a:ext cx="7620000" cy="1143000"/>
          </a:xfrm>
        </p:spPr>
        <p:txBody>
          <a:bodyPr/>
          <a:lstStyle/>
          <a:p>
            <a:pPr eaLnBrk="1" fontAlgn="auto" hangingPunct="1">
              <a:spcAft>
                <a:spcPts val="0"/>
              </a:spcAft>
              <a:defRPr/>
            </a:pPr>
            <a:r>
              <a:rPr lang="en-US" dirty="0" smtClean="0"/>
              <a:t>Recent Litigation in State &amp; Local Tax Law</a:t>
            </a:r>
            <a:endParaRPr lang="en-US" dirty="0"/>
          </a:p>
        </p:txBody>
      </p:sp>
    </p:spTree>
    <p:extLst>
      <p:ext uri="{BB962C8B-B14F-4D97-AF65-F5344CB8AC3E}">
        <p14:creationId xmlns:p14="http://schemas.microsoft.com/office/powerpoint/2010/main" val="31502502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
          </p:nvPr>
        </p:nvSpPr>
        <p:spPr>
          <a:xfrm>
            <a:off x="381000" y="1752599"/>
            <a:ext cx="7924800" cy="5334001"/>
          </a:xfrm>
        </p:spPr>
        <p:txBody>
          <a:bodyPr>
            <a:normAutofit/>
          </a:bodyPr>
          <a:lstStyle/>
          <a:p>
            <a:r>
              <a:rPr lang="en-US" b="1" i="1" smtClean="0"/>
              <a:t>Arrow </a:t>
            </a:r>
            <a:r>
              <a:rPr lang="en-US" b="1" i="1"/>
              <a:t>Aviation Company, LLC v. St. Martin Parish School Board Sales Tax Dept., 2016-1132 (La. 12/6/16), ___ So. 3d ___, 2016 WL 7118912</a:t>
            </a:r>
            <a:r>
              <a:rPr lang="en-US" b="1" i="1" smtClean="0"/>
              <a:t>.</a:t>
            </a:r>
            <a:endParaRPr lang="en-US" b="1" i="1"/>
          </a:p>
          <a:p>
            <a:pPr lvl="1"/>
            <a:r>
              <a:rPr lang="en-US" smtClean="0"/>
              <a:t>Louisiana </a:t>
            </a:r>
            <a:r>
              <a:rPr lang="en-US"/>
              <a:t>Supreme Court held that </a:t>
            </a:r>
            <a:r>
              <a:rPr lang="en-US" smtClean="0"/>
              <a:t>statutory </a:t>
            </a:r>
            <a:r>
              <a:rPr lang="en-US"/>
              <a:t>exclusion </a:t>
            </a:r>
            <a:r>
              <a:rPr lang="en-US" smtClean="0"/>
              <a:t>for </a:t>
            </a:r>
            <a:r>
              <a:rPr lang="en-US"/>
              <a:t>repairs to </a:t>
            </a:r>
            <a:r>
              <a:rPr lang="en-US" smtClean="0"/>
              <a:t>TPP delivered </a:t>
            </a:r>
            <a:r>
              <a:rPr lang="en-US"/>
              <a:t>to customers out of state was </a:t>
            </a:r>
            <a:r>
              <a:rPr lang="en-US" u="sng"/>
              <a:t>unconstitutional</a:t>
            </a:r>
            <a:r>
              <a:rPr lang="en-US"/>
              <a:t> as applied for audit periods during which </a:t>
            </a:r>
            <a:r>
              <a:rPr lang="en-US" smtClean="0"/>
              <a:t>exclusion </a:t>
            </a:r>
            <a:r>
              <a:rPr lang="en-US"/>
              <a:t>was mandatory for tax authorities in one </a:t>
            </a:r>
            <a:r>
              <a:rPr lang="en-US" smtClean="0"/>
              <a:t>parish </a:t>
            </a:r>
            <a:r>
              <a:rPr lang="en-US"/>
              <a:t>(East Feliciana Parish), but optional for tax authorities in all other </a:t>
            </a:r>
            <a:r>
              <a:rPr lang="en-US" smtClean="0"/>
              <a:t>parishes.</a:t>
            </a:r>
          </a:p>
          <a:p>
            <a:pPr lvl="1"/>
            <a:r>
              <a:rPr lang="en-US" smtClean="0"/>
              <a:t>Taxpayer </a:t>
            </a:r>
            <a:r>
              <a:rPr lang="en-US"/>
              <a:t>was assessed local sales tax in St. Martin </a:t>
            </a:r>
            <a:r>
              <a:rPr lang="en-US" smtClean="0"/>
              <a:t>Parish.</a:t>
            </a:r>
          </a:p>
          <a:p>
            <a:pPr lvl="1"/>
            <a:r>
              <a:rPr lang="en-US" smtClean="0"/>
              <a:t>Applicable </a:t>
            </a:r>
            <a:r>
              <a:rPr lang="en-US"/>
              <a:t>exclusion was optional for St. Martin </a:t>
            </a:r>
            <a:r>
              <a:rPr lang="en-US" smtClean="0"/>
              <a:t>Parish.</a:t>
            </a:r>
          </a:p>
          <a:p>
            <a:pPr lvl="2"/>
            <a:r>
              <a:rPr lang="en-US" smtClean="0"/>
              <a:t>St</a:t>
            </a:r>
            <a:r>
              <a:rPr lang="en-US"/>
              <a:t>. Martin Parish had not chosen to enact the </a:t>
            </a:r>
            <a:r>
              <a:rPr lang="en-US" smtClean="0"/>
              <a:t>exclusion. </a:t>
            </a:r>
          </a:p>
          <a:p>
            <a:pPr lvl="1"/>
            <a:r>
              <a:rPr lang="en-US" smtClean="0"/>
              <a:t>Taxpayer </a:t>
            </a:r>
            <a:r>
              <a:rPr lang="en-US"/>
              <a:t>argued that </a:t>
            </a:r>
            <a:r>
              <a:rPr lang="en-US" smtClean="0"/>
              <a:t>constitution’s </a:t>
            </a:r>
            <a:r>
              <a:rPr lang="en-US"/>
              <a:t>tax uniformity clause required </a:t>
            </a:r>
            <a:r>
              <a:rPr lang="en-US" smtClean="0"/>
              <a:t>exclusion </a:t>
            </a:r>
            <a:r>
              <a:rPr lang="en-US"/>
              <a:t>to be mandatorily applied to all parishes throughout the </a:t>
            </a:r>
            <a:r>
              <a:rPr lang="en-US" smtClean="0"/>
              <a:t>state.</a:t>
            </a:r>
          </a:p>
        </p:txBody>
      </p:sp>
      <p:sp>
        <p:nvSpPr>
          <p:cNvPr id="5" name="Slide Number Placeholder 3"/>
          <p:cNvSpPr txBox="1">
            <a:spLocks/>
          </p:cNvSpPr>
          <p:nvPr/>
        </p:nvSpPr>
        <p:spPr>
          <a:xfrm>
            <a:off x="3715871" y="6492875"/>
            <a:ext cx="2133600" cy="365125"/>
          </a:xfrm>
          <a:prstGeom prst="rect">
            <a:avLst/>
          </a:prstGeom>
        </p:spPr>
        <p:txBody>
          <a:bodyPr/>
          <a:lstStyle>
            <a:defPPr>
              <a:defRPr lang="en-US"/>
            </a:defPPr>
            <a:lvl1pPr algn="ctr" rtl="0" fontAlgn="base">
              <a:spcBef>
                <a:spcPct val="20000"/>
              </a:spcBef>
              <a:spcAft>
                <a:spcPct val="0"/>
              </a:spcAft>
              <a:defRPr sz="1100" b="1" kern="1200">
                <a:solidFill>
                  <a:schemeClr val="tx1"/>
                </a:solidFill>
                <a:latin typeface="Arial" pitchFamily="34" charset="0"/>
                <a:ea typeface="+mn-ea"/>
                <a:cs typeface="Arial" pitchFamily="34" charset="0"/>
              </a:defRPr>
            </a:lvl1pPr>
            <a:lvl2pPr marL="457200" algn="ctr" rtl="0" fontAlgn="base">
              <a:spcBef>
                <a:spcPct val="20000"/>
              </a:spcBef>
              <a:spcAft>
                <a:spcPct val="0"/>
              </a:spcAft>
              <a:defRPr sz="1100" b="1" kern="1200">
                <a:solidFill>
                  <a:schemeClr val="tx1"/>
                </a:solidFill>
                <a:latin typeface="Arial" pitchFamily="34" charset="0"/>
                <a:ea typeface="+mn-ea"/>
                <a:cs typeface="Arial" pitchFamily="34" charset="0"/>
              </a:defRPr>
            </a:lvl2pPr>
            <a:lvl3pPr marL="914400" algn="ctr" rtl="0" fontAlgn="base">
              <a:spcBef>
                <a:spcPct val="20000"/>
              </a:spcBef>
              <a:spcAft>
                <a:spcPct val="0"/>
              </a:spcAft>
              <a:defRPr sz="1100" b="1" kern="1200">
                <a:solidFill>
                  <a:schemeClr val="tx1"/>
                </a:solidFill>
                <a:latin typeface="Arial" pitchFamily="34" charset="0"/>
                <a:ea typeface="+mn-ea"/>
                <a:cs typeface="Arial" pitchFamily="34" charset="0"/>
              </a:defRPr>
            </a:lvl3pPr>
            <a:lvl4pPr marL="1371600" algn="ctr" rtl="0" fontAlgn="base">
              <a:spcBef>
                <a:spcPct val="20000"/>
              </a:spcBef>
              <a:spcAft>
                <a:spcPct val="0"/>
              </a:spcAft>
              <a:defRPr sz="1100" b="1" kern="1200">
                <a:solidFill>
                  <a:schemeClr val="tx1"/>
                </a:solidFill>
                <a:latin typeface="Arial" pitchFamily="34" charset="0"/>
                <a:ea typeface="+mn-ea"/>
                <a:cs typeface="Arial" pitchFamily="34" charset="0"/>
              </a:defRPr>
            </a:lvl4pPr>
            <a:lvl5pPr marL="1828800" algn="ctr" rtl="0" fontAlgn="base">
              <a:spcBef>
                <a:spcPct val="20000"/>
              </a:spcBef>
              <a:spcAft>
                <a:spcPct val="0"/>
              </a:spcAft>
              <a:defRPr sz="1100" b="1" kern="1200">
                <a:solidFill>
                  <a:schemeClr val="tx1"/>
                </a:solidFill>
                <a:latin typeface="Arial" pitchFamily="34" charset="0"/>
                <a:ea typeface="+mn-ea"/>
                <a:cs typeface="Arial" pitchFamily="34" charset="0"/>
              </a:defRPr>
            </a:lvl5pPr>
            <a:lvl6pPr marL="2286000" algn="l" defTabSz="914400" rtl="0" eaLnBrk="1" latinLnBrk="0" hangingPunct="1">
              <a:defRPr sz="1100" b="1" kern="1200">
                <a:solidFill>
                  <a:schemeClr val="tx1"/>
                </a:solidFill>
                <a:latin typeface="Arial" pitchFamily="34" charset="0"/>
                <a:ea typeface="+mn-ea"/>
                <a:cs typeface="Arial" pitchFamily="34" charset="0"/>
              </a:defRPr>
            </a:lvl6pPr>
            <a:lvl7pPr marL="2743200" algn="l" defTabSz="914400" rtl="0" eaLnBrk="1" latinLnBrk="0" hangingPunct="1">
              <a:defRPr sz="1100" b="1" kern="1200">
                <a:solidFill>
                  <a:schemeClr val="tx1"/>
                </a:solidFill>
                <a:latin typeface="Arial" pitchFamily="34" charset="0"/>
                <a:ea typeface="+mn-ea"/>
                <a:cs typeface="Arial" pitchFamily="34" charset="0"/>
              </a:defRPr>
            </a:lvl7pPr>
            <a:lvl8pPr marL="3200400" algn="l" defTabSz="914400" rtl="0" eaLnBrk="1" latinLnBrk="0" hangingPunct="1">
              <a:defRPr sz="1100" b="1" kern="1200">
                <a:solidFill>
                  <a:schemeClr val="tx1"/>
                </a:solidFill>
                <a:latin typeface="Arial" pitchFamily="34" charset="0"/>
                <a:ea typeface="+mn-ea"/>
                <a:cs typeface="Arial" pitchFamily="34" charset="0"/>
              </a:defRPr>
            </a:lvl8pPr>
            <a:lvl9pPr marL="3657600" algn="l" defTabSz="914400" rtl="0" eaLnBrk="1" latinLnBrk="0" hangingPunct="1">
              <a:defRPr sz="1100" b="1" kern="1200">
                <a:solidFill>
                  <a:schemeClr val="tx1"/>
                </a:solidFill>
                <a:latin typeface="Arial" pitchFamily="34" charset="0"/>
                <a:ea typeface="+mn-ea"/>
                <a:cs typeface="Arial" pitchFamily="34" charset="0"/>
              </a:defRPr>
            </a:lvl9pPr>
          </a:lstStyle>
          <a:p>
            <a:fld id="{3F93A7CA-9DB4-46AC-AD34-75B654F4CE85}" type="slidenum">
              <a:rPr lang="en-US" sz="1200" smtClean="0">
                <a:solidFill>
                  <a:prstClr val="white"/>
                </a:solidFill>
              </a:rPr>
              <a:pPr/>
              <a:t>16</a:t>
            </a:fld>
            <a:endParaRPr lang="en-US" sz="1200" dirty="0">
              <a:solidFill>
                <a:prstClr val="white"/>
              </a:solidFill>
            </a:endParaRPr>
          </a:p>
        </p:txBody>
      </p:sp>
      <p:sp>
        <p:nvSpPr>
          <p:cNvPr id="4" name="Title 1"/>
          <p:cNvSpPr>
            <a:spLocks noGrp="1"/>
          </p:cNvSpPr>
          <p:nvPr>
            <p:ph type="title"/>
          </p:nvPr>
        </p:nvSpPr>
        <p:spPr>
          <a:xfrm>
            <a:off x="457200" y="274638"/>
            <a:ext cx="7620000" cy="1143000"/>
          </a:xfrm>
        </p:spPr>
        <p:txBody>
          <a:bodyPr/>
          <a:lstStyle/>
          <a:p>
            <a:pPr eaLnBrk="1" fontAlgn="auto" hangingPunct="1">
              <a:spcAft>
                <a:spcPts val="0"/>
              </a:spcAft>
              <a:defRPr/>
            </a:pPr>
            <a:r>
              <a:rPr lang="en-US" dirty="0" smtClean="0"/>
              <a:t>Recent Litigation in State &amp; Local Tax Law</a:t>
            </a:r>
            <a:endParaRPr lang="en-US" dirty="0"/>
          </a:p>
        </p:txBody>
      </p:sp>
    </p:spTree>
    <p:extLst>
      <p:ext uri="{BB962C8B-B14F-4D97-AF65-F5344CB8AC3E}">
        <p14:creationId xmlns:p14="http://schemas.microsoft.com/office/powerpoint/2010/main" val="19801590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
          </p:nvPr>
        </p:nvSpPr>
        <p:spPr>
          <a:xfrm>
            <a:off x="381000" y="1752599"/>
            <a:ext cx="7924800" cy="5334001"/>
          </a:xfrm>
        </p:spPr>
        <p:txBody>
          <a:bodyPr>
            <a:normAutofit/>
          </a:bodyPr>
          <a:lstStyle/>
          <a:p>
            <a:r>
              <a:rPr lang="en-US" b="1" i="1" smtClean="0"/>
              <a:t>Arrow </a:t>
            </a:r>
            <a:r>
              <a:rPr lang="en-US" b="1" i="1"/>
              <a:t>Aviation Company, LLC v. St. Martin Parish School Board Sales Tax Dept., 2016-1132 (La. 12/6/16), ___ So. 3d ___, 2016 WL 7118912</a:t>
            </a:r>
            <a:r>
              <a:rPr lang="en-US" b="1" i="1" smtClean="0"/>
              <a:t>.</a:t>
            </a:r>
            <a:endParaRPr lang="en-US" b="1" i="1"/>
          </a:p>
          <a:p>
            <a:pPr lvl="1"/>
            <a:r>
              <a:rPr lang="en-US" smtClean="0"/>
              <a:t>Court explained:</a:t>
            </a:r>
          </a:p>
          <a:p>
            <a:pPr lvl="2"/>
            <a:r>
              <a:rPr lang="en-US" smtClean="0"/>
              <a:t>Constitution’s </a:t>
            </a:r>
            <a:r>
              <a:rPr lang="en-US"/>
              <a:t>uniformity clause requires </a:t>
            </a:r>
            <a:r>
              <a:rPr lang="en-US" smtClean="0"/>
              <a:t>a </a:t>
            </a:r>
            <a:r>
              <a:rPr lang="en-US"/>
              <a:t>legislative tax exclusion </a:t>
            </a:r>
            <a:r>
              <a:rPr lang="en-US" u="sng"/>
              <a:t>treat</a:t>
            </a:r>
            <a:r>
              <a:rPr lang="en-US"/>
              <a:t> “all local governmental subdivisions, school boards, and other political subdivisions” the same (by making the exclusion optional for all parishes</a:t>
            </a:r>
            <a:r>
              <a:rPr lang="en-US" smtClean="0"/>
              <a:t>).</a:t>
            </a:r>
          </a:p>
          <a:p>
            <a:pPr lvl="2"/>
            <a:r>
              <a:rPr lang="en-US" smtClean="0"/>
              <a:t>It </a:t>
            </a:r>
            <a:r>
              <a:rPr lang="en-US"/>
              <a:t>does not mean that all these local tax authorities must uniformly </a:t>
            </a:r>
            <a:r>
              <a:rPr lang="en-US" u="sng"/>
              <a:t>act</a:t>
            </a:r>
            <a:r>
              <a:rPr lang="en-US"/>
              <a:t> the same by applying a legislative tax </a:t>
            </a:r>
            <a:r>
              <a:rPr lang="en-US" smtClean="0"/>
              <a:t>exclusion.</a:t>
            </a:r>
          </a:p>
          <a:p>
            <a:pPr lvl="2"/>
            <a:r>
              <a:rPr lang="en-US" smtClean="0"/>
              <a:t>Optional </a:t>
            </a:r>
            <a:r>
              <a:rPr lang="en-US"/>
              <a:t>exclusions are acceptable as long as they are optional for all </a:t>
            </a:r>
            <a:r>
              <a:rPr lang="en-US" smtClean="0"/>
              <a:t>parishes.</a:t>
            </a:r>
          </a:p>
        </p:txBody>
      </p:sp>
      <p:sp>
        <p:nvSpPr>
          <p:cNvPr id="5" name="Slide Number Placeholder 3"/>
          <p:cNvSpPr txBox="1">
            <a:spLocks/>
          </p:cNvSpPr>
          <p:nvPr/>
        </p:nvSpPr>
        <p:spPr>
          <a:xfrm>
            <a:off x="3715871" y="6492875"/>
            <a:ext cx="2133600" cy="365125"/>
          </a:xfrm>
          <a:prstGeom prst="rect">
            <a:avLst/>
          </a:prstGeom>
        </p:spPr>
        <p:txBody>
          <a:bodyPr/>
          <a:lstStyle>
            <a:defPPr>
              <a:defRPr lang="en-US"/>
            </a:defPPr>
            <a:lvl1pPr algn="ctr" rtl="0" fontAlgn="base">
              <a:spcBef>
                <a:spcPct val="20000"/>
              </a:spcBef>
              <a:spcAft>
                <a:spcPct val="0"/>
              </a:spcAft>
              <a:defRPr sz="1100" b="1" kern="1200">
                <a:solidFill>
                  <a:schemeClr val="tx1"/>
                </a:solidFill>
                <a:latin typeface="Arial" pitchFamily="34" charset="0"/>
                <a:ea typeface="+mn-ea"/>
                <a:cs typeface="Arial" pitchFamily="34" charset="0"/>
              </a:defRPr>
            </a:lvl1pPr>
            <a:lvl2pPr marL="457200" algn="ctr" rtl="0" fontAlgn="base">
              <a:spcBef>
                <a:spcPct val="20000"/>
              </a:spcBef>
              <a:spcAft>
                <a:spcPct val="0"/>
              </a:spcAft>
              <a:defRPr sz="1100" b="1" kern="1200">
                <a:solidFill>
                  <a:schemeClr val="tx1"/>
                </a:solidFill>
                <a:latin typeface="Arial" pitchFamily="34" charset="0"/>
                <a:ea typeface="+mn-ea"/>
                <a:cs typeface="Arial" pitchFamily="34" charset="0"/>
              </a:defRPr>
            </a:lvl2pPr>
            <a:lvl3pPr marL="914400" algn="ctr" rtl="0" fontAlgn="base">
              <a:spcBef>
                <a:spcPct val="20000"/>
              </a:spcBef>
              <a:spcAft>
                <a:spcPct val="0"/>
              </a:spcAft>
              <a:defRPr sz="1100" b="1" kern="1200">
                <a:solidFill>
                  <a:schemeClr val="tx1"/>
                </a:solidFill>
                <a:latin typeface="Arial" pitchFamily="34" charset="0"/>
                <a:ea typeface="+mn-ea"/>
                <a:cs typeface="Arial" pitchFamily="34" charset="0"/>
              </a:defRPr>
            </a:lvl3pPr>
            <a:lvl4pPr marL="1371600" algn="ctr" rtl="0" fontAlgn="base">
              <a:spcBef>
                <a:spcPct val="20000"/>
              </a:spcBef>
              <a:spcAft>
                <a:spcPct val="0"/>
              </a:spcAft>
              <a:defRPr sz="1100" b="1" kern="1200">
                <a:solidFill>
                  <a:schemeClr val="tx1"/>
                </a:solidFill>
                <a:latin typeface="Arial" pitchFamily="34" charset="0"/>
                <a:ea typeface="+mn-ea"/>
                <a:cs typeface="Arial" pitchFamily="34" charset="0"/>
              </a:defRPr>
            </a:lvl4pPr>
            <a:lvl5pPr marL="1828800" algn="ctr" rtl="0" fontAlgn="base">
              <a:spcBef>
                <a:spcPct val="20000"/>
              </a:spcBef>
              <a:spcAft>
                <a:spcPct val="0"/>
              </a:spcAft>
              <a:defRPr sz="1100" b="1" kern="1200">
                <a:solidFill>
                  <a:schemeClr val="tx1"/>
                </a:solidFill>
                <a:latin typeface="Arial" pitchFamily="34" charset="0"/>
                <a:ea typeface="+mn-ea"/>
                <a:cs typeface="Arial" pitchFamily="34" charset="0"/>
              </a:defRPr>
            </a:lvl5pPr>
            <a:lvl6pPr marL="2286000" algn="l" defTabSz="914400" rtl="0" eaLnBrk="1" latinLnBrk="0" hangingPunct="1">
              <a:defRPr sz="1100" b="1" kern="1200">
                <a:solidFill>
                  <a:schemeClr val="tx1"/>
                </a:solidFill>
                <a:latin typeface="Arial" pitchFamily="34" charset="0"/>
                <a:ea typeface="+mn-ea"/>
                <a:cs typeface="Arial" pitchFamily="34" charset="0"/>
              </a:defRPr>
            </a:lvl6pPr>
            <a:lvl7pPr marL="2743200" algn="l" defTabSz="914400" rtl="0" eaLnBrk="1" latinLnBrk="0" hangingPunct="1">
              <a:defRPr sz="1100" b="1" kern="1200">
                <a:solidFill>
                  <a:schemeClr val="tx1"/>
                </a:solidFill>
                <a:latin typeface="Arial" pitchFamily="34" charset="0"/>
                <a:ea typeface="+mn-ea"/>
                <a:cs typeface="Arial" pitchFamily="34" charset="0"/>
              </a:defRPr>
            </a:lvl7pPr>
            <a:lvl8pPr marL="3200400" algn="l" defTabSz="914400" rtl="0" eaLnBrk="1" latinLnBrk="0" hangingPunct="1">
              <a:defRPr sz="1100" b="1" kern="1200">
                <a:solidFill>
                  <a:schemeClr val="tx1"/>
                </a:solidFill>
                <a:latin typeface="Arial" pitchFamily="34" charset="0"/>
                <a:ea typeface="+mn-ea"/>
                <a:cs typeface="Arial" pitchFamily="34" charset="0"/>
              </a:defRPr>
            </a:lvl8pPr>
            <a:lvl9pPr marL="3657600" algn="l" defTabSz="914400" rtl="0" eaLnBrk="1" latinLnBrk="0" hangingPunct="1">
              <a:defRPr sz="1100" b="1" kern="1200">
                <a:solidFill>
                  <a:schemeClr val="tx1"/>
                </a:solidFill>
                <a:latin typeface="Arial" pitchFamily="34" charset="0"/>
                <a:ea typeface="+mn-ea"/>
                <a:cs typeface="Arial" pitchFamily="34" charset="0"/>
              </a:defRPr>
            </a:lvl9pPr>
          </a:lstStyle>
          <a:p>
            <a:fld id="{3F93A7CA-9DB4-46AC-AD34-75B654F4CE85}" type="slidenum">
              <a:rPr lang="en-US" sz="1200" smtClean="0">
                <a:solidFill>
                  <a:prstClr val="white"/>
                </a:solidFill>
              </a:rPr>
              <a:pPr/>
              <a:t>17</a:t>
            </a:fld>
            <a:endParaRPr lang="en-US" sz="1200" dirty="0">
              <a:solidFill>
                <a:prstClr val="white"/>
              </a:solidFill>
            </a:endParaRPr>
          </a:p>
        </p:txBody>
      </p:sp>
      <p:sp>
        <p:nvSpPr>
          <p:cNvPr id="4" name="Title 1"/>
          <p:cNvSpPr>
            <a:spLocks noGrp="1"/>
          </p:cNvSpPr>
          <p:nvPr>
            <p:ph type="title"/>
          </p:nvPr>
        </p:nvSpPr>
        <p:spPr>
          <a:xfrm>
            <a:off x="457200" y="274638"/>
            <a:ext cx="7620000" cy="1143000"/>
          </a:xfrm>
        </p:spPr>
        <p:txBody>
          <a:bodyPr/>
          <a:lstStyle/>
          <a:p>
            <a:pPr eaLnBrk="1" fontAlgn="auto" hangingPunct="1">
              <a:spcAft>
                <a:spcPts val="0"/>
              </a:spcAft>
              <a:defRPr/>
            </a:pPr>
            <a:r>
              <a:rPr lang="en-US" dirty="0" smtClean="0"/>
              <a:t>Recent Litigation in State &amp; Local Tax Law</a:t>
            </a:r>
            <a:endParaRPr lang="en-US" dirty="0"/>
          </a:p>
        </p:txBody>
      </p:sp>
    </p:spTree>
    <p:extLst>
      <p:ext uri="{BB962C8B-B14F-4D97-AF65-F5344CB8AC3E}">
        <p14:creationId xmlns:p14="http://schemas.microsoft.com/office/powerpoint/2010/main" val="6847449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
          </p:nvPr>
        </p:nvSpPr>
        <p:spPr>
          <a:xfrm>
            <a:off x="381000" y="1752599"/>
            <a:ext cx="7924800" cy="5334001"/>
          </a:xfrm>
        </p:spPr>
        <p:txBody>
          <a:bodyPr>
            <a:normAutofit/>
          </a:bodyPr>
          <a:lstStyle/>
          <a:p>
            <a:r>
              <a:rPr lang="en-US" b="1" i="1" smtClean="0"/>
              <a:t>Arrow </a:t>
            </a:r>
            <a:r>
              <a:rPr lang="en-US" b="1" i="1"/>
              <a:t>Aviation Company, LLC v. St. Martin Parish School Board Sales Tax Dept., 2016-1132 (La. 12/6/16), ___ So. 3d ___, 2016 WL 7118912</a:t>
            </a:r>
            <a:r>
              <a:rPr lang="en-US" b="1" i="1" smtClean="0"/>
              <a:t>.</a:t>
            </a:r>
            <a:endParaRPr lang="en-US" b="1" i="1"/>
          </a:p>
          <a:p>
            <a:pPr lvl="1"/>
            <a:r>
              <a:rPr lang="en-US" smtClean="0"/>
              <a:t>Court </a:t>
            </a:r>
            <a:r>
              <a:rPr lang="en-US"/>
              <a:t>ruled against </a:t>
            </a:r>
            <a:r>
              <a:rPr lang="en-US" smtClean="0"/>
              <a:t>taxpayer’s </a:t>
            </a:r>
            <a:r>
              <a:rPr lang="en-US"/>
              <a:t>request to force </a:t>
            </a:r>
            <a:r>
              <a:rPr lang="en-US" smtClean="0"/>
              <a:t>exclusion </a:t>
            </a:r>
            <a:r>
              <a:rPr lang="en-US"/>
              <a:t>to be mandatory for all </a:t>
            </a:r>
            <a:r>
              <a:rPr lang="en-US" smtClean="0"/>
              <a:t>parishes.</a:t>
            </a:r>
          </a:p>
          <a:p>
            <a:pPr lvl="1"/>
            <a:r>
              <a:rPr lang="en-US" smtClean="0"/>
              <a:t>Court also held </a:t>
            </a:r>
            <a:r>
              <a:rPr lang="en-US"/>
              <a:t>that </a:t>
            </a:r>
            <a:r>
              <a:rPr lang="en-US" smtClean="0"/>
              <a:t>portion </a:t>
            </a:r>
            <a:r>
              <a:rPr lang="en-US"/>
              <a:t>of </a:t>
            </a:r>
            <a:r>
              <a:rPr lang="en-US" smtClean="0"/>
              <a:t>exclusion </a:t>
            </a:r>
            <a:r>
              <a:rPr lang="en-US"/>
              <a:t>that was mandatory for East Feliciana Parish was unconstitutional and should be stricken, thereby making the exclusion optional for all parishes, including East Feliciana </a:t>
            </a:r>
            <a:r>
              <a:rPr lang="en-US" smtClean="0"/>
              <a:t>Parish.</a:t>
            </a:r>
          </a:p>
          <a:p>
            <a:pPr lvl="1"/>
            <a:r>
              <a:rPr lang="en-US" smtClean="0"/>
              <a:t>Ruling </a:t>
            </a:r>
            <a:r>
              <a:rPr lang="en-US"/>
              <a:t>not only resulted in </a:t>
            </a:r>
            <a:r>
              <a:rPr lang="en-US" smtClean="0"/>
              <a:t>unfavorable </a:t>
            </a:r>
            <a:r>
              <a:rPr lang="en-US"/>
              <a:t>outcome for </a:t>
            </a:r>
            <a:r>
              <a:rPr lang="en-US" smtClean="0"/>
              <a:t>taxpayer</a:t>
            </a:r>
            <a:r>
              <a:rPr lang="en-US"/>
              <a:t>, but also may adversely impact many other taxpayers </a:t>
            </a:r>
            <a:r>
              <a:rPr lang="en-US" smtClean="0"/>
              <a:t>statewide.</a:t>
            </a:r>
          </a:p>
          <a:p>
            <a:pPr lvl="2"/>
            <a:r>
              <a:rPr lang="en-US" smtClean="0"/>
              <a:t>Appears </a:t>
            </a:r>
            <a:r>
              <a:rPr lang="en-US"/>
              <a:t>to call into question </a:t>
            </a:r>
            <a:r>
              <a:rPr lang="en-US" smtClean="0"/>
              <a:t>constitutionality </a:t>
            </a:r>
            <a:r>
              <a:rPr lang="en-US"/>
              <a:t>of any other pointed, single-parish exemption in </a:t>
            </a:r>
            <a:r>
              <a:rPr lang="en-US" smtClean="0"/>
              <a:t>sales </a:t>
            </a:r>
            <a:r>
              <a:rPr lang="en-US"/>
              <a:t>tax code (or any exemption that applies to anything other than all parishes</a:t>
            </a:r>
            <a:r>
              <a:rPr lang="en-US" smtClean="0"/>
              <a:t>).</a:t>
            </a:r>
            <a:endParaRPr lang="en-US"/>
          </a:p>
        </p:txBody>
      </p:sp>
      <p:sp>
        <p:nvSpPr>
          <p:cNvPr id="5" name="Slide Number Placeholder 3"/>
          <p:cNvSpPr txBox="1">
            <a:spLocks/>
          </p:cNvSpPr>
          <p:nvPr/>
        </p:nvSpPr>
        <p:spPr>
          <a:xfrm>
            <a:off x="3715871" y="6492875"/>
            <a:ext cx="2133600" cy="365125"/>
          </a:xfrm>
          <a:prstGeom prst="rect">
            <a:avLst/>
          </a:prstGeom>
        </p:spPr>
        <p:txBody>
          <a:bodyPr/>
          <a:lstStyle>
            <a:defPPr>
              <a:defRPr lang="en-US"/>
            </a:defPPr>
            <a:lvl1pPr algn="ctr" rtl="0" fontAlgn="base">
              <a:spcBef>
                <a:spcPct val="20000"/>
              </a:spcBef>
              <a:spcAft>
                <a:spcPct val="0"/>
              </a:spcAft>
              <a:defRPr sz="1100" b="1" kern="1200">
                <a:solidFill>
                  <a:schemeClr val="tx1"/>
                </a:solidFill>
                <a:latin typeface="Arial" pitchFamily="34" charset="0"/>
                <a:ea typeface="+mn-ea"/>
                <a:cs typeface="Arial" pitchFamily="34" charset="0"/>
              </a:defRPr>
            </a:lvl1pPr>
            <a:lvl2pPr marL="457200" algn="ctr" rtl="0" fontAlgn="base">
              <a:spcBef>
                <a:spcPct val="20000"/>
              </a:spcBef>
              <a:spcAft>
                <a:spcPct val="0"/>
              </a:spcAft>
              <a:defRPr sz="1100" b="1" kern="1200">
                <a:solidFill>
                  <a:schemeClr val="tx1"/>
                </a:solidFill>
                <a:latin typeface="Arial" pitchFamily="34" charset="0"/>
                <a:ea typeface="+mn-ea"/>
                <a:cs typeface="Arial" pitchFamily="34" charset="0"/>
              </a:defRPr>
            </a:lvl2pPr>
            <a:lvl3pPr marL="914400" algn="ctr" rtl="0" fontAlgn="base">
              <a:spcBef>
                <a:spcPct val="20000"/>
              </a:spcBef>
              <a:spcAft>
                <a:spcPct val="0"/>
              </a:spcAft>
              <a:defRPr sz="1100" b="1" kern="1200">
                <a:solidFill>
                  <a:schemeClr val="tx1"/>
                </a:solidFill>
                <a:latin typeface="Arial" pitchFamily="34" charset="0"/>
                <a:ea typeface="+mn-ea"/>
                <a:cs typeface="Arial" pitchFamily="34" charset="0"/>
              </a:defRPr>
            </a:lvl3pPr>
            <a:lvl4pPr marL="1371600" algn="ctr" rtl="0" fontAlgn="base">
              <a:spcBef>
                <a:spcPct val="20000"/>
              </a:spcBef>
              <a:spcAft>
                <a:spcPct val="0"/>
              </a:spcAft>
              <a:defRPr sz="1100" b="1" kern="1200">
                <a:solidFill>
                  <a:schemeClr val="tx1"/>
                </a:solidFill>
                <a:latin typeface="Arial" pitchFamily="34" charset="0"/>
                <a:ea typeface="+mn-ea"/>
                <a:cs typeface="Arial" pitchFamily="34" charset="0"/>
              </a:defRPr>
            </a:lvl4pPr>
            <a:lvl5pPr marL="1828800" algn="ctr" rtl="0" fontAlgn="base">
              <a:spcBef>
                <a:spcPct val="20000"/>
              </a:spcBef>
              <a:spcAft>
                <a:spcPct val="0"/>
              </a:spcAft>
              <a:defRPr sz="1100" b="1" kern="1200">
                <a:solidFill>
                  <a:schemeClr val="tx1"/>
                </a:solidFill>
                <a:latin typeface="Arial" pitchFamily="34" charset="0"/>
                <a:ea typeface="+mn-ea"/>
                <a:cs typeface="Arial" pitchFamily="34" charset="0"/>
              </a:defRPr>
            </a:lvl5pPr>
            <a:lvl6pPr marL="2286000" algn="l" defTabSz="914400" rtl="0" eaLnBrk="1" latinLnBrk="0" hangingPunct="1">
              <a:defRPr sz="1100" b="1" kern="1200">
                <a:solidFill>
                  <a:schemeClr val="tx1"/>
                </a:solidFill>
                <a:latin typeface="Arial" pitchFamily="34" charset="0"/>
                <a:ea typeface="+mn-ea"/>
                <a:cs typeface="Arial" pitchFamily="34" charset="0"/>
              </a:defRPr>
            </a:lvl6pPr>
            <a:lvl7pPr marL="2743200" algn="l" defTabSz="914400" rtl="0" eaLnBrk="1" latinLnBrk="0" hangingPunct="1">
              <a:defRPr sz="1100" b="1" kern="1200">
                <a:solidFill>
                  <a:schemeClr val="tx1"/>
                </a:solidFill>
                <a:latin typeface="Arial" pitchFamily="34" charset="0"/>
                <a:ea typeface="+mn-ea"/>
                <a:cs typeface="Arial" pitchFamily="34" charset="0"/>
              </a:defRPr>
            </a:lvl7pPr>
            <a:lvl8pPr marL="3200400" algn="l" defTabSz="914400" rtl="0" eaLnBrk="1" latinLnBrk="0" hangingPunct="1">
              <a:defRPr sz="1100" b="1" kern="1200">
                <a:solidFill>
                  <a:schemeClr val="tx1"/>
                </a:solidFill>
                <a:latin typeface="Arial" pitchFamily="34" charset="0"/>
                <a:ea typeface="+mn-ea"/>
                <a:cs typeface="Arial" pitchFamily="34" charset="0"/>
              </a:defRPr>
            </a:lvl8pPr>
            <a:lvl9pPr marL="3657600" algn="l" defTabSz="914400" rtl="0" eaLnBrk="1" latinLnBrk="0" hangingPunct="1">
              <a:defRPr sz="1100" b="1" kern="1200">
                <a:solidFill>
                  <a:schemeClr val="tx1"/>
                </a:solidFill>
                <a:latin typeface="Arial" pitchFamily="34" charset="0"/>
                <a:ea typeface="+mn-ea"/>
                <a:cs typeface="Arial" pitchFamily="34" charset="0"/>
              </a:defRPr>
            </a:lvl9pPr>
          </a:lstStyle>
          <a:p>
            <a:fld id="{3F93A7CA-9DB4-46AC-AD34-75B654F4CE85}" type="slidenum">
              <a:rPr lang="en-US" sz="1200" smtClean="0">
                <a:solidFill>
                  <a:prstClr val="white"/>
                </a:solidFill>
              </a:rPr>
              <a:pPr/>
              <a:t>18</a:t>
            </a:fld>
            <a:endParaRPr lang="en-US" sz="1200" dirty="0">
              <a:solidFill>
                <a:prstClr val="white"/>
              </a:solidFill>
            </a:endParaRPr>
          </a:p>
        </p:txBody>
      </p:sp>
      <p:sp>
        <p:nvSpPr>
          <p:cNvPr id="4" name="Title 1"/>
          <p:cNvSpPr>
            <a:spLocks noGrp="1"/>
          </p:cNvSpPr>
          <p:nvPr>
            <p:ph type="title"/>
          </p:nvPr>
        </p:nvSpPr>
        <p:spPr>
          <a:xfrm>
            <a:off x="457200" y="274638"/>
            <a:ext cx="7620000" cy="1143000"/>
          </a:xfrm>
        </p:spPr>
        <p:txBody>
          <a:bodyPr/>
          <a:lstStyle/>
          <a:p>
            <a:pPr eaLnBrk="1" fontAlgn="auto" hangingPunct="1">
              <a:spcAft>
                <a:spcPts val="0"/>
              </a:spcAft>
              <a:defRPr/>
            </a:pPr>
            <a:r>
              <a:rPr lang="en-US" dirty="0" smtClean="0"/>
              <a:t>Recent Litigation in State &amp; Local Tax Law</a:t>
            </a:r>
            <a:endParaRPr lang="en-US" dirty="0"/>
          </a:p>
        </p:txBody>
      </p:sp>
    </p:spTree>
    <p:extLst>
      <p:ext uri="{BB962C8B-B14F-4D97-AF65-F5344CB8AC3E}">
        <p14:creationId xmlns:p14="http://schemas.microsoft.com/office/powerpoint/2010/main" val="28798810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
          </p:nvPr>
        </p:nvSpPr>
        <p:spPr>
          <a:xfrm>
            <a:off x="381000" y="1752599"/>
            <a:ext cx="7924800" cy="5029201"/>
          </a:xfrm>
        </p:spPr>
        <p:txBody>
          <a:bodyPr>
            <a:normAutofit fontScale="85000" lnSpcReduction="20000"/>
          </a:bodyPr>
          <a:lstStyle/>
          <a:p>
            <a:r>
              <a:rPr lang="en-US" b="1" i="1" smtClean="0"/>
              <a:t>Dep’t</a:t>
            </a:r>
            <a:r>
              <a:rPr lang="en-US" b="1" i="1"/>
              <a:t>. of Revenue, State of Louisiana v. Jazz Casino Co., LLC., 2016-0180, (La. 2/7/17), __ So.3d __, 2017 WL 496266</a:t>
            </a:r>
            <a:r>
              <a:rPr lang="en-US" b="1" i="1" smtClean="0"/>
              <a:t>.</a:t>
            </a:r>
            <a:endParaRPr lang="en-US" b="1" i="1"/>
          </a:p>
          <a:p>
            <a:pPr lvl="1"/>
            <a:r>
              <a:rPr lang="en-US"/>
              <a:t>Jazz Casino </a:t>
            </a:r>
            <a:r>
              <a:rPr lang="en-US" smtClean="0"/>
              <a:t>operates </a:t>
            </a:r>
            <a:r>
              <a:rPr lang="en-US"/>
              <a:t>a land-based casino in New Orleans, </a:t>
            </a:r>
            <a:r>
              <a:rPr lang="en-US" smtClean="0"/>
              <a:t>Louisiana.</a:t>
            </a:r>
          </a:p>
          <a:p>
            <a:pPr lvl="2"/>
            <a:r>
              <a:rPr lang="en-US" smtClean="0"/>
              <a:t>In </a:t>
            </a:r>
            <a:r>
              <a:rPr lang="en-US"/>
              <a:t>connection with its operations, Jazz Casino rented </a:t>
            </a:r>
            <a:r>
              <a:rPr lang="en-US" smtClean="0"/>
              <a:t>rooms.</a:t>
            </a:r>
          </a:p>
          <a:p>
            <a:pPr lvl="1"/>
            <a:r>
              <a:rPr lang="en-US" smtClean="0"/>
              <a:t>LDR collected hotel </a:t>
            </a:r>
            <a:r>
              <a:rPr lang="en-US"/>
              <a:t>occupancy </a:t>
            </a:r>
            <a:r>
              <a:rPr lang="en-US" smtClean="0"/>
              <a:t>taxes </a:t>
            </a:r>
            <a:r>
              <a:rPr lang="en-US"/>
              <a:t>on behalf of </a:t>
            </a:r>
            <a:r>
              <a:rPr lang="en-US" smtClean="0"/>
              <a:t>State and </a:t>
            </a:r>
            <a:r>
              <a:rPr lang="en-US"/>
              <a:t>also </a:t>
            </a:r>
            <a:r>
              <a:rPr lang="en-US" smtClean="0"/>
              <a:t>Louisiana </a:t>
            </a:r>
            <a:r>
              <a:rPr lang="en-US"/>
              <a:t>Tourism Promotion District (“LTPD”), the Louisiana Stadium &amp; Exposition District (“LSED”), and the New Orleans Exhibition Hall Authority (“NOEHA</a:t>
            </a:r>
            <a:r>
              <a:rPr lang="en-US" smtClean="0"/>
              <a:t>”).</a:t>
            </a:r>
          </a:p>
          <a:p>
            <a:pPr lvl="1"/>
            <a:r>
              <a:rPr lang="en-US" smtClean="0"/>
              <a:t>Jazz </a:t>
            </a:r>
            <a:r>
              <a:rPr lang="en-US"/>
              <a:t>Casino sought </a:t>
            </a:r>
            <a:r>
              <a:rPr lang="en-US" smtClean="0"/>
              <a:t>refund </a:t>
            </a:r>
            <a:r>
              <a:rPr lang="en-US"/>
              <a:t>of hotel occupancy </a:t>
            </a:r>
            <a:r>
              <a:rPr lang="en-US" smtClean="0"/>
              <a:t>taxes, </a:t>
            </a:r>
            <a:r>
              <a:rPr lang="en-US"/>
              <a:t>requesting </a:t>
            </a:r>
            <a:r>
              <a:rPr lang="en-US" smtClean="0"/>
              <a:t>refund </a:t>
            </a:r>
            <a:r>
              <a:rPr lang="en-US"/>
              <a:t>of state, LTPD, LSED, and NOEHA hotel occupancy </a:t>
            </a:r>
            <a:r>
              <a:rPr lang="en-US" smtClean="0"/>
              <a:t>taxes.</a:t>
            </a:r>
          </a:p>
          <a:p>
            <a:pPr lvl="2"/>
            <a:r>
              <a:rPr lang="en-US" smtClean="0"/>
              <a:t>The </a:t>
            </a:r>
            <a:r>
              <a:rPr lang="en-US"/>
              <a:t>Department denied </a:t>
            </a:r>
            <a:r>
              <a:rPr lang="en-US" smtClean="0"/>
              <a:t>refund </a:t>
            </a:r>
            <a:r>
              <a:rPr lang="en-US"/>
              <a:t>claims. Jazz Casino appealed </a:t>
            </a:r>
            <a:r>
              <a:rPr lang="en-US" smtClean="0"/>
              <a:t>to BTA. </a:t>
            </a:r>
            <a:endParaRPr lang="en-US"/>
          </a:p>
          <a:p>
            <a:pPr lvl="1"/>
            <a:r>
              <a:rPr lang="en-US" smtClean="0"/>
              <a:t>Parties ultimately </a:t>
            </a:r>
            <a:r>
              <a:rPr lang="en-US"/>
              <a:t>stipulated that Jazz Casino had overpaid $1,983,315.27, exclusive of interest, in hotel occupancy </a:t>
            </a:r>
            <a:r>
              <a:rPr lang="en-US" smtClean="0"/>
              <a:t>taxes.</a:t>
            </a:r>
          </a:p>
          <a:p>
            <a:pPr lvl="2"/>
            <a:r>
              <a:rPr lang="en-US" smtClean="0"/>
              <a:t>2% attributable </a:t>
            </a:r>
            <a:r>
              <a:rPr lang="en-US"/>
              <a:t>to state general sales </a:t>
            </a:r>
            <a:r>
              <a:rPr lang="en-US" smtClean="0"/>
              <a:t>taxes</a:t>
            </a:r>
          </a:p>
          <a:p>
            <a:pPr lvl="2"/>
            <a:r>
              <a:rPr lang="en-US" smtClean="0"/>
              <a:t>98% percent attributable </a:t>
            </a:r>
            <a:r>
              <a:rPr lang="en-US"/>
              <a:t>to LTPD, LSED, and NOEHA </a:t>
            </a:r>
            <a:r>
              <a:rPr lang="en-US" smtClean="0"/>
              <a:t>taxes.</a:t>
            </a:r>
          </a:p>
          <a:p>
            <a:pPr lvl="1"/>
            <a:r>
              <a:rPr lang="en-US" smtClean="0"/>
              <a:t>Based </a:t>
            </a:r>
            <a:r>
              <a:rPr lang="en-US"/>
              <a:t>on </a:t>
            </a:r>
            <a:r>
              <a:rPr lang="en-US" smtClean="0"/>
              <a:t>stipulations </a:t>
            </a:r>
            <a:r>
              <a:rPr lang="en-US"/>
              <a:t>of </a:t>
            </a:r>
            <a:r>
              <a:rPr lang="en-US" smtClean="0"/>
              <a:t>parties</a:t>
            </a:r>
            <a:r>
              <a:rPr lang="en-US"/>
              <a:t>, </a:t>
            </a:r>
            <a:r>
              <a:rPr lang="en-US" smtClean="0"/>
              <a:t>BTA </a:t>
            </a:r>
            <a:r>
              <a:rPr lang="en-US"/>
              <a:t>rendered </a:t>
            </a:r>
            <a:r>
              <a:rPr lang="en-US" smtClean="0"/>
              <a:t>judgment </a:t>
            </a:r>
            <a:r>
              <a:rPr lang="en-US"/>
              <a:t>ordering </a:t>
            </a:r>
            <a:r>
              <a:rPr lang="en-US" smtClean="0"/>
              <a:t>LDR to </a:t>
            </a:r>
            <a:r>
              <a:rPr lang="en-US"/>
              <a:t>refund </a:t>
            </a:r>
            <a:r>
              <a:rPr lang="en-US" smtClean="0"/>
              <a:t>entire </a:t>
            </a:r>
            <a:r>
              <a:rPr lang="en-US"/>
              <a:t>$1,983,315.27 to Jazz Casino, with applicable statutory </a:t>
            </a:r>
            <a:r>
              <a:rPr lang="en-US" smtClean="0"/>
              <a:t>interest.</a:t>
            </a:r>
          </a:p>
          <a:p>
            <a:pPr lvl="2"/>
            <a:r>
              <a:rPr lang="en-US"/>
              <a:t>J</a:t>
            </a:r>
            <a:r>
              <a:rPr lang="en-US" smtClean="0"/>
              <a:t>udgment </a:t>
            </a:r>
            <a:r>
              <a:rPr lang="en-US"/>
              <a:t>was not appealed and became final. </a:t>
            </a:r>
          </a:p>
          <a:p>
            <a:pPr lvl="1"/>
            <a:r>
              <a:rPr lang="en-US" smtClean="0"/>
              <a:t>Department </a:t>
            </a:r>
            <a:r>
              <a:rPr lang="en-US"/>
              <a:t>filed with </a:t>
            </a:r>
            <a:r>
              <a:rPr lang="en-US" smtClean="0"/>
              <a:t>BTA </a:t>
            </a:r>
            <a:r>
              <a:rPr lang="en-US"/>
              <a:t>a motion to annul </a:t>
            </a:r>
            <a:r>
              <a:rPr lang="en-US" smtClean="0"/>
              <a:t>BTA’s judgment.</a:t>
            </a:r>
          </a:p>
          <a:p>
            <a:pPr lvl="2"/>
            <a:r>
              <a:rPr lang="en-US" smtClean="0"/>
              <a:t>Claim:  BTA </a:t>
            </a:r>
            <a:r>
              <a:rPr lang="en-US"/>
              <a:t>did not have </a:t>
            </a:r>
            <a:r>
              <a:rPr lang="en-US" smtClean="0"/>
              <a:t>subject </a:t>
            </a:r>
            <a:r>
              <a:rPr lang="en-US"/>
              <a:t>matter jurisdiction to order </a:t>
            </a:r>
            <a:r>
              <a:rPr lang="en-US" smtClean="0"/>
              <a:t>refund </a:t>
            </a:r>
            <a:r>
              <a:rPr lang="en-US"/>
              <a:t>of taxes </a:t>
            </a:r>
            <a:r>
              <a:rPr lang="en-US" smtClean="0"/>
              <a:t>LDR </a:t>
            </a:r>
            <a:r>
              <a:rPr lang="en-US"/>
              <a:t>had collected and remitted to LTPD, LSED, and </a:t>
            </a:r>
            <a:r>
              <a:rPr lang="en-US" smtClean="0"/>
              <a:t>NOEHA.</a:t>
            </a:r>
          </a:p>
          <a:p>
            <a:pPr lvl="1"/>
            <a:r>
              <a:rPr lang="en-US" smtClean="0"/>
              <a:t>BTA </a:t>
            </a:r>
            <a:r>
              <a:rPr lang="en-US"/>
              <a:t>denied </a:t>
            </a:r>
            <a:r>
              <a:rPr lang="en-US" smtClean="0"/>
              <a:t>motion </a:t>
            </a:r>
            <a:r>
              <a:rPr lang="en-US"/>
              <a:t>to annul. </a:t>
            </a:r>
          </a:p>
          <a:p>
            <a:pPr lvl="2"/>
            <a:endParaRPr lang="en-US"/>
          </a:p>
        </p:txBody>
      </p:sp>
      <p:sp>
        <p:nvSpPr>
          <p:cNvPr id="5" name="Slide Number Placeholder 3"/>
          <p:cNvSpPr txBox="1">
            <a:spLocks/>
          </p:cNvSpPr>
          <p:nvPr/>
        </p:nvSpPr>
        <p:spPr>
          <a:xfrm>
            <a:off x="3715871" y="6492875"/>
            <a:ext cx="2133600" cy="365125"/>
          </a:xfrm>
          <a:prstGeom prst="rect">
            <a:avLst/>
          </a:prstGeom>
        </p:spPr>
        <p:txBody>
          <a:bodyPr/>
          <a:lstStyle>
            <a:defPPr>
              <a:defRPr lang="en-US"/>
            </a:defPPr>
            <a:lvl1pPr algn="ctr" rtl="0" fontAlgn="base">
              <a:spcBef>
                <a:spcPct val="20000"/>
              </a:spcBef>
              <a:spcAft>
                <a:spcPct val="0"/>
              </a:spcAft>
              <a:defRPr sz="1100" b="1" kern="1200">
                <a:solidFill>
                  <a:schemeClr val="tx1"/>
                </a:solidFill>
                <a:latin typeface="Arial" pitchFamily="34" charset="0"/>
                <a:ea typeface="+mn-ea"/>
                <a:cs typeface="Arial" pitchFamily="34" charset="0"/>
              </a:defRPr>
            </a:lvl1pPr>
            <a:lvl2pPr marL="457200" algn="ctr" rtl="0" fontAlgn="base">
              <a:spcBef>
                <a:spcPct val="20000"/>
              </a:spcBef>
              <a:spcAft>
                <a:spcPct val="0"/>
              </a:spcAft>
              <a:defRPr sz="1100" b="1" kern="1200">
                <a:solidFill>
                  <a:schemeClr val="tx1"/>
                </a:solidFill>
                <a:latin typeface="Arial" pitchFamily="34" charset="0"/>
                <a:ea typeface="+mn-ea"/>
                <a:cs typeface="Arial" pitchFamily="34" charset="0"/>
              </a:defRPr>
            </a:lvl2pPr>
            <a:lvl3pPr marL="914400" algn="ctr" rtl="0" fontAlgn="base">
              <a:spcBef>
                <a:spcPct val="20000"/>
              </a:spcBef>
              <a:spcAft>
                <a:spcPct val="0"/>
              </a:spcAft>
              <a:defRPr sz="1100" b="1" kern="1200">
                <a:solidFill>
                  <a:schemeClr val="tx1"/>
                </a:solidFill>
                <a:latin typeface="Arial" pitchFamily="34" charset="0"/>
                <a:ea typeface="+mn-ea"/>
                <a:cs typeface="Arial" pitchFamily="34" charset="0"/>
              </a:defRPr>
            </a:lvl3pPr>
            <a:lvl4pPr marL="1371600" algn="ctr" rtl="0" fontAlgn="base">
              <a:spcBef>
                <a:spcPct val="20000"/>
              </a:spcBef>
              <a:spcAft>
                <a:spcPct val="0"/>
              </a:spcAft>
              <a:defRPr sz="1100" b="1" kern="1200">
                <a:solidFill>
                  <a:schemeClr val="tx1"/>
                </a:solidFill>
                <a:latin typeface="Arial" pitchFamily="34" charset="0"/>
                <a:ea typeface="+mn-ea"/>
                <a:cs typeface="Arial" pitchFamily="34" charset="0"/>
              </a:defRPr>
            </a:lvl4pPr>
            <a:lvl5pPr marL="1828800" algn="ctr" rtl="0" fontAlgn="base">
              <a:spcBef>
                <a:spcPct val="20000"/>
              </a:spcBef>
              <a:spcAft>
                <a:spcPct val="0"/>
              </a:spcAft>
              <a:defRPr sz="1100" b="1" kern="1200">
                <a:solidFill>
                  <a:schemeClr val="tx1"/>
                </a:solidFill>
                <a:latin typeface="Arial" pitchFamily="34" charset="0"/>
                <a:ea typeface="+mn-ea"/>
                <a:cs typeface="Arial" pitchFamily="34" charset="0"/>
              </a:defRPr>
            </a:lvl5pPr>
            <a:lvl6pPr marL="2286000" algn="l" defTabSz="914400" rtl="0" eaLnBrk="1" latinLnBrk="0" hangingPunct="1">
              <a:defRPr sz="1100" b="1" kern="1200">
                <a:solidFill>
                  <a:schemeClr val="tx1"/>
                </a:solidFill>
                <a:latin typeface="Arial" pitchFamily="34" charset="0"/>
                <a:ea typeface="+mn-ea"/>
                <a:cs typeface="Arial" pitchFamily="34" charset="0"/>
              </a:defRPr>
            </a:lvl6pPr>
            <a:lvl7pPr marL="2743200" algn="l" defTabSz="914400" rtl="0" eaLnBrk="1" latinLnBrk="0" hangingPunct="1">
              <a:defRPr sz="1100" b="1" kern="1200">
                <a:solidFill>
                  <a:schemeClr val="tx1"/>
                </a:solidFill>
                <a:latin typeface="Arial" pitchFamily="34" charset="0"/>
                <a:ea typeface="+mn-ea"/>
                <a:cs typeface="Arial" pitchFamily="34" charset="0"/>
              </a:defRPr>
            </a:lvl7pPr>
            <a:lvl8pPr marL="3200400" algn="l" defTabSz="914400" rtl="0" eaLnBrk="1" latinLnBrk="0" hangingPunct="1">
              <a:defRPr sz="1100" b="1" kern="1200">
                <a:solidFill>
                  <a:schemeClr val="tx1"/>
                </a:solidFill>
                <a:latin typeface="Arial" pitchFamily="34" charset="0"/>
                <a:ea typeface="+mn-ea"/>
                <a:cs typeface="Arial" pitchFamily="34" charset="0"/>
              </a:defRPr>
            </a:lvl8pPr>
            <a:lvl9pPr marL="3657600" algn="l" defTabSz="914400" rtl="0" eaLnBrk="1" latinLnBrk="0" hangingPunct="1">
              <a:defRPr sz="1100" b="1" kern="1200">
                <a:solidFill>
                  <a:schemeClr val="tx1"/>
                </a:solidFill>
                <a:latin typeface="Arial" pitchFamily="34" charset="0"/>
                <a:ea typeface="+mn-ea"/>
                <a:cs typeface="Arial" pitchFamily="34" charset="0"/>
              </a:defRPr>
            </a:lvl9pPr>
          </a:lstStyle>
          <a:p>
            <a:fld id="{3F93A7CA-9DB4-46AC-AD34-75B654F4CE85}" type="slidenum">
              <a:rPr lang="en-US" sz="1200" smtClean="0">
                <a:solidFill>
                  <a:prstClr val="white"/>
                </a:solidFill>
              </a:rPr>
              <a:pPr/>
              <a:t>19</a:t>
            </a:fld>
            <a:endParaRPr lang="en-US" sz="1200" dirty="0">
              <a:solidFill>
                <a:prstClr val="white"/>
              </a:solidFill>
            </a:endParaRPr>
          </a:p>
        </p:txBody>
      </p:sp>
      <p:sp>
        <p:nvSpPr>
          <p:cNvPr id="4" name="Title 1"/>
          <p:cNvSpPr>
            <a:spLocks noGrp="1"/>
          </p:cNvSpPr>
          <p:nvPr>
            <p:ph type="title"/>
          </p:nvPr>
        </p:nvSpPr>
        <p:spPr>
          <a:xfrm>
            <a:off x="457200" y="274638"/>
            <a:ext cx="7620000" cy="1143000"/>
          </a:xfrm>
        </p:spPr>
        <p:txBody>
          <a:bodyPr/>
          <a:lstStyle/>
          <a:p>
            <a:pPr eaLnBrk="1" fontAlgn="auto" hangingPunct="1">
              <a:spcAft>
                <a:spcPts val="0"/>
              </a:spcAft>
              <a:defRPr/>
            </a:pPr>
            <a:r>
              <a:rPr lang="en-US" dirty="0" smtClean="0"/>
              <a:t>Recent Litigation in State &amp; Local Tax Law</a:t>
            </a:r>
            <a:endParaRPr lang="en-US" dirty="0"/>
          </a:p>
        </p:txBody>
      </p:sp>
    </p:spTree>
    <p:extLst>
      <p:ext uri="{BB962C8B-B14F-4D97-AF65-F5344CB8AC3E}">
        <p14:creationId xmlns:p14="http://schemas.microsoft.com/office/powerpoint/2010/main" val="29585189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2438400"/>
            <a:ext cx="7772400" cy="1470025"/>
          </a:xfrm>
        </p:spPr>
        <p:txBody>
          <a:bodyPr/>
          <a:lstStyle/>
          <a:p>
            <a:pPr eaLnBrk="1" fontAlgn="auto" hangingPunct="1">
              <a:spcAft>
                <a:spcPts val="0"/>
              </a:spcAft>
              <a:defRPr/>
            </a:pPr>
            <a:r>
              <a:rPr lang="en-US" dirty="0" smtClean="0">
                <a:solidFill>
                  <a:schemeClr val="bg2">
                    <a:lumMod val="25000"/>
                  </a:schemeClr>
                </a:solidFill>
              </a:rPr>
              <a:t>Income/Franchise Tax / Credits Litigation</a:t>
            </a:r>
            <a:endParaRPr lang="en-US" dirty="0">
              <a:solidFill>
                <a:schemeClr val="bg2">
                  <a:lumMod val="25000"/>
                </a:schemeClr>
              </a:solidFill>
            </a:endParaRPr>
          </a:p>
        </p:txBody>
      </p:sp>
      <p:pic>
        <p:nvPicPr>
          <p:cNvPr id="7" name="Picture 9" descr="Louisiana Department of Revenu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7416" y="3836430"/>
            <a:ext cx="1008083" cy="100808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C:\Users\5839\Desktop\jwsmall.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7332" y="3654672"/>
            <a:ext cx="1371600" cy="13716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p:cNvPicPr>
            <a:picLocks noChangeAspect="1"/>
          </p:cNvPicPr>
          <p:nvPr/>
        </p:nvPicPr>
        <p:blipFill>
          <a:blip r:embed="rId4"/>
          <a:stretch>
            <a:fillRect/>
          </a:stretch>
        </p:blipFill>
        <p:spPr>
          <a:xfrm>
            <a:off x="4934932" y="4935001"/>
            <a:ext cx="2915897" cy="1343025"/>
          </a:xfrm>
          <a:prstGeom prst="rect">
            <a:avLst/>
          </a:prstGeom>
        </p:spPr>
      </p:pic>
    </p:spTree>
    <p:extLst>
      <p:ext uri="{BB962C8B-B14F-4D97-AF65-F5344CB8AC3E}">
        <p14:creationId xmlns:p14="http://schemas.microsoft.com/office/powerpoint/2010/main" val="1179398150"/>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
          </p:nvPr>
        </p:nvSpPr>
        <p:spPr>
          <a:xfrm>
            <a:off x="381000" y="1752599"/>
            <a:ext cx="7924800" cy="5105401"/>
          </a:xfrm>
        </p:spPr>
        <p:txBody>
          <a:bodyPr>
            <a:normAutofit fontScale="92500" lnSpcReduction="10000"/>
          </a:bodyPr>
          <a:lstStyle/>
          <a:p>
            <a:r>
              <a:rPr lang="en-US" b="1" i="1" smtClean="0"/>
              <a:t>Dep’t</a:t>
            </a:r>
            <a:r>
              <a:rPr lang="en-US" b="1" i="1"/>
              <a:t>. of Revenue, State of Louisiana v. Jazz Casino Co., LLC., 2016-0180, (La. 2/7/17), __ So.3d __, 2017 WL 496266</a:t>
            </a:r>
            <a:r>
              <a:rPr lang="en-US" b="1" i="1" smtClean="0"/>
              <a:t>.</a:t>
            </a:r>
            <a:endParaRPr lang="en-US" b="1" i="1"/>
          </a:p>
          <a:p>
            <a:r>
              <a:rPr lang="en-US" smtClean="0"/>
              <a:t>On </a:t>
            </a:r>
            <a:r>
              <a:rPr lang="en-US"/>
              <a:t>appeal, the Department contended that the BTA lacked subject matter </a:t>
            </a:r>
            <a:r>
              <a:rPr lang="en-US" smtClean="0"/>
              <a:t>jurisdiction:</a:t>
            </a:r>
          </a:p>
          <a:p>
            <a:pPr lvl="1"/>
            <a:r>
              <a:rPr lang="en-US" smtClean="0"/>
              <a:t>LDR’s Argument:</a:t>
            </a:r>
          </a:p>
          <a:p>
            <a:pPr lvl="2"/>
            <a:r>
              <a:rPr lang="en-US" smtClean="0"/>
              <a:t>BTA’s </a:t>
            </a:r>
            <a:r>
              <a:rPr lang="en-US"/>
              <a:t>jurisdiction set forth in La. R.S. 47:1401 and 1407 did not extend to NOEHA and LSED </a:t>
            </a:r>
            <a:r>
              <a:rPr lang="en-US" smtClean="0"/>
              <a:t>taxes.</a:t>
            </a:r>
          </a:p>
          <a:p>
            <a:pPr lvl="2"/>
            <a:r>
              <a:rPr lang="en-US" smtClean="0"/>
              <a:t>La</a:t>
            </a:r>
            <a:r>
              <a:rPr lang="en-US"/>
              <a:t>. R.S. 47:1401 extended the BTA’s jurisdiction only to taxes “administered” by </a:t>
            </a:r>
            <a:r>
              <a:rPr lang="en-US" smtClean="0"/>
              <a:t>LDR.</a:t>
            </a:r>
          </a:p>
          <a:p>
            <a:pPr lvl="2"/>
            <a:r>
              <a:rPr lang="en-US" smtClean="0"/>
              <a:t>La</a:t>
            </a:r>
            <a:r>
              <a:rPr lang="en-US"/>
              <a:t>. R.S. 47:1502 limited the taxes administered and collected by </a:t>
            </a:r>
            <a:r>
              <a:rPr lang="en-US" smtClean="0"/>
              <a:t>LDR to </a:t>
            </a:r>
            <a:r>
              <a:rPr lang="en-US"/>
              <a:t>those set forth in the provisions of Subtitle II of Title 47, La. R.S. </a:t>
            </a:r>
            <a:r>
              <a:rPr lang="en-US" smtClean="0"/>
              <a:t>47.21-47:1690.</a:t>
            </a:r>
          </a:p>
          <a:p>
            <a:pPr lvl="2"/>
            <a:r>
              <a:rPr lang="en-US" smtClean="0"/>
              <a:t>Neither </a:t>
            </a:r>
            <a:r>
              <a:rPr lang="en-US"/>
              <a:t>NOEHA nor LSED taxes are found in Title </a:t>
            </a:r>
            <a:r>
              <a:rPr lang="en-US" smtClean="0"/>
              <a:t>47.</a:t>
            </a:r>
          </a:p>
          <a:p>
            <a:pPr lvl="2"/>
            <a:r>
              <a:rPr lang="en-US" smtClean="0"/>
              <a:t>Because LDR does </a:t>
            </a:r>
            <a:r>
              <a:rPr lang="en-US"/>
              <a:t>not “administer” the NOEHA or LSED taxes, but rather </a:t>
            </a:r>
            <a:r>
              <a:rPr lang="en-US" smtClean="0"/>
              <a:t>“collected” </a:t>
            </a:r>
            <a:r>
              <a:rPr lang="en-US"/>
              <a:t>those taxes as an agent of those political bodies, with no authority to issue refunds, </a:t>
            </a:r>
            <a:r>
              <a:rPr lang="en-US" smtClean="0"/>
              <a:t>BTA </a:t>
            </a:r>
            <a:r>
              <a:rPr lang="en-US"/>
              <a:t>did not have subject matter jurisdiction to order it to issue a refund of such taxes</a:t>
            </a:r>
            <a:r>
              <a:rPr lang="en-US" smtClean="0"/>
              <a:t>.</a:t>
            </a:r>
            <a:endParaRPr lang="en-US"/>
          </a:p>
          <a:p>
            <a:r>
              <a:rPr lang="en-US" smtClean="0"/>
              <a:t>La Supreme Court disagreed.</a:t>
            </a:r>
          </a:p>
        </p:txBody>
      </p:sp>
      <p:sp>
        <p:nvSpPr>
          <p:cNvPr id="5" name="Slide Number Placeholder 3"/>
          <p:cNvSpPr txBox="1">
            <a:spLocks/>
          </p:cNvSpPr>
          <p:nvPr/>
        </p:nvSpPr>
        <p:spPr>
          <a:xfrm>
            <a:off x="3715871" y="6492875"/>
            <a:ext cx="2133600" cy="365125"/>
          </a:xfrm>
          <a:prstGeom prst="rect">
            <a:avLst/>
          </a:prstGeom>
        </p:spPr>
        <p:txBody>
          <a:bodyPr/>
          <a:lstStyle>
            <a:defPPr>
              <a:defRPr lang="en-US"/>
            </a:defPPr>
            <a:lvl1pPr algn="ctr" rtl="0" fontAlgn="base">
              <a:spcBef>
                <a:spcPct val="20000"/>
              </a:spcBef>
              <a:spcAft>
                <a:spcPct val="0"/>
              </a:spcAft>
              <a:defRPr sz="1100" b="1" kern="1200">
                <a:solidFill>
                  <a:schemeClr val="tx1"/>
                </a:solidFill>
                <a:latin typeface="Arial" pitchFamily="34" charset="0"/>
                <a:ea typeface="+mn-ea"/>
                <a:cs typeface="Arial" pitchFamily="34" charset="0"/>
              </a:defRPr>
            </a:lvl1pPr>
            <a:lvl2pPr marL="457200" algn="ctr" rtl="0" fontAlgn="base">
              <a:spcBef>
                <a:spcPct val="20000"/>
              </a:spcBef>
              <a:spcAft>
                <a:spcPct val="0"/>
              </a:spcAft>
              <a:defRPr sz="1100" b="1" kern="1200">
                <a:solidFill>
                  <a:schemeClr val="tx1"/>
                </a:solidFill>
                <a:latin typeface="Arial" pitchFamily="34" charset="0"/>
                <a:ea typeface="+mn-ea"/>
                <a:cs typeface="Arial" pitchFamily="34" charset="0"/>
              </a:defRPr>
            </a:lvl2pPr>
            <a:lvl3pPr marL="914400" algn="ctr" rtl="0" fontAlgn="base">
              <a:spcBef>
                <a:spcPct val="20000"/>
              </a:spcBef>
              <a:spcAft>
                <a:spcPct val="0"/>
              </a:spcAft>
              <a:defRPr sz="1100" b="1" kern="1200">
                <a:solidFill>
                  <a:schemeClr val="tx1"/>
                </a:solidFill>
                <a:latin typeface="Arial" pitchFamily="34" charset="0"/>
                <a:ea typeface="+mn-ea"/>
                <a:cs typeface="Arial" pitchFamily="34" charset="0"/>
              </a:defRPr>
            </a:lvl3pPr>
            <a:lvl4pPr marL="1371600" algn="ctr" rtl="0" fontAlgn="base">
              <a:spcBef>
                <a:spcPct val="20000"/>
              </a:spcBef>
              <a:spcAft>
                <a:spcPct val="0"/>
              </a:spcAft>
              <a:defRPr sz="1100" b="1" kern="1200">
                <a:solidFill>
                  <a:schemeClr val="tx1"/>
                </a:solidFill>
                <a:latin typeface="Arial" pitchFamily="34" charset="0"/>
                <a:ea typeface="+mn-ea"/>
                <a:cs typeface="Arial" pitchFamily="34" charset="0"/>
              </a:defRPr>
            </a:lvl4pPr>
            <a:lvl5pPr marL="1828800" algn="ctr" rtl="0" fontAlgn="base">
              <a:spcBef>
                <a:spcPct val="20000"/>
              </a:spcBef>
              <a:spcAft>
                <a:spcPct val="0"/>
              </a:spcAft>
              <a:defRPr sz="1100" b="1" kern="1200">
                <a:solidFill>
                  <a:schemeClr val="tx1"/>
                </a:solidFill>
                <a:latin typeface="Arial" pitchFamily="34" charset="0"/>
                <a:ea typeface="+mn-ea"/>
                <a:cs typeface="Arial" pitchFamily="34" charset="0"/>
              </a:defRPr>
            </a:lvl5pPr>
            <a:lvl6pPr marL="2286000" algn="l" defTabSz="914400" rtl="0" eaLnBrk="1" latinLnBrk="0" hangingPunct="1">
              <a:defRPr sz="1100" b="1" kern="1200">
                <a:solidFill>
                  <a:schemeClr val="tx1"/>
                </a:solidFill>
                <a:latin typeface="Arial" pitchFamily="34" charset="0"/>
                <a:ea typeface="+mn-ea"/>
                <a:cs typeface="Arial" pitchFamily="34" charset="0"/>
              </a:defRPr>
            </a:lvl6pPr>
            <a:lvl7pPr marL="2743200" algn="l" defTabSz="914400" rtl="0" eaLnBrk="1" latinLnBrk="0" hangingPunct="1">
              <a:defRPr sz="1100" b="1" kern="1200">
                <a:solidFill>
                  <a:schemeClr val="tx1"/>
                </a:solidFill>
                <a:latin typeface="Arial" pitchFamily="34" charset="0"/>
                <a:ea typeface="+mn-ea"/>
                <a:cs typeface="Arial" pitchFamily="34" charset="0"/>
              </a:defRPr>
            </a:lvl7pPr>
            <a:lvl8pPr marL="3200400" algn="l" defTabSz="914400" rtl="0" eaLnBrk="1" latinLnBrk="0" hangingPunct="1">
              <a:defRPr sz="1100" b="1" kern="1200">
                <a:solidFill>
                  <a:schemeClr val="tx1"/>
                </a:solidFill>
                <a:latin typeface="Arial" pitchFamily="34" charset="0"/>
                <a:ea typeface="+mn-ea"/>
                <a:cs typeface="Arial" pitchFamily="34" charset="0"/>
              </a:defRPr>
            </a:lvl8pPr>
            <a:lvl9pPr marL="3657600" algn="l" defTabSz="914400" rtl="0" eaLnBrk="1" latinLnBrk="0" hangingPunct="1">
              <a:defRPr sz="1100" b="1" kern="1200">
                <a:solidFill>
                  <a:schemeClr val="tx1"/>
                </a:solidFill>
                <a:latin typeface="Arial" pitchFamily="34" charset="0"/>
                <a:ea typeface="+mn-ea"/>
                <a:cs typeface="Arial" pitchFamily="34" charset="0"/>
              </a:defRPr>
            </a:lvl9pPr>
          </a:lstStyle>
          <a:p>
            <a:fld id="{3F93A7CA-9DB4-46AC-AD34-75B654F4CE85}" type="slidenum">
              <a:rPr lang="en-US" sz="1200" smtClean="0">
                <a:solidFill>
                  <a:prstClr val="white"/>
                </a:solidFill>
              </a:rPr>
              <a:pPr/>
              <a:t>20</a:t>
            </a:fld>
            <a:endParaRPr lang="en-US" sz="1200" dirty="0">
              <a:solidFill>
                <a:prstClr val="white"/>
              </a:solidFill>
            </a:endParaRPr>
          </a:p>
        </p:txBody>
      </p:sp>
      <p:sp>
        <p:nvSpPr>
          <p:cNvPr id="4" name="Title 1"/>
          <p:cNvSpPr>
            <a:spLocks noGrp="1"/>
          </p:cNvSpPr>
          <p:nvPr>
            <p:ph type="title"/>
          </p:nvPr>
        </p:nvSpPr>
        <p:spPr>
          <a:xfrm>
            <a:off x="457200" y="274638"/>
            <a:ext cx="7620000" cy="1143000"/>
          </a:xfrm>
        </p:spPr>
        <p:txBody>
          <a:bodyPr/>
          <a:lstStyle/>
          <a:p>
            <a:pPr eaLnBrk="1" fontAlgn="auto" hangingPunct="1">
              <a:spcAft>
                <a:spcPts val="0"/>
              </a:spcAft>
              <a:defRPr/>
            </a:pPr>
            <a:r>
              <a:rPr lang="en-US" dirty="0" smtClean="0"/>
              <a:t>Recent Litigation in State &amp; Local Tax Law</a:t>
            </a:r>
            <a:endParaRPr lang="en-US" dirty="0"/>
          </a:p>
        </p:txBody>
      </p:sp>
    </p:spTree>
    <p:extLst>
      <p:ext uri="{BB962C8B-B14F-4D97-AF65-F5344CB8AC3E}">
        <p14:creationId xmlns:p14="http://schemas.microsoft.com/office/powerpoint/2010/main" val="1582237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
          </p:nvPr>
        </p:nvSpPr>
        <p:spPr>
          <a:xfrm>
            <a:off x="381000" y="1752599"/>
            <a:ext cx="7924800" cy="5105401"/>
          </a:xfrm>
        </p:spPr>
        <p:txBody>
          <a:bodyPr>
            <a:normAutofit fontScale="92500" lnSpcReduction="20000"/>
          </a:bodyPr>
          <a:lstStyle/>
          <a:p>
            <a:r>
              <a:rPr lang="en-US" b="1" i="1" smtClean="0"/>
              <a:t>Dep’t</a:t>
            </a:r>
            <a:r>
              <a:rPr lang="en-US" b="1" i="1"/>
              <a:t>. of Revenue, State of Louisiana v. Jazz Casino Co., LLC., 2016-0180, (La. 2/7/17), __ So.3d __, 2017 WL 496266</a:t>
            </a:r>
            <a:r>
              <a:rPr lang="en-US" b="1" i="1" smtClean="0"/>
              <a:t>.</a:t>
            </a:r>
            <a:endParaRPr lang="en-US" b="1" i="1"/>
          </a:p>
          <a:p>
            <a:r>
              <a:rPr lang="en-US" smtClean="0"/>
              <a:t>Issue was whether </a:t>
            </a:r>
            <a:r>
              <a:rPr lang="en-US"/>
              <a:t>the </a:t>
            </a:r>
            <a:r>
              <a:rPr lang="en-US" smtClean="0"/>
              <a:t>LDR </a:t>
            </a:r>
            <a:r>
              <a:rPr lang="en-US"/>
              <a:t>“</a:t>
            </a:r>
            <a:r>
              <a:rPr lang="en-US" u="sng"/>
              <a:t>administers</a:t>
            </a:r>
            <a:r>
              <a:rPr lang="en-US"/>
              <a:t>” the NOEHA and LSED hotel occupancy </a:t>
            </a:r>
            <a:r>
              <a:rPr lang="en-US" smtClean="0"/>
              <a:t>taxes.</a:t>
            </a:r>
            <a:endParaRPr lang="en-US"/>
          </a:p>
          <a:p>
            <a:pPr lvl="1"/>
            <a:r>
              <a:rPr lang="en-US" smtClean="0"/>
              <a:t>Court </a:t>
            </a:r>
            <a:r>
              <a:rPr lang="en-US"/>
              <a:t>found there was nothing in the language of La. R.S. 47:1502 that limited the </a:t>
            </a:r>
            <a:r>
              <a:rPr lang="en-US" smtClean="0"/>
              <a:t>LDR’s </a:t>
            </a:r>
            <a:r>
              <a:rPr lang="en-US"/>
              <a:t>authority to administer only the taxes referred to </a:t>
            </a:r>
            <a:r>
              <a:rPr lang="en-US" smtClean="0"/>
              <a:t>therein.</a:t>
            </a:r>
          </a:p>
          <a:p>
            <a:pPr lvl="1"/>
            <a:r>
              <a:rPr lang="en-US" smtClean="0"/>
              <a:t>Looking </a:t>
            </a:r>
            <a:r>
              <a:rPr lang="en-US"/>
              <a:t>to the ordinances and provisions of the NOEHA and LSED, the Court found the </a:t>
            </a:r>
            <a:r>
              <a:rPr lang="en-US" smtClean="0"/>
              <a:t>LDR </a:t>
            </a:r>
            <a:r>
              <a:rPr lang="en-US"/>
              <a:t>was authorized to collect such taxes on behalf of the respective </a:t>
            </a:r>
            <a:r>
              <a:rPr lang="en-US" smtClean="0"/>
              <a:t>entities.</a:t>
            </a:r>
          </a:p>
          <a:p>
            <a:pPr lvl="1"/>
            <a:r>
              <a:rPr lang="en-US" smtClean="0"/>
              <a:t>Court </a:t>
            </a:r>
            <a:r>
              <a:rPr lang="en-US"/>
              <a:t>held that while the word “administer” is not defined in La. R.S. 47:1401, it was clear through various legislative provisions, ordinances and resolutions, the </a:t>
            </a:r>
            <a:r>
              <a:rPr lang="en-US" smtClean="0"/>
              <a:t>LDR </a:t>
            </a:r>
            <a:r>
              <a:rPr lang="en-US"/>
              <a:t>was authorized to and had been “administering” the NOEHA and LSED </a:t>
            </a:r>
            <a:r>
              <a:rPr lang="en-US" smtClean="0"/>
              <a:t>taxes.</a:t>
            </a:r>
          </a:p>
          <a:p>
            <a:pPr lvl="1"/>
            <a:r>
              <a:rPr lang="en-US" smtClean="0"/>
              <a:t>Court </a:t>
            </a:r>
            <a:r>
              <a:rPr lang="en-US"/>
              <a:t>held the BTA had subject matter jurisdiction to hear and decide </a:t>
            </a:r>
            <a:r>
              <a:rPr lang="en-US" smtClean="0"/>
              <a:t>dispute </a:t>
            </a:r>
            <a:r>
              <a:rPr lang="en-US"/>
              <a:t>between Jazz Casino and the </a:t>
            </a:r>
            <a:r>
              <a:rPr lang="en-US" smtClean="0"/>
              <a:t>LDR </a:t>
            </a:r>
            <a:r>
              <a:rPr lang="en-US"/>
              <a:t>as to </a:t>
            </a:r>
            <a:r>
              <a:rPr lang="en-US" smtClean="0"/>
              <a:t>LDR’s </a:t>
            </a:r>
            <a:r>
              <a:rPr lang="en-US"/>
              <a:t>denial of Jazz Casino’s request for a refund of these </a:t>
            </a:r>
            <a:r>
              <a:rPr lang="en-US" smtClean="0"/>
              <a:t>taxes.</a:t>
            </a:r>
          </a:p>
          <a:p>
            <a:r>
              <a:rPr lang="en-US" smtClean="0"/>
              <a:t>Court upheld denial </a:t>
            </a:r>
            <a:r>
              <a:rPr lang="en-US"/>
              <a:t>of </a:t>
            </a:r>
            <a:r>
              <a:rPr lang="en-US" smtClean="0"/>
              <a:t>LDR’s </a:t>
            </a:r>
            <a:r>
              <a:rPr lang="en-US"/>
              <a:t>motion to annul judgment</a:t>
            </a:r>
            <a:r>
              <a:rPr lang="en-US" smtClean="0"/>
              <a:t>.</a:t>
            </a:r>
          </a:p>
          <a:p>
            <a:pPr lvl="2"/>
            <a:endParaRPr lang="en-US"/>
          </a:p>
        </p:txBody>
      </p:sp>
      <p:sp>
        <p:nvSpPr>
          <p:cNvPr id="5" name="Slide Number Placeholder 3"/>
          <p:cNvSpPr txBox="1">
            <a:spLocks/>
          </p:cNvSpPr>
          <p:nvPr/>
        </p:nvSpPr>
        <p:spPr>
          <a:xfrm>
            <a:off x="3715871" y="6492875"/>
            <a:ext cx="2133600" cy="365125"/>
          </a:xfrm>
          <a:prstGeom prst="rect">
            <a:avLst/>
          </a:prstGeom>
        </p:spPr>
        <p:txBody>
          <a:bodyPr/>
          <a:lstStyle>
            <a:defPPr>
              <a:defRPr lang="en-US"/>
            </a:defPPr>
            <a:lvl1pPr algn="ctr" rtl="0" fontAlgn="base">
              <a:spcBef>
                <a:spcPct val="20000"/>
              </a:spcBef>
              <a:spcAft>
                <a:spcPct val="0"/>
              </a:spcAft>
              <a:defRPr sz="1100" b="1" kern="1200">
                <a:solidFill>
                  <a:schemeClr val="tx1"/>
                </a:solidFill>
                <a:latin typeface="Arial" pitchFamily="34" charset="0"/>
                <a:ea typeface="+mn-ea"/>
                <a:cs typeface="Arial" pitchFamily="34" charset="0"/>
              </a:defRPr>
            </a:lvl1pPr>
            <a:lvl2pPr marL="457200" algn="ctr" rtl="0" fontAlgn="base">
              <a:spcBef>
                <a:spcPct val="20000"/>
              </a:spcBef>
              <a:spcAft>
                <a:spcPct val="0"/>
              </a:spcAft>
              <a:defRPr sz="1100" b="1" kern="1200">
                <a:solidFill>
                  <a:schemeClr val="tx1"/>
                </a:solidFill>
                <a:latin typeface="Arial" pitchFamily="34" charset="0"/>
                <a:ea typeface="+mn-ea"/>
                <a:cs typeface="Arial" pitchFamily="34" charset="0"/>
              </a:defRPr>
            </a:lvl2pPr>
            <a:lvl3pPr marL="914400" algn="ctr" rtl="0" fontAlgn="base">
              <a:spcBef>
                <a:spcPct val="20000"/>
              </a:spcBef>
              <a:spcAft>
                <a:spcPct val="0"/>
              </a:spcAft>
              <a:defRPr sz="1100" b="1" kern="1200">
                <a:solidFill>
                  <a:schemeClr val="tx1"/>
                </a:solidFill>
                <a:latin typeface="Arial" pitchFamily="34" charset="0"/>
                <a:ea typeface="+mn-ea"/>
                <a:cs typeface="Arial" pitchFamily="34" charset="0"/>
              </a:defRPr>
            </a:lvl3pPr>
            <a:lvl4pPr marL="1371600" algn="ctr" rtl="0" fontAlgn="base">
              <a:spcBef>
                <a:spcPct val="20000"/>
              </a:spcBef>
              <a:spcAft>
                <a:spcPct val="0"/>
              </a:spcAft>
              <a:defRPr sz="1100" b="1" kern="1200">
                <a:solidFill>
                  <a:schemeClr val="tx1"/>
                </a:solidFill>
                <a:latin typeface="Arial" pitchFamily="34" charset="0"/>
                <a:ea typeface="+mn-ea"/>
                <a:cs typeface="Arial" pitchFamily="34" charset="0"/>
              </a:defRPr>
            </a:lvl4pPr>
            <a:lvl5pPr marL="1828800" algn="ctr" rtl="0" fontAlgn="base">
              <a:spcBef>
                <a:spcPct val="20000"/>
              </a:spcBef>
              <a:spcAft>
                <a:spcPct val="0"/>
              </a:spcAft>
              <a:defRPr sz="1100" b="1" kern="1200">
                <a:solidFill>
                  <a:schemeClr val="tx1"/>
                </a:solidFill>
                <a:latin typeface="Arial" pitchFamily="34" charset="0"/>
                <a:ea typeface="+mn-ea"/>
                <a:cs typeface="Arial" pitchFamily="34" charset="0"/>
              </a:defRPr>
            </a:lvl5pPr>
            <a:lvl6pPr marL="2286000" algn="l" defTabSz="914400" rtl="0" eaLnBrk="1" latinLnBrk="0" hangingPunct="1">
              <a:defRPr sz="1100" b="1" kern="1200">
                <a:solidFill>
                  <a:schemeClr val="tx1"/>
                </a:solidFill>
                <a:latin typeface="Arial" pitchFamily="34" charset="0"/>
                <a:ea typeface="+mn-ea"/>
                <a:cs typeface="Arial" pitchFamily="34" charset="0"/>
              </a:defRPr>
            </a:lvl6pPr>
            <a:lvl7pPr marL="2743200" algn="l" defTabSz="914400" rtl="0" eaLnBrk="1" latinLnBrk="0" hangingPunct="1">
              <a:defRPr sz="1100" b="1" kern="1200">
                <a:solidFill>
                  <a:schemeClr val="tx1"/>
                </a:solidFill>
                <a:latin typeface="Arial" pitchFamily="34" charset="0"/>
                <a:ea typeface="+mn-ea"/>
                <a:cs typeface="Arial" pitchFamily="34" charset="0"/>
              </a:defRPr>
            </a:lvl7pPr>
            <a:lvl8pPr marL="3200400" algn="l" defTabSz="914400" rtl="0" eaLnBrk="1" latinLnBrk="0" hangingPunct="1">
              <a:defRPr sz="1100" b="1" kern="1200">
                <a:solidFill>
                  <a:schemeClr val="tx1"/>
                </a:solidFill>
                <a:latin typeface="Arial" pitchFamily="34" charset="0"/>
                <a:ea typeface="+mn-ea"/>
                <a:cs typeface="Arial" pitchFamily="34" charset="0"/>
              </a:defRPr>
            </a:lvl8pPr>
            <a:lvl9pPr marL="3657600" algn="l" defTabSz="914400" rtl="0" eaLnBrk="1" latinLnBrk="0" hangingPunct="1">
              <a:defRPr sz="1100" b="1" kern="1200">
                <a:solidFill>
                  <a:schemeClr val="tx1"/>
                </a:solidFill>
                <a:latin typeface="Arial" pitchFamily="34" charset="0"/>
                <a:ea typeface="+mn-ea"/>
                <a:cs typeface="Arial" pitchFamily="34" charset="0"/>
              </a:defRPr>
            </a:lvl9pPr>
          </a:lstStyle>
          <a:p>
            <a:fld id="{3F93A7CA-9DB4-46AC-AD34-75B654F4CE85}" type="slidenum">
              <a:rPr lang="en-US" sz="1200" smtClean="0">
                <a:solidFill>
                  <a:prstClr val="white"/>
                </a:solidFill>
              </a:rPr>
              <a:pPr/>
              <a:t>21</a:t>
            </a:fld>
            <a:endParaRPr lang="en-US" sz="1200" dirty="0">
              <a:solidFill>
                <a:prstClr val="white"/>
              </a:solidFill>
            </a:endParaRPr>
          </a:p>
        </p:txBody>
      </p:sp>
      <p:sp>
        <p:nvSpPr>
          <p:cNvPr id="4" name="Title 1"/>
          <p:cNvSpPr>
            <a:spLocks noGrp="1"/>
          </p:cNvSpPr>
          <p:nvPr>
            <p:ph type="title"/>
          </p:nvPr>
        </p:nvSpPr>
        <p:spPr>
          <a:xfrm>
            <a:off x="457200" y="274638"/>
            <a:ext cx="7620000" cy="1143000"/>
          </a:xfrm>
        </p:spPr>
        <p:txBody>
          <a:bodyPr/>
          <a:lstStyle/>
          <a:p>
            <a:pPr eaLnBrk="1" fontAlgn="auto" hangingPunct="1">
              <a:spcAft>
                <a:spcPts val="0"/>
              </a:spcAft>
              <a:defRPr/>
            </a:pPr>
            <a:r>
              <a:rPr lang="en-US" dirty="0" smtClean="0"/>
              <a:t>Recent Litigation in State &amp; Local Tax Law</a:t>
            </a:r>
            <a:endParaRPr lang="en-US" dirty="0"/>
          </a:p>
        </p:txBody>
      </p:sp>
    </p:spTree>
    <p:extLst>
      <p:ext uri="{BB962C8B-B14F-4D97-AF65-F5344CB8AC3E}">
        <p14:creationId xmlns:p14="http://schemas.microsoft.com/office/powerpoint/2010/main" val="4728884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
          </p:nvPr>
        </p:nvSpPr>
        <p:spPr>
          <a:xfrm>
            <a:off x="381000" y="1752599"/>
            <a:ext cx="7924800" cy="5029201"/>
          </a:xfrm>
        </p:spPr>
        <p:txBody>
          <a:bodyPr>
            <a:normAutofit fontScale="85000" lnSpcReduction="20000"/>
          </a:bodyPr>
          <a:lstStyle/>
          <a:p>
            <a:r>
              <a:rPr lang="en-US" b="1" dirty="0" smtClean="0"/>
              <a:t>New </a:t>
            </a:r>
            <a:r>
              <a:rPr lang="en-US" b="1" i="1" dirty="0" err="1" smtClean="0"/>
              <a:t>Odebrecht</a:t>
            </a:r>
            <a:r>
              <a:rPr lang="en-US" b="1" dirty="0" smtClean="0"/>
              <a:t> Cases, and Their Progeny ...</a:t>
            </a:r>
            <a:endParaRPr lang="en-US" dirty="0"/>
          </a:p>
          <a:p>
            <a:pPr lvl="1"/>
            <a:r>
              <a:rPr lang="en-US" dirty="0" smtClean="0"/>
              <a:t>Cases concern applicability of sales/use tax exclusion in La. R.S. 47:301(10)(g) for sales of TPP “intended for future sale to the United States government or its agencies prior to the incorporation of that property into a final product.”</a:t>
            </a:r>
          </a:p>
          <a:p>
            <a:pPr lvl="1"/>
            <a:r>
              <a:rPr lang="en-US" dirty="0" smtClean="0"/>
              <a:t>Elements:</a:t>
            </a:r>
          </a:p>
          <a:p>
            <a:pPr lvl="2"/>
            <a:r>
              <a:rPr lang="en-US" dirty="0" smtClean="0"/>
              <a:t>Transfer of title or possession of TPP</a:t>
            </a:r>
          </a:p>
          <a:p>
            <a:pPr lvl="2"/>
            <a:r>
              <a:rPr lang="en-US" dirty="0" smtClean="0"/>
              <a:t>For consideration</a:t>
            </a:r>
          </a:p>
          <a:p>
            <a:pPr lvl="2"/>
            <a:r>
              <a:rPr lang="en-US" dirty="0" smtClean="0"/>
              <a:t>Subsequent transfer of title or possession of TPP to US government or its agencies</a:t>
            </a:r>
          </a:p>
          <a:p>
            <a:pPr lvl="2"/>
            <a:r>
              <a:rPr lang="en-US" dirty="0" smtClean="0"/>
              <a:t>Before TPP is incorporated into a final product.</a:t>
            </a:r>
          </a:p>
          <a:p>
            <a:pPr lvl="1"/>
            <a:r>
              <a:rPr lang="en-US" dirty="0" smtClean="0"/>
              <a:t>Cases tend to hinge on:</a:t>
            </a:r>
            <a:endParaRPr lang="en-US" dirty="0"/>
          </a:p>
          <a:p>
            <a:pPr lvl="2"/>
            <a:r>
              <a:rPr lang="en-US" dirty="0" smtClean="0"/>
              <a:t>Presence and applicability of relevant </a:t>
            </a:r>
            <a:r>
              <a:rPr lang="en-US" dirty="0" smtClean="0">
                <a:solidFill>
                  <a:srgbClr val="FF0000"/>
                </a:solidFill>
              </a:rPr>
              <a:t>Federal Acquisition Regulation (FAR) </a:t>
            </a:r>
            <a:r>
              <a:rPr lang="en-US" dirty="0" smtClean="0"/>
              <a:t>provisions included in contract documents </a:t>
            </a:r>
            <a:r>
              <a:rPr lang="en-US" u="sng" dirty="0" smtClean="0"/>
              <a:t>or incorporated by reference </a:t>
            </a:r>
            <a:r>
              <a:rPr lang="en-US" dirty="0" smtClean="0"/>
              <a:t>.</a:t>
            </a:r>
          </a:p>
          <a:p>
            <a:pPr lvl="3"/>
            <a:r>
              <a:rPr lang="en-US" dirty="0" smtClean="0"/>
              <a:t>Title passage clauses.</a:t>
            </a:r>
            <a:endParaRPr lang="en-US" dirty="0"/>
          </a:p>
          <a:p>
            <a:pPr lvl="2"/>
            <a:r>
              <a:rPr lang="en-US" dirty="0" smtClean="0"/>
              <a:t>Specific facts in each case and applicability to specific title transfer provisions in FAR in relevant contract document and at issue in the case.</a:t>
            </a:r>
          </a:p>
          <a:p>
            <a:pPr lvl="1"/>
            <a:r>
              <a:rPr lang="en-US" dirty="0" smtClean="0"/>
              <a:t>Depending on specific FAR that applies, title passes:</a:t>
            </a:r>
          </a:p>
          <a:p>
            <a:pPr lvl="2"/>
            <a:r>
              <a:rPr lang="en-US" dirty="0" smtClean="0"/>
              <a:t>Upon delivery of materials at job site by vendor</a:t>
            </a:r>
          </a:p>
          <a:p>
            <a:pPr lvl="2"/>
            <a:r>
              <a:rPr lang="en-US" dirty="0" smtClean="0"/>
              <a:t>Upon payment for such materials</a:t>
            </a:r>
          </a:p>
          <a:p>
            <a:pPr lvl="1"/>
            <a:r>
              <a:rPr lang="en-US" dirty="0" smtClean="0"/>
              <a:t>Sec. 301(10)(g) is an exclusion from tax</a:t>
            </a:r>
          </a:p>
          <a:p>
            <a:pPr lvl="2"/>
            <a:r>
              <a:rPr lang="en-US" dirty="0" smtClean="0"/>
              <a:t>Must be </a:t>
            </a:r>
            <a:r>
              <a:rPr lang="en-US" dirty="0" err="1" smtClean="0"/>
              <a:t>interepreted</a:t>
            </a:r>
            <a:r>
              <a:rPr lang="en-US" dirty="0" smtClean="0"/>
              <a:t> in favor of </a:t>
            </a:r>
            <a:r>
              <a:rPr lang="en-US" dirty="0" err="1" smtClean="0"/>
              <a:t>taxapayer</a:t>
            </a:r>
            <a:r>
              <a:rPr lang="en-US" dirty="0" smtClean="0"/>
              <a:t> </a:t>
            </a:r>
            <a:endParaRPr lang="en-US" dirty="0"/>
          </a:p>
        </p:txBody>
      </p:sp>
      <p:sp>
        <p:nvSpPr>
          <p:cNvPr id="5" name="Slide Number Placeholder 3"/>
          <p:cNvSpPr txBox="1">
            <a:spLocks/>
          </p:cNvSpPr>
          <p:nvPr/>
        </p:nvSpPr>
        <p:spPr>
          <a:xfrm>
            <a:off x="3715871" y="6492875"/>
            <a:ext cx="2133600" cy="365125"/>
          </a:xfrm>
          <a:prstGeom prst="rect">
            <a:avLst/>
          </a:prstGeom>
        </p:spPr>
        <p:txBody>
          <a:bodyPr/>
          <a:lstStyle>
            <a:defPPr>
              <a:defRPr lang="en-US"/>
            </a:defPPr>
            <a:lvl1pPr algn="ctr" rtl="0" fontAlgn="base">
              <a:spcBef>
                <a:spcPct val="20000"/>
              </a:spcBef>
              <a:spcAft>
                <a:spcPct val="0"/>
              </a:spcAft>
              <a:defRPr sz="1100" b="1" kern="1200">
                <a:solidFill>
                  <a:schemeClr val="tx1"/>
                </a:solidFill>
                <a:latin typeface="Arial" pitchFamily="34" charset="0"/>
                <a:ea typeface="+mn-ea"/>
                <a:cs typeface="Arial" pitchFamily="34" charset="0"/>
              </a:defRPr>
            </a:lvl1pPr>
            <a:lvl2pPr marL="457200" algn="ctr" rtl="0" fontAlgn="base">
              <a:spcBef>
                <a:spcPct val="20000"/>
              </a:spcBef>
              <a:spcAft>
                <a:spcPct val="0"/>
              </a:spcAft>
              <a:defRPr sz="1100" b="1" kern="1200">
                <a:solidFill>
                  <a:schemeClr val="tx1"/>
                </a:solidFill>
                <a:latin typeface="Arial" pitchFamily="34" charset="0"/>
                <a:ea typeface="+mn-ea"/>
                <a:cs typeface="Arial" pitchFamily="34" charset="0"/>
              </a:defRPr>
            </a:lvl2pPr>
            <a:lvl3pPr marL="914400" algn="ctr" rtl="0" fontAlgn="base">
              <a:spcBef>
                <a:spcPct val="20000"/>
              </a:spcBef>
              <a:spcAft>
                <a:spcPct val="0"/>
              </a:spcAft>
              <a:defRPr sz="1100" b="1" kern="1200">
                <a:solidFill>
                  <a:schemeClr val="tx1"/>
                </a:solidFill>
                <a:latin typeface="Arial" pitchFamily="34" charset="0"/>
                <a:ea typeface="+mn-ea"/>
                <a:cs typeface="Arial" pitchFamily="34" charset="0"/>
              </a:defRPr>
            </a:lvl3pPr>
            <a:lvl4pPr marL="1371600" algn="ctr" rtl="0" fontAlgn="base">
              <a:spcBef>
                <a:spcPct val="20000"/>
              </a:spcBef>
              <a:spcAft>
                <a:spcPct val="0"/>
              </a:spcAft>
              <a:defRPr sz="1100" b="1" kern="1200">
                <a:solidFill>
                  <a:schemeClr val="tx1"/>
                </a:solidFill>
                <a:latin typeface="Arial" pitchFamily="34" charset="0"/>
                <a:ea typeface="+mn-ea"/>
                <a:cs typeface="Arial" pitchFamily="34" charset="0"/>
              </a:defRPr>
            </a:lvl4pPr>
            <a:lvl5pPr marL="1828800" algn="ctr" rtl="0" fontAlgn="base">
              <a:spcBef>
                <a:spcPct val="20000"/>
              </a:spcBef>
              <a:spcAft>
                <a:spcPct val="0"/>
              </a:spcAft>
              <a:defRPr sz="1100" b="1" kern="1200">
                <a:solidFill>
                  <a:schemeClr val="tx1"/>
                </a:solidFill>
                <a:latin typeface="Arial" pitchFamily="34" charset="0"/>
                <a:ea typeface="+mn-ea"/>
                <a:cs typeface="Arial" pitchFamily="34" charset="0"/>
              </a:defRPr>
            </a:lvl5pPr>
            <a:lvl6pPr marL="2286000" algn="l" defTabSz="914400" rtl="0" eaLnBrk="1" latinLnBrk="0" hangingPunct="1">
              <a:defRPr sz="1100" b="1" kern="1200">
                <a:solidFill>
                  <a:schemeClr val="tx1"/>
                </a:solidFill>
                <a:latin typeface="Arial" pitchFamily="34" charset="0"/>
                <a:ea typeface="+mn-ea"/>
                <a:cs typeface="Arial" pitchFamily="34" charset="0"/>
              </a:defRPr>
            </a:lvl6pPr>
            <a:lvl7pPr marL="2743200" algn="l" defTabSz="914400" rtl="0" eaLnBrk="1" latinLnBrk="0" hangingPunct="1">
              <a:defRPr sz="1100" b="1" kern="1200">
                <a:solidFill>
                  <a:schemeClr val="tx1"/>
                </a:solidFill>
                <a:latin typeface="Arial" pitchFamily="34" charset="0"/>
                <a:ea typeface="+mn-ea"/>
                <a:cs typeface="Arial" pitchFamily="34" charset="0"/>
              </a:defRPr>
            </a:lvl7pPr>
            <a:lvl8pPr marL="3200400" algn="l" defTabSz="914400" rtl="0" eaLnBrk="1" latinLnBrk="0" hangingPunct="1">
              <a:defRPr sz="1100" b="1" kern="1200">
                <a:solidFill>
                  <a:schemeClr val="tx1"/>
                </a:solidFill>
                <a:latin typeface="Arial" pitchFamily="34" charset="0"/>
                <a:ea typeface="+mn-ea"/>
                <a:cs typeface="Arial" pitchFamily="34" charset="0"/>
              </a:defRPr>
            </a:lvl8pPr>
            <a:lvl9pPr marL="3657600" algn="l" defTabSz="914400" rtl="0" eaLnBrk="1" latinLnBrk="0" hangingPunct="1">
              <a:defRPr sz="1100" b="1" kern="1200">
                <a:solidFill>
                  <a:schemeClr val="tx1"/>
                </a:solidFill>
                <a:latin typeface="Arial" pitchFamily="34" charset="0"/>
                <a:ea typeface="+mn-ea"/>
                <a:cs typeface="Arial" pitchFamily="34" charset="0"/>
              </a:defRPr>
            </a:lvl9pPr>
          </a:lstStyle>
          <a:p>
            <a:fld id="{3F93A7CA-9DB4-46AC-AD34-75B654F4CE85}" type="slidenum">
              <a:rPr lang="en-US" sz="1200" smtClean="0">
                <a:solidFill>
                  <a:prstClr val="white"/>
                </a:solidFill>
              </a:rPr>
              <a:pPr/>
              <a:t>22</a:t>
            </a:fld>
            <a:endParaRPr lang="en-US" sz="1200" dirty="0">
              <a:solidFill>
                <a:prstClr val="white"/>
              </a:solidFill>
            </a:endParaRPr>
          </a:p>
        </p:txBody>
      </p:sp>
      <p:sp>
        <p:nvSpPr>
          <p:cNvPr id="4" name="Title 1"/>
          <p:cNvSpPr>
            <a:spLocks noGrp="1"/>
          </p:cNvSpPr>
          <p:nvPr>
            <p:ph type="title"/>
          </p:nvPr>
        </p:nvSpPr>
        <p:spPr>
          <a:xfrm>
            <a:off x="457200" y="274638"/>
            <a:ext cx="7620000" cy="1143000"/>
          </a:xfrm>
        </p:spPr>
        <p:txBody>
          <a:bodyPr/>
          <a:lstStyle/>
          <a:p>
            <a:pPr eaLnBrk="1" fontAlgn="auto" hangingPunct="1">
              <a:spcAft>
                <a:spcPts val="0"/>
              </a:spcAft>
              <a:defRPr/>
            </a:pPr>
            <a:r>
              <a:rPr lang="en-US" dirty="0" smtClean="0"/>
              <a:t>Recent Litigation in State &amp; Local Tax Law</a:t>
            </a:r>
            <a:endParaRPr lang="en-US" dirty="0"/>
          </a:p>
        </p:txBody>
      </p:sp>
    </p:spTree>
    <p:extLst>
      <p:ext uri="{BB962C8B-B14F-4D97-AF65-F5344CB8AC3E}">
        <p14:creationId xmlns:p14="http://schemas.microsoft.com/office/powerpoint/2010/main" val="38112058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
          </p:nvPr>
        </p:nvSpPr>
        <p:spPr>
          <a:xfrm>
            <a:off x="381000" y="1752599"/>
            <a:ext cx="7924800" cy="5334001"/>
          </a:xfrm>
        </p:spPr>
        <p:txBody>
          <a:bodyPr>
            <a:normAutofit/>
          </a:bodyPr>
          <a:lstStyle/>
          <a:p>
            <a:r>
              <a:rPr lang="en-US" b="1" smtClean="0"/>
              <a:t>New </a:t>
            </a:r>
            <a:r>
              <a:rPr lang="en-US" b="1" i="1" smtClean="0"/>
              <a:t>Odebrecht</a:t>
            </a:r>
            <a:r>
              <a:rPr lang="en-US" b="1" smtClean="0"/>
              <a:t> cases, and their progeny ...</a:t>
            </a:r>
            <a:endParaRPr lang="en-US"/>
          </a:p>
          <a:p>
            <a:pPr lvl="1"/>
            <a:r>
              <a:rPr lang="en-US" smtClean="0"/>
              <a:t>Specific recent cases:</a:t>
            </a:r>
          </a:p>
          <a:p>
            <a:pPr lvl="2"/>
            <a:r>
              <a:rPr lang="en-US" i="1" smtClean="0"/>
              <a:t>Odebrecht Construction Inc. v. Barfield</a:t>
            </a:r>
            <a:r>
              <a:rPr lang="en-US" smtClean="0"/>
              <a:t>, BTA Doc. No. 9058 (La. Bd. Tax App.  4/11/17)</a:t>
            </a:r>
          </a:p>
          <a:p>
            <a:pPr lvl="2"/>
            <a:r>
              <a:rPr lang="en-US" i="1"/>
              <a:t>Odebrecht Johnson Brothers JV v. Barfield</a:t>
            </a:r>
            <a:r>
              <a:rPr lang="en-US"/>
              <a:t>, BT Doc. No. 9059 (La. Bd. Tax App.  </a:t>
            </a:r>
            <a:r>
              <a:rPr lang="en-US" smtClean="0"/>
              <a:t>4/11/17)</a:t>
            </a:r>
          </a:p>
          <a:p>
            <a:pPr lvl="2"/>
            <a:r>
              <a:rPr lang="en-US" i="1" smtClean="0"/>
              <a:t>Willow Bend Ventures LLC v. St. John the Baptist Parish Sales and Use Tax Office</a:t>
            </a:r>
            <a:r>
              <a:rPr lang="en-US" smtClean="0"/>
              <a:t>, BTA Doc. No. L00003 (La. Bd. Tax App. 4/1/17)</a:t>
            </a:r>
          </a:p>
          <a:p>
            <a:pPr lvl="2"/>
            <a:r>
              <a:rPr lang="en-US" i="1"/>
              <a:t>Odebrecht Construction Inc. v. Normand</a:t>
            </a:r>
            <a:r>
              <a:rPr lang="en-US"/>
              <a:t>, BTA Doc. No. </a:t>
            </a:r>
            <a:r>
              <a:rPr lang="en-US" smtClean="0"/>
              <a:t>L00141 </a:t>
            </a:r>
            <a:r>
              <a:rPr lang="en-US"/>
              <a:t>(La. Bd. Tax App. 4/1/17</a:t>
            </a:r>
            <a:r>
              <a:rPr lang="en-US" smtClean="0"/>
              <a:t>)</a:t>
            </a:r>
          </a:p>
          <a:p>
            <a:pPr lvl="2"/>
            <a:r>
              <a:rPr lang="en-US" i="1"/>
              <a:t>Odebrecht Johnson Brothers JV v. Normand</a:t>
            </a:r>
            <a:r>
              <a:rPr lang="en-US"/>
              <a:t>, BTA Doc. No. </a:t>
            </a:r>
            <a:r>
              <a:rPr lang="en-US" smtClean="0"/>
              <a:t>L00142 </a:t>
            </a:r>
            <a:r>
              <a:rPr lang="en-US"/>
              <a:t>(La. Bd. Tax App. 4/1/17</a:t>
            </a:r>
            <a:r>
              <a:rPr lang="en-US" smtClean="0"/>
              <a:t>)</a:t>
            </a:r>
          </a:p>
          <a:p>
            <a:pPr lvl="2"/>
            <a:r>
              <a:rPr lang="en-US" i="1"/>
              <a:t>Cajun Industries, LLC and Cajun Construction, Inc. v. Secretary, Dept. of </a:t>
            </a:r>
            <a:r>
              <a:rPr lang="en-US" i="1" smtClean="0"/>
              <a:t>Revenue,</a:t>
            </a:r>
            <a:r>
              <a:rPr lang="en-US" smtClean="0"/>
              <a:t> </a:t>
            </a:r>
            <a:r>
              <a:rPr lang="en-US"/>
              <a:t>BTA Doc. No. </a:t>
            </a:r>
            <a:r>
              <a:rPr lang="en-US" smtClean="0"/>
              <a:t>9247 </a:t>
            </a:r>
            <a:r>
              <a:rPr lang="en-US"/>
              <a:t>(La. Bd. Tax App. 4/1/17)</a:t>
            </a:r>
          </a:p>
        </p:txBody>
      </p:sp>
      <p:sp>
        <p:nvSpPr>
          <p:cNvPr id="5" name="Slide Number Placeholder 3"/>
          <p:cNvSpPr txBox="1">
            <a:spLocks/>
          </p:cNvSpPr>
          <p:nvPr/>
        </p:nvSpPr>
        <p:spPr>
          <a:xfrm>
            <a:off x="3715871" y="6492875"/>
            <a:ext cx="2133600" cy="365125"/>
          </a:xfrm>
          <a:prstGeom prst="rect">
            <a:avLst/>
          </a:prstGeom>
        </p:spPr>
        <p:txBody>
          <a:bodyPr/>
          <a:lstStyle>
            <a:defPPr>
              <a:defRPr lang="en-US"/>
            </a:defPPr>
            <a:lvl1pPr algn="ctr" rtl="0" fontAlgn="base">
              <a:spcBef>
                <a:spcPct val="20000"/>
              </a:spcBef>
              <a:spcAft>
                <a:spcPct val="0"/>
              </a:spcAft>
              <a:defRPr sz="1100" b="1" kern="1200">
                <a:solidFill>
                  <a:schemeClr val="tx1"/>
                </a:solidFill>
                <a:latin typeface="Arial" pitchFamily="34" charset="0"/>
                <a:ea typeface="+mn-ea"/>
                <a:cs typeface="Arial" pitchFamily="34" charset="0"/>
              </a:defRPr>
            </a:lvl1pPr>
            <a:lvl2pPr marL="457200" algn="ctr" rtl="0" fontAlgn="base">
              <a:spcBef>
                <a:spcPct val="20000"/>
              </a:spcBef>
              <a:spcAft>
                <a:spcPct val="0"/>
              </a:spcAft>
              <a:defRPr sz="1100" b="1" kern="1200">
                <a:solidFill>
                  <a:schemeClr val="tx1"/>
                </a:solidFill>
                <a:latin typeface="Arial" pitchFamily="34" charset="0"/>
                <a:ea typeface="+mn-ea"/>
                <a:cs typeface="Arial" pitchFamily="34" charset="0"/>
              </a:defRPr>
            </a:lvl2pPr>
            <a:lvl3pPr marL="914400" algn="ctr" rtl="0" fontAlgn="base">
              <a:spcBef>
                <a:spcPct val="20000"/>
              </a:spcBef>
              <a:spcAft>
                <a:spcPct val="0"/>
              </a:spcAft>
              <a:defRPr sz="1100" b="1" kern="1200">
                <a:solidFill>
                  <a:schemeClr val="tx1"/>
                </a:solidFill>
                <a:latin typeface="Arial" pitchFamily="34" charset="0"/>
                <a:ea typeface="+mn-ea"/>
                <a:cs typeface="Arial" pitchFamily="34" charset="0"/>
              </a:defRPr>
            </a:lvl3pPr>
            <a:lvl4pPr marL="1371600" algn="ctr" rtl="0" fontAlgn="base">
              <a:spcBef>
                <a:spcPct val="20000"/>
              </a:spcBef>
              <a:spcAft>
                <a:spcPct val="0"/>
              </a:spcAft>
              <a:defRPr sz="1100" b="1" kern="1200">
                <a:solidFill>
                  <a:schemeClr val="tx1"/>
                </a:solidFill>
                <a:latin typeface="Arial" pitchFamily="34" charset="0"/>
                <a:ea typeface="+mn-ea"/>
                <a:cs typeface="Arial" pitchFamily="34" charset="0"/>
              </a:defRPr>
            </a:lvl4pPr>
            <a:lvl5pPr marL="1828800" algn="ctr" rtl="0" fontAlgn="base">
              <a:spcBef>
                <a:spcPct val="20000"/>
              </a:spcBef>
              <a:spcAft>
                <a:spcPct val="0"/>
              </a:spcAft>
              <a:defRPr sz="1100" b="1" kern="1200">
                <a:solidFill>
                  <a:schemeClr val="tx1"/>
                </a:solidFill>
                <a:latin typeface="Arial" pitchFamily="34" charset="0"/>
                <a:ea typeface="+mn-ea"/>
                <a:cs typeface="Arial" pitchFamily="34" charset="0"/>
              </a:defRPr>
            </a:lvl5pPr>
            <a:lvl6pPr marL="2286000" algn="l" defTabSz="914400" rtl="0" eaLnBrk="1" latinLnBrk="0" hangingPunct="1">
              <a:defRPr sz="1100" b="1" kern="1200">
                <a:solidFill>
                  <a:schemeClr val="tx1"/>
                </a:solidFill>
                <a:latin typeface="Arial" pitchFamily="34" charset="0"/>
                <a:ea typeface="+mn-ea"/>
                <a:cs typeface="Arial" pitchFamily="34" charset="0"/>
              </a:defRPr>
            </a:lvl6pPr>
            <a:lvl7pPr marL="2743200" algn="l" defTabSz="914400" rtl="0" eaLnBrk="1" latinLnBrk="0" hangingPunct="1">
              <a:defRPr sz="1100" b="1" kern="1200">
                <a:solidFill>
                  <a:schemeClr val="tx1"/>
                </a:solidFill>
                <a:latin typeface="Arial" pitchFamily="34" charset="0"/>
                <a:ea typeface="+mn-ea"/>
                <a:cs typeface="Arial" pitchFamily="34" charset="0"/>
              </a:defRPr>
            </a:lvl7pPr>
            <a:lvl8pPr marL="3200400" algn="l" defTabSz="914400" rtl="0" eaLnBrk="1" latinLnBrk="0" hangingPunct="1">
              <a:defRPr sz="1100" b="1" kern="1200">
                <a:solidFill>
                  <a:schemeClr val="tx1"/>
                </a:solidFill>
                <a:latin typeface="Arial" pitchFamily="34" charset="0"/>
                <a:ea typeface="+mn-ea"/>
                <a:cs typeface="Arial" pitchFamily="34" charset="0"/>
              </a:defRPr>
            </a:lvl8pPr>
            <a:lvl9pPr marL="3657600" algn="l" defTabSz="914400" rtl="0" eaLnBrk="1" latinLnBrk="0" hangingPunct="1">
              <a:defRPr sz="1100" b="1" kern="1200">
                <a:solidFill>
                  <a:schemeClr val="tx1"/>
                </a:solidFill>
                <a:latin typeface="Arial" pitchFamily="34" charset="0"/>
                <a:ea typeface="+mn-ea"/>
                <a:cs typeface="Arial" pitchFamily="34" charset="0"/>
              </a:defRPr>
            </a:lvl9pPr>
          </a:lstStyle>
          <a:p>
            <a:fld id="{3F93A7CA-9DB4-46AC-AD34-75B654F4CE85}" type="slidenum">
              <a:rPr lang="en-US" sz="1200" smtClean="0">
                <a:solidFill>
                  <a:prstClr val="white"/>
                </a:solidFill>
              </a:rPr>
              <a:pPr/>
              <a:t>23</a:t>
            </a:fld>
            <a:endParaRPr lang="en-US" sz="1200" dirty="0">
              <a:solidFill>
                <a:prstClr val="white"/>
              </a:solidFill>
            </a:endParaRPr>
          </a:p>
        </p:txBody>
      </p:sp>
      <p:sp>
        <p:nvSpPr>
          <p:cNvPr id="4" name="Title 1"/>
          <p:cNvSpPr>
            <a:spLocks noGrp="1"/>
          </p:cNvSpPr>
          <p:nvPr>
            <p:ph type="title"/>
          </p:nvPr>
        </p:nvSpPr>
        <p:spPr>
          <a:xfrm>
            <a:off x="457200" y="274638"/>
            <a:ext cx="7620000" cy="1143000"/>
          </a:xfrm>
        </p:spPr>
        <p:txBody>
          <a:bodyPr/>
          <a:lstStyle/>
          <a:p>
            <a:pPr eaLnBrk="1" fontAlgn="auto" hangingPunct="1">
              <a:spcAft>
                <a:spcPts val="0"/>
              </a:spcAft>
              <a:defRPr/>
            </a:pPr>
            <a:r>
              <a:rPr lang="en-US" dirty="0" smtClean="0"/>
              <a:t>Recent Litigation in State &amp; Local Tax Law</a:t>
            </a:r>
            <a:endParaRPr lang="en-US" dirty="0"/>
          </a:p>
        </p:txBody>
      </p:sp>
    </p:spTree>
    <p:extLst>
      <p:ext uri="{BB962C8B-B14F-4D97-AF65-F5344CB8AC3E}">
        <p14:creationId xmlns:p14="http://schemas.microsoft.com/office/powerpoint/2010/main" val="38170883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Recent Litigation in State &amp; Local Tax Law</a:t>
            </a:r>
            <a:endParaRPr lang="en-US" dirty="0"/>
          </a:p>
        </p:txBody>
      </p:sp>
      <p:sp>
        <p:nvSpPr>
          <p:cNvPr id="3" name="Content Placeholder 2"/>
          <p:cNvSpPr>
            <a:spLocks noGrp="1"/>
          </p:cNvSpPr>
          <p:nvPr>
            <p:ph idx="1"/>
          </p:nvPr>
        </p:nvSpPr>
        <p:spPr/>
        <p:txBody>
          <a:bodyPr/>
          <a:lstStyle/>
          <a:p>
            <a:r>
              <a:rPr lang="en-US" b="1" i="1" dirty="0" smtClean="0"/>
              <a:t>Majestic Medical Solutions, LLC v. </a:t>
            </a:r>
            <a:r>
              <a:rPr lang="en-US" b="1" i="1" dirty="0" err="1" smtClean="0"/>
              <a:t>Sec’y</a:t>
            </a:r>
            <a:r>
              <a:rPr lang="en-US" b="1" i="1" dirty="0" smtClean="0"/>
              <a:t>, Louisiana Dep’t of Revenue, BTA Docket No. 9449C (10/10/17).</a:t>
            </a:r>
          </a:p>
          <a:p>
            <a:pPr lvl="1"/>
            <a:r>
              <a:rPr lang="en-US" sz="1800" dirty="0"/>
              <a:t>T</a:t>
            </a:r>
            <a:r>
              <a:rPr lang="en-US" sz="1800" dirty="0" smtClean="0"/>
              <a:t>he LDR sent Majestic a Notice of Assessment for sales tax. The Assessment informed the Taxpayer of all available remedies provided by law. Taxpayer exercised none of the remedies within the 60 day period. The Assessment became final. The LDR levied Taxpayer’s checking account. </a:t>
            </a:r>
          </a:p>
          <a:p>
            <a:pPr lvl="1"/>
            <a:r>
              <a:rPr lang="en-US" sz="1800" dirty="0" smtClean="0"/>
              <a:t>Taxpayer filed a refund request for the same matters at issue in the Assessment that had been levied. After one year of inaction the Taxpayer appealed the effective denial of the refund to the BTA. The LDR filed various exceptions.</a:t>
            </a:r>
          </a:p>
          <a:p>
            <a:pPr lvl="1"/>
            <a:r>
              <a:rPr lang="en-US" sz="1800" dirty="0" smtClean="0"/>
              <a:t>The question before the BTA was whether a taxpayer can seek a refund through the use of the administrative claim for refund procedure (La. R.S. 47:1621) if the taxpayer did not appeal the assessment, the assessment became final, and the assessment of that tax was later satisfied by levy.</a:t>
            </a:r>
          </a:p>
          <a:p>
            <a:pPr lvl="1"/>
            <a:endParaRPr lang="en-US" sz="1800" dirty="0"/>
          </a:p>
        </p:txBody>
      </p:sp>
    </p:spTree>
    <p:extLst>
      <p:ext uri="{BB962C8B-B14F-4D97-AF65-F5344CB8AC3E}">
        <p14:creationId xmlns:p14="http://schemas.microsoft.com/office/powerpoint/2010/main" val="498435308"/>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Recent Litigation in State &amp; Local Tax Law</a:t>
            </a:r>
            <a:endParaRPr lang="en-US" dirty="0"/>
          </a:p>
        </p:txBody>
      </p:sp>
      <p:sp>
        <p:nvSpPr>
          <p:cNvPr id="3" name="Content Placeholder 2"/>
          <p:cNvSpPr>
            <a:spLocks noGrp="1"/>
          </p:cNvSpPr>
          <p:nvPr>
            <p:ph idx="1"/>
          </p:nvPr>
        </p:nvSpPr>
        <p:spPr/>
        <p:txBody>
          <a:bodyPr/>
          <a:lstStyle/>
          <a:p>
            <a:r>
              <a:rPr lang="en-US" b="1" i="1" dirty="0"/>
              <a:t>Majestic Medical Solutions, LLC v. </a:t>
            </a:r>
            <a:r>
              <a:rPr lang="en-US" b="1" i="1" dirty="0" err="1"/>
              <a:t>Sec’y</a:t>
            </a:r>
            <a:r>
              <a:rPr lang="en-US" b="1" i="1" dirty="0"/>
              <a:t>, Louisiana Dep’t of Revenue, BTA Docket No. 9449C (10/10/17).</a:t>
            </a:r>
          </a:p>
          <a:p>
            <a:pPr lvl="1"/>
            <a:r>
              <a:rPr lang="en-US" sz="1800" dirty="0"/>
              <a:t>The BTA noted the Taxpayer did not allege any procedural impropriety regarding </a:t>
            </a:r>
            <a:r>
              <a:rPr lang="en-US" sz="1800" dirty="0" smtClean="0"/>
              <a:t>the </a:t>
            </a:r>
            <a:r>
              <a:rPr lang="en-US" sz="1800" dirty="0"/>
              <a:t>Assessment and there was no dispute the </a:t>
            </a:r>
            <a:r>
              <a:rPr lang="en-US" sz="1800" dirty="0" smtClean="0"/>
              <a:t>Assessment </a:t>
            </a:r>
            <a:r>
              <a:rPr lang="en-US" sz="1800" dirty="0"/>
              <a:t>became final. </a:t>
            </a:r>
            <a:endParaRPr lang="en-US" sz="1800" dirty="0" smtClean="0"/>
          </a:p>
          <a:p>
            <a:pPr lvl="1"/>
            <a:r>
              <a:rPr lang="en-US" sz="1800" dirty="0" smtClean="0"/>
              <a:t>The </a:t>
            </a:r>
            <a:r>
              <a:rPr lang="en-US" sz="1800" dirty="0"/>
              <a:t>BTA reasoned that the right to seek a refund is </a:t>
            </a:r>
            <a:r>
              <a:rPr lang="en-US" sz="1800" dirty="0" smtClean="0"/>
              <a:t>specifically </a:t>
            </a:r>
            <a:r>
              <a:rPr lang="en-US" sz="1800" dirty="0"/>
              <a:t>absent from the remedies </a:t>
            </a:r>
            <a:r>
              <a:rPr lang="en-US" sz="1800" dirty="0" smtClean="0"/>
              <a:t>available </a:t>
            </a:r>
            <a:r>
              <a:rPr lang="en-US" sz="1800" dirty="0"/>
              <a:t>to a taxpayer aggrieved by an action of the LDR in assessing under La. R.S</a:t>
            </a:r>
            <a:r>
              <a:rPr lang="en-US" sz="1800" dirty="0" smtClean="0"/>
              <a:t>. 47:1565. The BTA noted it was undisputed that the Taxpayer failed to timely pursue the remedies under La. R.S. 47:1565(C)(3). The BTA held the finality of the assessment of the underlying tax at issue in the refund request precluded the use of the La. R.S. 47:1621 refund procedure and granted the LDR’s exception of no right of action. </a:t>
            </a:r>
            <a:endParaRPr lang="en-US" sz="1800" dirty="0"/>
          </a:p>
          <a:p>
            <a:pPr lvl="1"/>
            <a:endParaRPr lang="en-US" sz="1800" dirty="0"/>
          </a:p>
        </p:txBody>
      </p:sp>
    </p:spTree>
    <p:extLst>
      <p:ext uri="{BB962C8B-B14F-4D97-AF65-F5344CB8AC3E}">
        <p14:creationId xmlns:p14="http://schemas.microsoft.com/office/powerpoint/2010/main" val="2444182596"/>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2438400"/>
            <a:ext cx="7772400" cy="1470025"/>
          </a:xfrm>
        </p:spPr>
        <p:txBody>
          <a:bodyPr/>
          <a:lstStyle/>
          <a:p>
            <a:pPr eaLnBrk="1" fontAlgn="auto" hangingPunct="1">
              <a:spcAft>
                <a:spcPts val="0"/>
              </a:spcAft>
              <a:defRPr/>
            </a:pPr>
            <a:r>
              <a:rPr lang="en-US" dirty="0" smtClean="0">
                <a:solidFill>
                  <a:schemeClr val="bg2">
                    <a:lumMod val="25000"/>
                  </a:schemeClr>
                </a:solidFill>
              </a:rPr>
              <a:t>Property Tax Litigation</a:t>
            </a:r>
            <a:endParaRPr lang="en-US" dirty="0">
              <a:solidFill>
                <a:schemeClr val="bg2">
                  <a:lumMod val="25000"/>
                </a:schemeClr>
              </a:solidFill>
            </a:endParaRPr>
          </a:p>
        </p:txBody>
      </p:sp>
      <p:pic>
        <p:nvPicPr>
          <p:cNvPr id="6" name="Picture 9" descr="Louisiana Department of Revenu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7416" y="3836430"/>
            <a:ext cx="1008083" cy="100808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C:\Users\5839\Desktop\jwsmall.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7332" y="3654672"/>
            <a:ext cx="1371600" cy="13716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a:blip r:embed="rId4"/>
          <a:stretch>
            <a:fillRect/>
          </a:stretch>
        </p:blipFill>
        <p:spPr>
          <a:xfrm>
            <a:off x="4934932" y="4935001"/>
            <a:ext cx="2915897" cy="1343025"/>
          </a:xfrm>
          <a:prstGeom prst="rect">
            <a:avLst/>
          </a:prstGeom>
        </p:spPr>
      </p:pic>
    </p:spTree>
    <p:extLst>
      <p:ext uri="{BB962C8B-B14F-4D97-AF65-F5344CB8AC3E}">
        <p14:creationId xmlns:p14="http://schemas.microsoft.com/office/powerpoint/2010/main" val="3701445060"/>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
          </p:nvPr>
        </p:nvSpPr>
        <p:spPr>
          <a:xfrm>
            <a:off x="381000" y="1752599"/>
            <a:ext cx="7924800" cy="5334001"/>
          </a:xfrm>
        </p:spPr>
        <p:txBody>
          <a:bodyPr>
            <a:normAutofit fontScale="77500" lnSpcReduction="20000"/>
          </a:bodyPr>
          <a:lstStyle/>
          <a:p>
            <a:r>
              <a:rPr lang="en-US" b="1" i="1" dirty="0" smtClean="0"/>
              <a:t>Halliburton </a:t>
            </a:r>
            <a:r>
              <a:rPr lang="en-US" b="1" i="1" dirty="0"/>
              <a:t>Energy Services, Inc. v. Bossier Parish Board of Review, 50,734 (La. App. 2 Cir. 9/10/16); 2016 WL 4198203, unpublished.</a:t>
            </a:r>
          </a:p>
          <a:p>
            <a:pPr lvl="1"/>
            <a:r>
              <a:rPr lang="en-US" dirty="0" smtClean="0"/>
              <a:t>Court </a:t>
            </a:r>
            <a:r>
              <a:rPr lang="en-US" dirty="0"/>
              <a:t>of </a:t>
            </a:r>
            <a:r>
              <a:rPr lang="en-US" dirty="0" smtClean="0"/>
              <a:t>Appeal held </a:t>
            </a:r>
            <a:r>
              <a:rPr lang="en-US" dirty="0"/>
              <a:t>that </a:t>
            </a:r>
            <a:r>
              <a:rPr lang="en-US" dirty="0" smtClean="0"/>
              <a:t>30-day </a:t>
            </a:r>
            <a:r>
              <a:rPr lang="en-US" dirty="0"/>
              <a:t>period for appealing </a:t>
            </a:r>
            <a:r>
              <a:rPr lang="en-US" dirty="0" smtClean="0"/>
              <a:t>decision </a:t>
            </a:r>
            <a:r>
              <a:rPr lang="en-US" dirty="0"/>
              <a:t>of </a:t>
            </a:r>
            <a:r>
              <a:rPr lang="en-US" dirty="0" smtClean="0"/>
              <a:t>Louisiana Tax Commission (“LTC”) </a:t>
            </a:r>
            <a:r>
              <a:rPr lang="en-US" dirty="0"/>
              <a:t>is from the date of mailing of the decision by the LTC, not on the date the decision was signed</a:t>
            </a:r>
            <a:r>
              <a:rPr lang="en-US" dirty="0" smtClean="0"/>
              <a:t>.</a:t>
            </a:r>
            <a:endParaRPr lang="en-US" dirty="0"/>
          </a:p>
          <a:p>
            <a:pPr lvl="1"/>
            <a:r>
              <a:rPr lang="en-US"/>
              <a:t>Halliburton </a:t>
            </a:r>
            <a:r>
              <a:rPr lang="en-US" smtClean="0"/>
              <a:t>appealed </a:t>
            </a:r>
            <a:r>
              <a:rPr lang="en-US"/>
              <a:t>to </a:t>
            </a:r>
            <a:r>
              <a:rPr lang="en-US" smtClean="0"/>
              <a:t>LTC </a:t>
            </a:r>
            <a:r>
              <a:rPr lang="en-US"/>
              <a:t>seeking review of a decision of </a:t>
            </a:r>
            <a:r>
              <a:rPr lang="en-US" smtClean="0"/>
              <a:t>Bossier </a:t>
            </a:r>
            <a:r>
              <a:rPr lang="en-US"/>
              <a:t>Parish Board of </a:t>
            </a:r>
            <a:r>
              <a:rPr lang="en-US" smtClean="0"/>
              <a:t>Review.</a:t>
            </a:r>
          </a:p>
          <a:p>
            <a:pPr lvl="1"/>
            <a:r>
              <a:rPr lang="en-US" dirty="0" smtClean="0"/>
              <a:t>LTC </a:t>
            </a:r>
            <a:r>
              <a:rPr lang="en-US" dirty="0"/>
              <a:t>granted partial relief to Halliburton and signed </a:t>
            </a:r>
            <a:r>
              <a:rPr lang="en-US" dirty="0" smtClean="0"/>
              <a:t>decision </a:t>
            </a:r>
            <a:r>
              <a:rPr lang="en-US" dirty="0"/>
              <a:t>on February 24, </a:t>
            </a:r>
            <a:r>
              <a:rPr lang="en-US" dirty="0" smtClean="0"/>
              <a:t>2015.</a:t>
            </a:r>
          </a:p>
          <a:p>
            <a:pPr lvl="1"/>
            <a:r>
              <a:rPr lang="en-US" dirty="0" smtClean="0"/>
              <a:t>Decision </a:t>
            </a:r>
            <a:r>
              <a:rPr lang="en-US" dirty="0"/>
              <a:t>was subsequently mailed on March 11, </a:t>
            </a:r>
            <a:r>
              <a:rPr lang="en-US" dirty="0" smtClean="0"/>
              <a:t>2015.</a:t>
            </a:r>
          </a:p>
          <a:p>
            <a:pPr lvl="1"/>
            <a:r>
              <a:rPr lang="en-US" dirty="0" smtClean="0"/>
              <a:t>Halliburton </a:t>
            </a:r>
            <a:r>
              <a:rPr lang="en-US" dirty="0"/>
              <a:t>appealed </a:t>
            </a:r>
            <a:r>
              <a:rPr lang="en-US" dirty="0" smtClean="0"/>
              <a:t>LTC’s </a:t>
            </a:r>
            <a:r>
              <a:rPr lang="en-US" dirty="0"/>
              <a:t>decision within 30 days from the date of </a:t>
            </a:r>
            <a:r>
              <a:rPr lang="en-US" u="sng" dirty="0" smtClean="0"/>
              <a:t>mailing</a:t>
            </a:r>
            <a:r>
              <a:rPr lang="en-US" dirty="0" smtClean="0"/>
              <a:t>.</a:t>
            </a:r>
            <a:endParaRPr lang="en-US" dirty="0"/>
          </a:p>
          <a:p>
            <a:pPr lvl="1"/>
            <a:r>
              <a:rPr lang="en-US" dirty="0" smtClean="0"/>
              <a:t>Assessor </a:t>
            </a:r>
            <a:r>
              <a:rPr lang="en-US" dirty="0"/>
              <a:t>filed </a:t>
            </a:r>
            <a:r>
              <a:rPr lang="en-US" dirty="0" smtClean="0"/>
              <a:t>exception </a:t>
            </a:r>
            <a:r>
              <a:rPr lang="en-US" dirty="0"/>
              <a:t>of </a:t>
            </a:r>
            <a:r>
              <a:rPr lang="en-US" dirty="0" smtClean="0"/>
              <a:t>prescription, contending appeal </a:t>
            </a:r>
            <a:r>
              <a:rPr lang="en-US" dirty="0"/>
              <a:t>was untimely because it was not filed within 30 days from the date of </a:t>
            </a:r>
            <a:r>
              <a:rPr lang="en-US" dirty="0" smtClean="0"/>
              <a:t>signing.</a:t>
            </a:r>
          </a:p>
          <a:p>
            <a:pPr lvl="1"/>
            <a:r>
              <a:rPr lang="en-US" dirty="0" smtClean="0"/>
              <a:t>Court of Appeal ruled for Halliburton.</a:t>
            </a:r>
          </a:p>
          <a:p>
            <a:pPr lvl="1"/>
            <a:r>
              <a:rPr lang="en-US" dirty="0" smtClean="0"/>
              <a:t>La</a:t>
            </a:r>
            <a:r>
              <a:rPr lang="en-US" dirty="0"/>
              <a:t>. R.S. </a:t>
            </a:r>
            <a:r>
              <a:rPr lang="en-US" dirty="0" smtClean="0"/>
              <a:t>47:1998:</a:t>
            </a:r>
          </a:p>
          <a:p>
            <a:pPr lvl="2"/>
            <a:r>
              <a:rPr lang="en-US" dirty="0" smtClean="0"/>
              <a:t>Provides </a:t>
            </a:r>
            <a:r>
              <a:rPr lang="en-US" dirty="0"/>
              <a:t>for </a:t>
            </a:r>
            <a:r>
              <a:rPr lang="en-US" dirty="0" smtClean="0"/>
              <a:t>appeal </a:t>
            </a:r>
            <a:r>
              <a:rPr lang="en-US" dirty="0"/>
              <a:t>from </a:t>
            </a:r>
            <a:r>
              <a:rPr lang="en-US" dirty="0" smtClean="0"/>
              <a:t>decision </a:t>
            </a:r>
            <a:r>
              <a:rPr lang="en-US" dirty="0"/>
              <a:t>of </a:t>
            </a:r>
            <a:r>
              <a:rPr lang="en-US" dirty="0" smtClean="0"/>
              <a:t>LTC </a:t>
            </a:r>
            <a:r>
              <a:rPr lang="en-US" dirty="0"/>
              <a:t>within 30 days of </a:t>
            </a:r>
            <a:r>
              <a:rPr lang="en-US" dirty="0" smtClean="0"/>
              <a:t>“</a:t>
            </a:r>
            <a:r>
              <a:rPr lang="en-US" dirty="0"/>
              <a:t>entry of any final decision</a:t>
            </a:r>
            <a:r>
              <a:rPr lang="en-US" dirty="0" smtClean="0"/>
              <a:t>.”</a:t>
            </a:r>
          </a:p>
          <a:p>
            <a:pPr lvl="2"/>
            <a:r>
              <a:rPr lang="en-US" dirty="0" smtClean="0"/>
              <a:t>Noting </a:t>
            </a:r>
            <a:r>
              <a:rPr lang="en-US" dirty="0"/>
              <a:t>inconsistent jurisprudence, </a:t>
            </a:r>
            <a:r>
              <a:rPr lang="en-US" dirty="0" smtClean="0"/>
              <a:t>court </a:t>
            </a:r>
            <a:r>
              <a:rPr lang="en-US" dirty="0"/>
              <a:t>held that </a:t>
            </a:r>
            <a:r>
              <a:rPr lang="en-US" dirty="0" smtClean="0"/>
              <a:t>better </a:t>
            </a:r>
            <a:r>
              <a:rPr lang="en-US" dirty="0"/>
              <a:t>reasoning is that </a:t>
            </a:r>
            <a:r>
              <a:rPr lang="en-US" dirty="0" smtClean="0"/>
              <a:t>entry </a:t>
            </a:r>
            <a:r>
              <a:rPr lang="en-US" dirty="0"/>
              <a:t>of LTC decision occurs when </a:t>
            </a:r>
            <a:r>
              <a:rPr lang="en-US" dirty="0" smtClean="0"/>
              <a:t>decision </a:t>
            </a:r>
            <a:r>
              <a:rPr lang="en-US" dirty="0"/>
              <a:t>is </a:t>
            </a:r>
            <a:r>
              <a:rPr lang="en-US" dirty="0" smtClean="0"/>
              <a:t>mailed.</a:t>
            </a:r>
          </a:p>
          <a:p>
            <a:pPr lvl="2"/>
            <a:r>
              <a:rPr lang="en-US" dirty="0" smtClean="0"/>
              <a:t>The </a:t>
            </a:r>
            <a:r>
              <a:rPr lang="en-US" dirty="0"/>
              <a:t>decision expressly states that it “shall be effective upon the date of issuance</a:t>
            </a:r>
            <a:r>
              <a:rPr lang="en-US" dirty="0" smtClean="0"/>
              <a:t>.”</a:t>
            </a:r>
          </a:p>
          <a:p>
            <a:pPr lvl="2"/>
            <a:r>
              <a:rPr lang="en-US" dirty="0" smtClean="0"/>
              <a:t>Similarly</a:t>
            </a:r>
            <a:r>
              <a:rPr lang="en-US" dirty="0"/>
              <a:t>, defining entry of </a:t>
            </a:r>
            <a:r>
              <a:rPr lang="en-US" dirty="0" smtClean="0"/>
              <a:t>decision </a:t>
            </a:r>
            <a:r>
              <a:rPr lang="en-US" dirty="0"/>
              <a:t>as </a:t>
            </a:r>
            <a:r>
              <a:rPr lang="en-US" dirty="0" smtClean="0"/>
              <a:t>date </a:t>
            </a:r>
            <a:r>
              <a:rPr lang="en-US" dirty="0"/>
              <a:t>of mailing is consistent with other statutory authority on similar time delays, as well as </a:t>
            </a:r>
            <a:r>
              <a:rPr lang="en-US" dirty="0" smtClean="0"/>
              <a:t>principle </a:t>
            </a:r>
            <a:r>
              <a:rPr lang="en-US" dirty="0"/>
              <a:t>of due process which </a:t>
            </a:r>
            <a:r>
              <a:rPr lang="en-US" dirty="0" smtClean="0"/>
              <a:t>affords affected </a:t>
            </a:r>
            <a:r>
              <a:rPr lang="en-US" dirty="0"/>
              <a:t>party notice.</a:t>
            </a:r>
          </a:p>
          <a:p>
            <a:r>
              <a:rPr lang="en-US" dirty="0" smtClean="0"/>
              <a:t>LTC </a:t>
            </a:r>
            <a:r>
              <a:rPr lang="en-US" dirty="0"/>
              <a:t>adopted a regulation to define “entry” consistent with </a:t>
            </a:r>
            <a:r>
              <a:rPr lang="en-US" i="1" dirty="0"/>
              <a:t>Halliburton</a:t>
            </a:r>
            <a:r>
              <a:rPr lang="en-US" dirty="0"/>
              <a:t>.</a:t>
            </a:r>
          </a:p>
          <a:p>
            <a:pPr lvl="2"/>
            <a:endParaRPr lang="en-US" dirty="0"/>
          </a:p>
        </p:txBody>
      </p:sp>
      <p:sp>
        <p:nvSpPr>
          <p:cNvPr id="5" name="Slide Number Placeholder 3"/>
          <p:cNvSpPr txBox="1">
            <a:spLocks/>
          </p:cNvSpPr>
          <p:nvPr/>
        </p:nvSpPr>
        <p:spPr>
          <a:xfrm>
            <a:off x="3715871" y="6492875"/>
            <a:ext cx="2133600" cy="365125"/>
          </a:xfrm>
          <a:prstGeom prst="rect">
            <a:avLst/>
          </a:prstGeom>
        </p:spPr>
        <p:txBody>
          <a:bodyPr/>
          <a:lstStyle>
            <a:defPPr>
              <a:defRPr lang="en-US"/>
            </a:defPPr>
            <a:lvl1pPr algn="ctr" rtl="0" fontAlgn="base">
              <a:spcBef>
                <a:spcPct val="20000"/>
              </a:spcBef>
              <a:spcAft>
                <a:spcPct val="0"/>
              </a:spcAft>
              <a:defRPr sz="1100" b="1" kern="1200">
                <a:solidFill>
                  <a:schemeClr val="tx1"/>
                </a:solidFill>
                <a:latin typeface="Arial" pitchFamily="34" charset="0"/>
                <a:ea typeface="+mn-ea"/>
                <a:cs typeface="Arial" pitchFamily="34" charset="0"/>
              </a:defRPr>
            </a:lvl1pPr>
            <a:lvl2pPr marL="457200" algn="ctr" rtl="0" fontAlgn="base">
              <a:spcBef>
                <a:spcPct val="20000"/>
              </a:spcBef>
              <a:spcAft>
                <a:spcPct val="0"/>
              </a:spcAft>
              <a:defRPr sz="1100" b="1" kern="1200">
                <a:solidFill>
                  <a:schemeClr val="tx1"/>
                </a:solidFill>
                <a:latin typeface="Arial" pitchFamily="34" charset="0"/>
                <a:ea typeface="+mn-ea"/>
                <a:cs typeface="Arial" pitchFamily="34" charset="0"/>
              </a:defRPr>
            </a:lvl2pPr>
            <a:lvl3pPr marL="914400" algn="ctr" rtl="0" fontAlgn="base">
              <a:spcBef>
                <a:spcPct val="20000"/>
              </a:spcBef>
              <a:spcAft>
                <a:spcPct val="0"/>
              </a:spcAft>
              <a:defRPr sz="1100" b="1" kern="1200">
                <a:solidFill>
                  <a:schemeClr val="tx1"/>
                </a:solidFill>
                <a:latin typeface="Arial" pitchFamily="34" charset="0"/>
                <a:ea typeface="+mn-ea"/>
                <a:cs typeface="Arial" pitchFamily="34" charset="0"/>
              </a:defRPr>
            </a:lvl3pPr>
            <a:lvl4pPr marL="1371600" algn="ctr" rtl="0" fontAlgn="base">
              <a:spcBef>
                <a:spcPct val="20000"/>
              </a:spcBef>
              <a:spcAft>
                <a:spcPct val="0"/>
              </a:spcAft>
              <a:defRPr sz="1100" b="1" kern="1200">
                <a:solidFill>
                  <a:schemeClr val="tx1"/>
                </a:solidFill>
                <a:latin typeface="Arial" pitchFamily="34" charset="0"/>
                <a:ea typeface="+mn-ea"/>
                <a:cs typeface="Arial" pitchFamily="34" charset="0"/>
              </a:defRPr>
            </a:lvl4pPr>
            <a:lvl5pPr marL="1828800" algn="ctr" rtl="0" fontAlgn="base">
              <a:spcBef>
                <a:spcPct val="20000"/>
              </a:spcBef>
              <a:spcAft>
                <a:spcPct val="0"/>
              </a:spcAft>
              <a:defRPr sz="1100" b="1" kern="1200">
                <a:solidFill>
                  <a:schemeClr val="tx1"/>
                </a:solidFill>
                <a:latin typeface="Arial" pitchFamily="34" charset="0"/>
                <a:ea typeface="+mn-ea"/>
                <a:cs typeface="Arial" pitchFamily="34" charset="0"/>
              </a:defRPr>
            </a:lvl5pPr>
            <a:lvl6pPr marL="2286000" algn="l" defTabSz="914400" rtl="0" eaLnBrk="1" latinLnBrk="0" hangingPunct="1">
              <a:defRPr sz="1100" b="1" kern="1200">
                <a:solidFill>
                  <a:schemeClr val="tx1"/>
                </a:solidFill>
                <a:latin typeface="Arial" pitchFamily="34" charset="0"/>
                <a:ea typeface="+mn-ea"/>
                <a:cs typeface="Arial" pitchFamily="34" charset="0"/>
              </a:defRPr>
            </a:lvl6pPr>
            <a:lvl7pPr marL="2743200" algn="l" defTabSz="914400" rtl="0" eaLnBrk="1" latinLnBrk="0" hangingPunct="1">
              <a:defRPr sz="1100" b="1" kern="1200">
                <a:solidFill>
                  <a:schemeClr val="tx1"/>
                </a:solidFill>
                <a:latin typeface="Arial" pitchFamily="34" charset="0"/>
                <a:ea typeface="+mn-ea"/>
                <a:cs typeface="Arial" pitchFamily="34" charset="0"/>
              </a:defRPr>
            </a:lvl7pPr>
            <a:lvl8pPr marL="3200400" algn="l" defTabSz="914400" rtl="0" eaLnBrk="1" latinLnBrk="0" hangingPunct="1">
              <a:defRPr sz="1100" b="1" kern="1200">
                <a:solidFill>
                  <a:schemeClr val="tx1"/>
                </a:solidFill>
                <a:latin typeface="Arial" pitchFamily="34" charset="0"/>
                <a:ea typeface="+mn-ea"/>
                <a:cs typeface="Arial" pitchFamily="34" charset="0"/>
              </a:defRPr>
            </a:lvl8pPr>
            <a:lvl9pPr marL="3657600" algn="l" defTabSz="914400" rtl="0" eaLnBrk="1" latinLnBrk="0" hangingPunct="1">
              <a:defRPr sz="1100" b="1" kern="1200">
                <a:solidFill>
                  <a:schemeClr val="tx1"/>
                </a:solidFill>
                <a:latin typeface="Arial" pitchFamily="34" charset="0"/>
                <a:ea typeface="+mn-ea"/>
                <a:cs typeface="Arial" pitchFamily="34" charset="0"/>
              </a:defRPr>
            </a:lvl9pPr>
          </a:lstStyle>
          <a:p>
            <a:fld id="{3F93A7CA-9DB4-46AC-AD34-75B654F4CE85}" type="slidenum">
              <a:rPr lang="en-US" sz="1200" smtClean="0">
                <a:solidFill>
                  <a:prstClr val="white"/>
                </a:solidFill>
              </a:rPr>
              <a:pPr/>
              <a:t>27</a:t>
            </a:fld>
            <a:endParaRPr lang="en-US" sz="1200" dirty="0">
              <a:solidFill>
                <a:prstClr val="white"/>
              </a:solidFill>
            </a:endParaRPr>
          </a:p>
        </p:txBody>
      </p:sp>
      <p:sp>
        <p:nvSpPr>
          <p:cNvPr id="4" name="Title 1"/>
          <p:cNvSpPr>
            <a:spLocks noGrp="1"/>
          </p:cNvSpPr>
          <p:nvPr>
            <p:ph type="title"/>
          </p:nvPr>
        </p:nvSpPr>
        <p:spPr>
          <a:xfrm>
            <a:off x="457200" y="274638"/>
            <a:ext cx="7620000" cy="1143000"/>
          </a:xfrm>
        </p:spPr>
        <p:txBody>
          <a:bodyPr/>
          <a:lstStyle/>
          <a:p>
            <a:pPr eaLnBrk="1" fontAlgn="auto" hangingPunct="1">
              <a:spcAft>
                <a:spcPts val="0"/>
              </a:spcAft>
              <a:defRPr/>
            </a:pPr>
            <a:r>
              <a:rPr lang="en-US" dirty="0" smtClean="0"/>
              <a:t>Recent Litigation in State &amp; Local Tax Law</a:t>
            </a:r>
            <a:endParaRPr lang="en-US" dirty="0"/>
          </a:p>
        </p:txBody>
      </p:sp>
    </p:spTree>
    <p:extLst>
      <p:ext uri="{BB962C8B-B14F-4D97-AF65-F5344CB8AC3E}">
        <p14:creationId xmlns:p14="http://schemas.microsoft.com/office/powerpoint/2010/main" val="10843982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ubtitle 2"/>
          <p:cNvSpPr txBox="1">
            <a:spLocks/>
          </p:cNvSpPr>
          <p:nvPr/>
        </p:nvSpPr>
        <p:spPr bwMode="auto">
          <a:xfrm>
            <a:off x="533400" y="990600"/>
            <a:ext cx="80391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Font typeface="Arial" charset="0"/>
              <a:buChar char="•"/>
              <a:defRPr sz="2200">
                <a:solidFill>
                  <a:schemeClr val="tx1"/>
                </a:solidFill>
                <a:latin typeface="Calibri" pitchFamily="34" charset="0"/>
              </a:defRPr>
            </a:lvl1pPr>
            <a:lvl2pPr marL="639763" indent="-228600" eaLnBrk="0" hangingPunct="0">
              <a:spcBef>
                <a:spcPct val="20000"/>
              </a:spcBef>
              <a:buClr>
                <a:schemeClr val="accent2"/>
              </a:buClr>
              <a:buFont typeface="Arial" charset="0"/>
              <a:buChar char="•"/>
              <a:defRPr sz="2000">
                <a:solidFill>
                  <a:schemeClr val="tx1"/>
                </a:solidFill>
                <a:latin typeface="Calibri" pitchFamily="34" charset="0"/>
              </a:defRPr>
            </a:lvl2pPr>
            <a:lvl3pPr marL="1004888" indent="-228600" eaLnBrk="0" hangingPunct="0">
              <a:spcBef>
                <a:spcPct val="20000"/>
              </a:spcBef>
              <a:buClr>
                <a:srgbClr val="7F8FA9"/>
              </a:buClr>
              <a:buFont typeface="Arial" charset="0"/>
              <a:buChar char="•"/>
              <a:defRPr>
                <a:solidFill>
                  <a:schemeClr val="tx1"/>
                </a:solidFill>
                <a:latin typeface="Calibri" pitchFamily="34" charset="0"/>
              </a:defRPr>
            </a:lvl3pPr>
            <a:lvl4pPr marL="1279525" indent="-228600" eaLnBrk="0" hangingPunct="0">
              <a:spcBef>
                <a:spcPct val="20000"/>
              </a:spcBef>
              <a:buClr>
                <a:srgbClr val="4A66AC"/>
              </a:buClr>
              <a:buFont typeface="Arial" charset="0"/>
              <a:buChar char="•"/>
              <a:defRPr sz="1600">
                <a:solidFill>
                  <a:schemeClr val="tx1"/>
                </a:solidFill>
                <a:latin typeface="Calibri" pitchFamily="34" charset="0"/>
              </a:defRPr>
            </a:lvl4pPr>
            <a:lvl5pPr marL="1554163" indent="-228600" eaLnBrk="0" hangingPunct="0">
              <a:spcBef>
                <a:spcPct val="20000"/>
              </a:spcBef>
              <a:buClr>
                <a:srgbClr val="5AA2AE"/>
              </a:buClr>
              <a:buFont typeface="Arial" charset="0"/>
              <a:buChar char="•"/>
              <a:defRPr sz="1400">
                <a:solidFill>
                  <a:schemeClr val="tx1"/>
                </a:solidFill>
                <a:latin typeface="Calibri" pitchFamily="34" charset="0"/>
              </a:defRPr>
            </a:lvl5pPr>
            <a:lvl6pPr marL="2011363" indent="-228600" eaLnBrk="0" fontAlgn="base" hangingPunct="0">
              <a:spcBef>
                <a:spcPct val="20000"/>
              </a:spcBef>
              <a:spcAft>
                <a:spcPct val="0"/>
              </a:spcAft>
              <a:buClr>
                <a:srgbClr val="5AA2AE"/>
              </a:buClr>
              <a:buFont typeface="Arial" charset="0"/>
              <a:buChar char="•"/>
              <a:defRPr sz="1400">
                <a:solidFill>
                  <a:schemeClr val="tx1"/>
                </a:solidFill>
                <a:latin typeface="Calibri" pitchFamily="34" charset="0"/>
              </a:defRPr>
            </a:lvl6pPr>
            <a:lvl7pPr marL="2468563" indent="-228600" eaLnBrk="0" fontAlgn="base" hangingPunct="0">
              <a:spcBef>
                <a:spcPct val="20000"/>
              </a:spcBef>
              <a:spcAft>
                <a:spcPct val="0"/>
              </a:spcAft>
              <a:buClr>
                <a:srgbClr val="5AA2AE"/>
              </a:buClr>
              <a:buFont typeface="Arial" charset="0"/>
              <a:buChar char="•"/>
              <a:defRPr sz="1400">
                <a:solidFill>
                  <a:schemeClr val="tx1"/>
                </a:solidFill>
                <a:latin typeface="Calibri" pitchFamily="34" charset="0"/>
              </a:defRPr>
            </a:lvl7pPr>
            <a:lvl8pPr marL="2925763" indent="-228600" eaLnBrk="0" fontAlgn="base" hangingPunct="0">
              <a:spcBef>
                <a:spcPct val="20000"/>
              </a:spcBef>
              <a:spcAft>
                <a:spcPct val="0"/>
              </a:spcAft>
              <a:buClr>
                <a:srgbClr val="5AA2AE"/>
              </a:buClr>
              <a:buFont typeface="Arial" charset="0"/>
              <a:buChar char="•"/>
              <a:defRPr sz="1400">
                <a:solidFill>
                  <a:schemeClr val="tx1"/>
                </a:solidFill>
                <a:latin typeface="Calibri" pitchFamily="34" charset="0"/>
              </a:defRPr>
            </a:lvl8pPr>
            <a:lvl9pPr marL="3382963" indent="-228600" eaLnBrk="0" fontAlgn="base" hangingPunct="0">
              <a:spcBef>
                <a:spcPct val="20000"/>
              </a:spcBef>
              <a:spcAft>
                <a:spcPct val="0"/>
              </a:spcAft>
              <a:buClr>
                <a:srgbClr val="5AA2AE"/>
              </a:buClr>
              <a:buFont typeface="Arial" charset="0"/>
              <a:buChar char="•"/>
              <a:defRPr sz="1400">
                <a:solidFill>
                  <a:schemeClr val="tx1"/>
                </a:solidFill>
                <a:latin typeface="Calibri" pitchFamily="34" charset="0"/>
              </a:defRPr>
            </a:lvl9pPr>
          </a:lstStyle>
          <a:p>
            <a:pPr algn="ctr" eaLnBrk="1" hangingPunct="1">
              <a:buClrTx/>
              <a:buFont typeface="Arial" charset="0"/>
              <a:buNone/>
            </a:pPr>
            <a:r>
              <a:rPr lang="en-US" altLang="en-US" sz="2400" dirty="0" smtClean="0">
                <a:solidFill>
                  <a:schemeClr val="tx2"/>
                </a:solidFill>
              </a:rPr>
              <a:t>Antonio </a:t>
            </a:r>
            <a:r>
              <a:rPr lang="en-US" altLang="en-US" sz="2400" dirty="0" err="1">
                <a:solidFill>
                  <a:schemeClr val="tx2"/>
                </a:solidFill>
              </a:rPr>
              <a:t>Ferachi</a:t>
            </a:r>
            <a:r>
              <a:rPr lang="en-US" altLang="en-US" sz="2400" dirty="0">
                <a:solidFill>
                  <a:schemeClr val="tx2"/>
                </a:solidFill>
              </a:rPr>
              <a:t> – </a:t>
            </a:r>
            <a:r>
              <a:rPr lang="en-US" altLang="en-US" sz="2400" dirty="0" smtClean="0">
                <a:solidFill>
                  <a:schemeClr val="tx2"/>
                </a:solidFill>
              </a:rPr>
              <a:t>Director, </a:t>
            </a:r>
            <a:r>
              <a:rPr lang="en-US" altLang="en-US" sz="2400" dirty="0">
                <a:solidFill>
                  <a:schemeClr val="tx2"/>
                </a:solidFill>
              </a:rPr>
              <a:t>Litigation Division </a:t>
            </a:r>
            <a:r>
              <a:rPr lang="en-US" altLang="en-US" sz="2400" dirty="0" smtClean="0">
                <a:solidFill>
                  <a:schemeClr val="tx2"/>
                </a:solidFill>
              </a:rPr>
              <a:t>– </a:t>
            </a:r>
            <a:r>
              <a:rPr lang="en-US" altLang="en-US" sz="2400" dirty="0">
                <a:solidFill>
                  <a:schemeClr val="tx2"/>
                </a:solidFill>
              </a:rPr>
              <a:t>LDR</a:t>
            </a:r>
          </a:p>
          <a:p>
            <a:pPr algn="ctr" eaLnBrk="1" hangingPunct="1">
              <a:buClrTx/>
              <a:buNone/>
            </a:pPr>
            <a:r>
              <a:rPr lang="en-US" altLang="en-US" sz="2400" dirty="0">
                <a:solidFill>
                  <a:schemeClr val="tx2"/>
                </a:solidFill>
              </a:rPr>
              <a:t>Matthew A. Mantle – Partner – Jones Walker </a:t>
            </a:r>
            <a:r>
              <a:rPr lang="en-US" altLang="en-US" sz="2400" dirty="0" smtClean="0">
                <a:solidFill>
                  <a:schemeClr val="tx2"/>
                </a:solidFill>
              </a:rPr>
              <a:t>LLP</a:t>
            </a:r>
            <a:endParaRPr lang="en-US" altLang="en-US" sz="2400" dirty="0">
              <a:solidFill>
                <a:schemeClr val="tx2"/>
              </a:solidFill>
            </a:endParaRPr>
          </a:p>
        </p:txBody>
      </p:sp>
      <p:pic>
        <p:nvPicPr>
          <p:cNvPr id="9" name="Picture 9" descr="Louisiana Department of Revenu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2932814"/>
            <a:ext cx="1008083" cy="100808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C:\Users\5839\Desktop\jwsmall.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2751056"/>
            <a:ext cx="1371600" cy="13716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p:cNvPicPr>
            <a:picLocks noChangeAspect="1"/>
          </p:cNvPicPr>
          <p:nvPr/>
        </p:nvPicPr>
        <p:blipFill>
          <a:blip r:embed="rId4"/>
          <a:stretch>
            <a:fillRect/>
          </a:stretch>
        </p:blipFill>
        <p:spPr>
          <a:xfrm>
            <a:off x="3095001" y="2717914"/>
            <a:ext cx="2915897" cy="1343025"/>
          </a:xfrm>
          <a:prstGeom prst="rect">
            <a:avLst/>
          </a:prstGeom>
        </p:spPr>
      </p:pic>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
          </p:nvPr>
        </p:nvSpPr>
        <p:spPr>
          <a:xfrm>
            <a:off x="457200" y="1752600"/>
            <a:ext cx="7620000" cy="4648200"/>
          </a:xfrm>
        </p:spPr>
        <p:txBody>
          <a:bodyPr>
            <a:normAutofit fontScale="92500" lnSpcReduction="20000"/>
          </a:bodyPr>
          <a:lstStyle/>
          <a:p>
            <a:r>
              <a:rPr lang="en-US" sz="2400" b="1" i="1" smtClean="0"/>
              <a:t>Quest Diagnostics Clinical Laboratories, Inc. v</a:t>
            </a:r>
            <a:r>
              <a:rPr lang="en-US" sz="2400" b="1" smtClean="0"/>
              <a:t>. Barfield, 2015-0926 (La. App. 1 Cir. 9/9/16), 2016 WL 4719894, </a:t>
            </a:r>
            <a:r>
              <a:rPr lang="en-US" sz="2400" b="1" i="1" smtClean="0"/>
              <a:t>unpublished</a:t>
            </a:r>
            <a:r>
              <a:rPr lang="en-US" sz="2400" b="1" smtClean="0"/>
              <a:t>.</a:t>
            </a:r>
            <a:endParaRPr lang="en-US" sz="2400" b="1" dirty="0"/>
          </a:p>
          <a:p>
            <a:pPr lvl="1"/>
            <a:r>
              <a:rPr lang="en-US" sz="2000" smtClean="0"/>
              <a:t>Corporate Income Tax refund claim matter.</a:t>
            </a:r>
          </a:p>
          <a:p>
            <a:pPr lvl="1"/>
            <a:r>
              <a:rPr lang="en-US" sz="2000" smtClean="0"/>
              <a:t>Court of Appeal held that Louisiana was a “location of performance” state when sourcing service-based recepts for apportionment of income tax.</a:t>
            </a:r>
          </a:p>
          <a:p>
            <a:pPr lvl="1"/>
            <a:r>
              <a:rPr lang="en-US" smtClean="0"/>
              <a:t>Department’s arguments:</a:t>
            </a:r>
          </a:p>
          <a:p>
            <a:pPr lvl="2"/>
            <a:r>
              <a:rPr lang="en-US" smtClean="0"/>
              <a:t>Quest was not a “service enterprise” that qualified for 2-factor apportionment.</a:t>
            </a:r>
          </a:p>
          <a:p>
            <a:pPr lvl="2"/>
            <a:r>
              <a:rPr lang="en-US" smtClean="0"/>
              <a:t>Quest must use catch-all 3-factor apportionment.</a:t>
            </a:r>
          </a:p>
          <a:p>
            <a:pPr lvl="2"/>
            <a:r>
              <a:rPr lang="en-US" smtClean="0"/>
              <a:t>Catch-all 3-factor apportionment provision did not provide “location of performance” language.</a:t>
            </a:r>
          </a:p>
          <a:p>
            <a:pPr lvl="3"/>
            <a:r>
              <a:rPr lang="en-US" smtClean="0"/>
              <a:t>That language only found in “service enterprise” 2-factor apportionment provision.</a:t>
            </a:r>
          </a:p>
          <a:p>
            <a:pPr lvl="2"/>
            <a:r>
              <a:rPr lang="en-US" smtClean="0"/>
              <a:t>Quest’s sales should be sourced to LA</a:t>
            </a:r>
          </a:p>
          <a:p>
            <a:pPr lvl="3"/>
            <a:r>
              <a:rPr lang="en-US" smtClean="0"/>
              <a:t>Argument #1:  “Net sales made in the regular course of business”</a:t>
            </a:r>
          </a:p>
          <a:p>
            <a:pPr lvl="3"/>
            <a:r>
              <a:rPr lang="en-US" smtClean="0"/>
              <a:t>Argument #2:  “Other gross apportionable income” requires market-based sourcing (based on patient’s location)</a:t>
            </a:r>
            <a:endParaRPr lang="en-US" dirty="0"/>
          </a:p>
          <a:p>
            <a:pPr marL="0" indent="0">
              <a:buNone/>
            </a:pPr>
            <a:endParaRPr lang="en-US" dirty="0"/>
          </a:p>
        </p:txBody>
      </p:sp>
      <p:sp>
        <p:nvSpPr>
          <p:cNvPr id="5" name="Slide Number Placeholder 3"/>
          <p:cNvSpPr txBox="1">
            <a:spLocks/>
          </p:cNvSpPr>
          <p:nvPr/>
        </p:nvSpPr>
        <p:spPr>
          <a:xfrm>
            <a:off x="3715871" y="6492875"/>
            <a:ext cx="2133600" cy="365125"/>
          </a:xfrm>
          <a:prstGeom prst="rect">
            <a:avLst/>
          </a:prstGeom>
        </p:spPr>
        <p:txBody>
          <a:bodyPr/>
          <a:lstStyle>
            <a:defPPr>
              <a:defRPr lang="en-US"/>
            </a:defPPr>
            <a:lvl1pPr algn="ctr" rtl="0" fontAlgn="base">
              <a:spcBef>
                <a:spcPct val="20000"/>
              </a:spcBef>
              <a:spcAft>
                <a:spcPct val="0"/>
              </a:spcAft>
              <a:defRPr sz="1100" b="1" kern="1200">
                <a:solidFill>
                  <a:schemeClr val="tx1"/>
                </a:solidFill>
                <a:latin typeface="Arial" pitchFamily="34" charset="0"/>
                <a:ea typeface="+mn-ea"/>
                <a:cs typeface="Arial" pitchFamily="34" charset="0"/>
              </a:defRPr>
            </a:lvl1pPr>
            <a:lvl2pPr marL="457200" algn="ctr" rtl="0" fontAlgn="base">
              <a:spcBef>
                <a:spcPct val="20000"/>
              </a:spcBef>
              <a:spcAft>
                <a:spcPct val="0"/>
              </a:spcAft>
              <a:defRPr sz="1100" b="1" kern="1200">
                <a:solidFill>
                  <a:schemeClr val="tx1"/>
                </a:solidFill>
                <a:latin typeface="Arial" pitchFamily="34" charset="0"/>
                <a:ea typeface="+mn-ea"/>
                <a:cs typeface="Arial" pitchFamily="34" charset="0"/>
              </a:defRPr>
            </a:lvl2pPr>
            <a:lvl3pPr marL="914400" algn="ctr" rtl="0" fontAlgn="base">
              <a:spcBef>
                <a:spcPct val="20000"/>
              </a:spcBef>
              <a:spcAft>
                <a:spcPct val="0"/>
              </a:spcAft>
              <a:defRPr sz="1100" b="1" kern="1200">
                <a:solidFill>
                  <a:schemeClr val="tx1"/>
                </a:solidFill>
                <a:latin typeface="Arial" pitchFamily="34" charset="0"/>
                <a:ea typeface="+mn-ea"/>
                <a:cs typeface="Arial" pitchFamily="34" charset="0"/>
              </a:defRPr>
            </a:lvl3pPr>
            <a:lvl4pPr marL="1371600" algn="ctr" rtl="0" fontAlgn="base">
              <a:spcBef>
                <a:spcPct val="20000"/>
              </a:spcBef>
              <a:spcAft>
                <a:spcPct val="0"/>
              </a:spcAft>
              <a:defRPr sz="1100" b="1" kern="1200">
                <a:solidFill>
                  <a:schemeClr val="tx1"/>
                </a:solidFill>
                <a:latin typeface="Arial" pitchFamily="34" charset="0"/>
                <a:ea typeface="+mn-ea"/>
                <a:cs typeface="Arial" pitchFamily="34" charset="0"/>
              </a:defRPr>
            </a:lvl4pPr>
            <a:lvl5pPr marL="1828800" algn="ctr" rtl="0" fontAlgn="base">
              <a:spcBef>
                <a:spcPct val="20000"/>
              </a:spcBef>
              <a:spcAft>
                <a:spcPct val="0"/>
              </a:spcAft>
              <a:defRPr sz="1100" b="1" kern="1200">
                <a:solidFill>
                  <a:schemeClr val="tx1"/>
                </a:solidFill>
                <a:latin typeface="Arial" pitchFamily="34" charset="0"/>
                <a:ea typeface="+mn-ea"/>
                <a:cs typeface="Arial" pitchFamily="34" charset="0"/>
              </a:defRPr>
            </a:lvl5pPr>
            <a:lvl6pPr marL="2286000" algn="l" defTabSz="914400" rtl="0" eaLnBrk="1" latinLnBrk="0" hangingPunct="1">
              <a:defRPr sz="1100" b="1" kern="1200">
                <a:solidFill>
                  <a:schemeClr val="tx1"/>
                </a:solidFill>
                <a:latin typeface="Arial" pitchFamily="34" charset="0"/>
                <a:ea typeface="+mn-ea"/>
                <a:cs typeface="Arial" pitchFamily="34" charset="0"/>
              </a:defRPr>
            </a:lvl6pPr>
            <a:lvl7pPr marL="2743200" algn="l" defTabSz="914400" rtl="0" eaLnBrk="1" latinLnBrk="0" hangingPunct="1">
              <a:defRPr sz="1100" b="1" kern="1200">
                <a:solidFill>
                  <a:schemeClr val="tx1"/>
                </a:solidFill>
                <a:latin typeface="Arial" pitchFamily="34" charset="0"/>
                <a:ea typeface="+mn-ea"/>
                <a:cs typeface="Arial" pitchFamily="34" charset="0"/>
              </a:defRPr>
            </a:lvl7pPr>
            <a:lvl8pPr marL="3200400" algn="l" defTabSz="914400" rtl="0" eaLnBrk="1" latinLnBrk="0" hangingPunct="1">
              <a:defRPr sz="1100" b="1" kern="1200">
                <a:solidFill>
                  <a:schemeClr val="tx1"/>
                </a:solidFill>
                <a:latin typeface="Arial" pitchFamily="34" charset="0"/>
                <a:ea typeface="+mn-ea"/>
                <a:cs typeface="Arial" pitchFamily="34" charset="0"/>
              </a:defRPr>
            </a:lvl8pPr>
            <a:lvl9pPr marL="3657600" algn="l" defTabSz="914400" rtl="0" eaLnBrk="1" latinLnBrk="0" hangingPunct="1">
              <a:defRPr sz="1100" b="1" kern="1200">
                <a:solidFill>
                  <a:schemeClr val="tx1"/>
                </a:solidFill>
                <a:latin typeface="Arial" pitchFamily="34" charset="0"/>
                <a:ea typeface="+mn-ea"/>
                <a:cs typeface="Arial"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fld id="{3F93A7CA-9DB4-46AC-AD34-75B654F4CE85}" type="slidenum">
              <a:rPr kumimoji="0" lang="en-US" sz="1200" b="1" i="0" u="none" strike="noStrike" kern="1200" cap="none" spc="0" normalizeH="0" baseline="0" noProof="0" smtClean="0">
                <a:ln>
                  <a:noFill/>
                </a:ln>
                <a:solidFill>
                  <a:prstClr val="white"/>
                </a:solidFill>
                <a:effectLst/>
                <a:uLnTx/>
                <a:uFillTx/>
                <a:latin typeface="Arial" pitchFamily="34" charset="0"/>
                <a:ea typeface="+mn-ea"/>
                <a:cs typeface="Arial" pitchFamily="34" charset="0"/>
              </a:rPr>
              <a:pPr marL="0" marR="0" lvl="0" indent="0" algn="ctr" defTabSz="914400" rtl="0" eaLnBrk="1" fontAlgn="base" latinLnBrk="0" hangingPunct="1">
                <a:lnSpc>
                  <a:spcPct val="100000"/>
                </a:lnSpc>
                <a:spcBef>
                  <a:spcPct val="20000"/>
                </a:spcBef>
                <a:spcAft>
                  <a:spcPct val="0"/>
                </a:spcAft>
                <a:buClrTx/>
                <a:buSzTx/>
                <a:buFontTx/>
                <a:buNone/>
                <a:tabLst/>
                <a:defRPr/>
              </a:pPr>
              <a:t>3</a:t>
            </a:fld>
            <a:endParaRPr kumimoji="0" lang="en-US" sz="1200" b="1"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
        <p:nvSpPr>
          <p:cNvPr id="4" name="Title 1"/>
          <p:cNvSpPr>
            <a:spLocks noGrp="1"/>
          </p:cNvSpPr>
          <p:nvPr>
            <p:ph type="title"/>
          </p:nvPr>
        </p:nvSpPr>
        <p:spPr>
          <a:xfrm>
            <a:off x="457200" y="274638"/>
            <a:ext cx="7620000" cy="1143000"/>
          </a:xfrm>
        </p:spPr>
        <p:txBody>
          <a:bodyPr/>
          <a:lstStyle/>
          <a:p>
            <a:pPr eaLnBrk="1" fontAlgn="auto" hangingPunct="1">
              <a:spcAft>
                <a:spcPts val="0"/>
              </a:spcAft>
              <a:defRPr/>
            </a:pPr>
            <a:r>
              <a:rPr lang="en-US" dirty="0" smtClean="0"/>
              <a:t>Recent Litigation in State &amp; Local Tax Law</a:t>
            </a:r>
            <a:endParaRPr lang="en-US" dirty="0"/>
          </a:p>
        </p:txBody>
      </p:sp>
    </p:spTree>
    <p:extLst>
      <p:ext uri="{BB962C8B-B14F-4D97-AF65-F5344CB8AC3E}">
        <p14:creationId xmlns:p14="http://schemas.microsoft.com/office/powerpoint/2010/main" val="10046207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
          </p:nvPr>
        </p:nvSpPr>
        <p:spPr>
          <a:xfrm>
            <a:off x="457200" y="1752600"/>
            <a:ext cx="7620000" cy="4648200"/>
          </a:xfrm>
        </p:spPr>
        <p:txBody>
          <a:bodyPr>
            <a:normAutofit/>
          </a:bodyPr>
          <a:lstStyle/>
          <a:p>
            <a:r>
              <a:rPr lang="en-US" sz="2400" b="1" i="1" smtClean="0"/>
              <a:t>Quest Diagnostics Clinical Laboratories, Inc. v</a:t>
            </a:r>
            <a:r>
              <a:rPr lang="en-US" sz="2400" b="1" smtClean="0"/>
              <a:t>. Barfield, 2015-0926 (La. App. 1 Cir. 9/9/16), 2016 WL 4719894, </a:t>
            </a:r>
            <a:r>
              <a:rPr lang="en-US" sz="2400" b="1" i="1" smtClean="0"/>
              <a:t>unpublished</a:t>
            </a:r>
            <a:r>
              <a:rPr lang="en-US" sz="2400" b="1" smtClean="0"/>
              <a:t>.</a:t>
            </a:r>
            <a:endParaRPr lang="en-US" sz="2400" b="1" dirty="0"/>
          </a:p>
          <a:p>
            <a:pPr lvl="1"/>
            <a:r>
              <a:rPr lang="en-US" smtClean="0"/>
              <a:t>Court’s ruling:</a:t>
            </a:r>
          </a:p>
          <a:p>
            <a:pPr lvl="2"/>
            <a:r>
              <a:rPr lang="en-US" smtClean="0"/>
              <a:t>“Location </a:t>
            </a:r>
            <a:r>
              <a:rPr lang="en-US"/>
              <a:t>of performance” </a:t>
            </a:r>
            <a:r>
              <a:rPr lang="en-US" smtClean="0"/>
              <a:t>should also be used with catch-all 3-factor apportionment.</a:t>
            </a:r>
            <a:endParaRPr lang="en-US"/>
          </a:p>
          <a:p>
            <a:pPr lvl="3"/>
            <a:r>
              <a:rPr lang="en-US" smtClean="0"/>
              <a:t>“Aboslutely no indication” that Legislature intended to source services differently under 2-factor and 3-factor apportionment formulas.</a:t>
            </a:r>
            <a:endParaRPr lang="en-US"/>
          </a:p>
          <a:p>
            <a:pPr lvl="2"/>
            <a:r>
              <a:rPr lang="en-US" smtClean="0"/>
              <a:t>Absent a statutory amendment, Department had no authority to source such Texas-based receipts to Louisiana.</a:t>
            </a:r>
          </a:p>
          <a:p>
            <a:pPr lvl="2"/>
            <a:r>
              <a:rPr lang="en-US" smtClean="0"/>
              <a:t>Refund granted to Quest.</a:t>
            </a:r>
          </a:p>
          <a:p>
            <a:pPr lvl="1"/>
            <a:r>
              <a:rPr lang="en-US" smtClean="0">
                <a:solidFill>
                  <a:srgbClr val="FF0000"/>
                </a:solidFill>
              </a:rPr>
              <a:t>Legislature subsequently amended statute</a:t>
            </a:r>
            <a:r>
              <a:rPr lang="en-US" smtClean="0"/>
              <a:t> – adopted market-based sourcing.	</a:t>
            </a:r>
          </a:p>
          <a:p>
            <a:pPr lvl="2"/>
            <a:r>
              <a:rPr lang="en-US" smtClean="0"/>
              <a:t>Act 8 (2016 2</a:t>
            </a:r>
            <a:r>
              <a:rPr lang="en-US" baseline="30000" smtClean="0"/>
              <a:t>nd</a:t>
            </a:r>
            <a:r>
              <a:rPr lang="en-US" smtClean="0"/>
              <a:t> Extr. Sess).</a:t>
            </a:r>
            <a:endParaRPr lang="en-US" dirty="0"/>
          </a:p>
          <a:p>
            <a:pPr marL="0" indent="0">
              <a:buNone/>
            </a:pPr>
            <a:endParaRPr lang="en-US" dirty="0"/>
          </a:p>
        </p:txBody>
      </p:sp>
      <p:sp>
        <p:nvSpPr>
          <p:cNvPr id="5" name="Slide Number Placeholder 3"/>
          <p:cNvSpPr txBox="1">
            <a:spLocks/>
          </p:cNvSpPr>
          <p:nvPr/>
        </p:nvSpPr>
        <p:spPr>
          <a:xfrm>
            <a:off x="3715871" y="6492875"/>
            <a:ext cx="2133600" cy="365125"/>
          </a:xfrm>
          <a:prstGeom prst="rect">
            <a:avLst/>
          </a:prstGeom>
        </p:spPr>
        <p:txBody>
          <a:bodyPr/>
          <a:lstStyle>
            <a:defPPr>
              <a:defRPr lang="en-US"/>
            </a:defPPr>
            <a:lvl1pPr algn="ctr" rtl="0" fontAlgn="base">
              <a:spcBef>
                <a:spcPct val="20000"/>
              </a:spcBef>
              <a:spcAft>
                <a:spcPct val="0"/>
              </a:spcAft>
              <a:defRPr sz="1100" b="1" kern="1200">
                <a:solidFill>
                  <a:schemeClr val="tx1"/>
                </a:solidFill>
                <a:latin typeface="Arial" pitchFamily="34" charset="0"/>
                <a:ea typeface="+mn-ea"/>
                <a:cs typeface="Arial" pitchFamily="34" charset="0"/>
              </a:defRPr>
            </a:lvl1pPr>
            <a:lvl2pPr marL="457200" algn="ctr" rtl="0" fontAlgn="base">
              <a:spcBef>
                <a:spcPct val="20000"/>
              </a:spcBef>
              <a:spcAft>
                <a:spcPct val="0"/>
              </a:spcAft>
              <a:defRPr sz="1100" b="1" kern="1200">
                <a:solidFill>
                  <a:schemeClr val="tx1"/>
                </a:solidFill>
                <a:latin typeface="Arial" pitchFamily="34" charset="0"/>
                <a:ea typeface="+mn-ea"/>
                <a:cs typeface="Arial" pitchFamily="34" charset="0"/>
              </a:defRPr>
            </a:lvl2pPr>
            <a:lvl3pPr marL="914400" algn="ctr" rtl="0" fontAlgn="base">
              <a:spcBef>
                <a:spcPct val="20000"/>
              </a:spcBef>
              <a:spcAft>
                <a:spcPct val="0"/>
              </a:spcAft>
              <a:defRPr sz="1100" b="1" kern="1200">
                <a:solidFill>
                  <a:schemeClr val="tx1"/>
                </a:solidFill>
                <a:latin typeface="Arial" pitchFamily="34" charset="0"/>
                <a:ea typeface="+mn-ea"/>
                <a:cs typeface="Arial" pitchFamily="34" charset="0"/>
              </a:defRPr>
            </a:lvl3pPr>
            <a:lvl4pPr marL="1371600" algn="ctr" rtl="0" fontAlgn="base">
              <a:spcBef>
                <a:spcPct val="20000"/>
              </a:spcBef>
              <a:spcAft>
                <a:spcPct val="0"/>
              </a:spcAft>
              <a:defRPr sz="1100" b="1" kern="1200">
                <a:solidFill>
                  <a:schemeClr val="tx1"/>
                </a:solidFill>
                <a:latin typeface="Arial" pitchFamily="34" charset="0"/>
                <a:ea typeface="+mn-ea"/>
                <a:cs typeface="Arial" pitchFamily="34" charset="0"/>
              </a:defRPr>
            </a:lvl4pPr>
            <a:lvl5pPr marL="1828800" algn="ctr" rtl="0" fontAlgn="base">
              <a:spcBef>
                <a:spcPct val="20000"/>
              </a:spcBef>
              <a:spcAft>
                <a:spcPct val="0"/>
              </a:spcAft>
              <a:defRPr sz="1100" b="1" kern="1200">
                <a:solidFill>
                  <a:schemeClr val="tx1"/>
                </a:solidFill>
                <a:latin typeface="Arial" pitchFamily="34" charset="0"/>
                <a:ea typeface="+mn-ea"/>
                <a:cs typeface="Arial" pitchFamily="34" charset="0"/>
              </a:defRPr>
            </a:lvl5pPr>
            <a:lvl6pPr marL="2286000" algn="l" defTabSz="914400" rtl="0" eaLnBrk="1" latinLnBrk="0" hangingPunct="1">
              <a:defRPr sz="1100" b="1" kern="1200">
                <a:solidFill>
                  <a:schemeClr val="tx1"/>
                </a:solidFill>
                <a:latin typeface="Arial" pitchFamily="34" charset="0"/>
                <a:ea typeface="+mn-ea"/>
                <a:cs typeface="Arial" pitchFamily="34" charset="0"/>
              </a:defRPr>
            </a:lvl6pPr>
            <a:lvl7pPr marL="2743200" algn="l" defTabSz="914400" rtl="0" eaLnBrk="1" latinLnBrk="0" hangingPunct="1">
              <a:defRPr sz="1100" b="1" kern="1200">
                <a:solidFill>
                  <a:schemeClr val="tx1"/>
                </a:solidFill>
                <a:latin typeface="Arial" pitchFamily="34" charset="0"/>
                <a:ea typeface="+mn-ea"/>
                <a:cs typeface="Arial" pitchFamily="34" charset="0"/>
              </a:defRPr>
            </a:lvl7pPr>
            <a:lvl8pPr marL="3200400" algn="l" defTabSz="914400" rtl="0" eaLnBrk="1" latinLnBrk="0" hangingPunct="1">
              <a:defRPr sz="1100" b="1" kern="1200">
                <a:solidFill>
                  <a:schemeClr val="tx1"/>
                </a:solidFill>
                <a:latin typeface="Arial" pitchFamily="34" charset="0"/>
                <a:ea typeface="+mn-ea"/>
                <a:cs typeface="Arial" pitchFamily="34" charset="0"/>
              </a:defRPr>
            </a:lvl8pPr>
            <a:lvl9pPr marL="3657600" algn="l" defTabSz="914400" rtl="0" eaLnBrk="1" latinLnBrk="0" hangingPunct="1">
              <a:defRPr sz="1100" b="1" kern="1200">
                <a:solidFill>
                  <a:schemeClr val="tx1"/>
                </a:solidFill>
                <a:latin typeface="Arial" pitchFamily="34" charset="0"/>
                <a:ea typeface="+mn-ea"/>
                <a:cs typeface="Arial"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fld id="{3F93A7CA-9DB4-46AC-AD34-75B654F4CE85}" type="slidenum">
              <a:rPr kumimoji="0" lang="en-US" sz="1200" b="1" i="0" u="none" strike="noStrike" kern="1200" cap="none" spc="0" normalizeH="0" baseline="0" noProof="0" smtClean="0">
                <a:ln>
                  <a:noFill/>
                </a:ln>
                <a:solidFill>
                  <a:prstClr val="white"/>
                </a:solidFill>
                <a:effectLst/>
                <a:uLnTx/>
                <a:uFillTx/>
                <a:latin typeface="Arial" pitchFamily="34" charset="0"/>
                <a:ea typeface="+mn-ea"/>
                <a:cs typeface="Arial" pitchFamily="34" charset="0"/>
              </a:rPr>
              <a:pPr marL="0" marR="0" lvl="0" indent="0" algn="ctr" defTabSz="914400" rtl="0" eaLnBrk="1" fontAlgn="base" latinLnBrk="0" hangingPunct="1">
                <a:lnSpc>
                  <a:spcPct val="100000"/>
                </a:lnSpc>
                <a:spcBef>
                  <a:spcPct val="20000"/>
                </a:spcBef>
                <a:spcAft>
                  <a:spcPct val="0"/>
                </a:spcAft>
                <a:buClrTx/>
                <a:buSzTx/>
                <a:buFontTx/>
                <a:buNone/>
                <a:tabLst/>
                <a:defRPr/>
              </a:pPr>
              <a:t>4</a:t>
            </a:fld>
            <a:endParaRPr kumimoji="0" lang="en-US" sz="1200" b="1" i="0" u="none" strike="noStrike" kern="1200" cap="none" spc="0" normalizeH="0" baseline="0" noProof="0" dirty="0">
              <a:ln>
                <a:noFill/>
              </a:ln>
              <a:solidFill>
                <a:prstClr val="white"/>
              </a:solidFill>
              <a:effectLst/>
              <a:uLnTx/>
              <a:uFillTx/>
              <a:latin typeface="Arial" pitchFamily="34" charset="0"/>
              <a:ea typeface="+mn-ea"/>
              <a:cs typeface="Arial" pitchFamily="34" charset="0"/>
            </a:endParaRPr>
          </a:p>
        </p:txBody>
      </p:sp>
      <p:sp>
        <p:nvSpPr>
          <p:cNvPr id="4" name="Title 1"/>
          <p:cNvSpPr>
            <a:spLocks noGrp="1"/>
          </p:cNvSpPr>
          <p:nvPr>
            <p:ph type="title"/>
          </p:nvPr>
        </p:nvSpPr>
        <p:spPr>
          <a:xfrm>
            <a:off x="457200" y="274638"/>
            <a:ext cx="7620000" cy="1143000"/>
          </a:xfrm>
        </p:spPr>
        <p:txBody>
          <a:bodyPr/>
          <a:lstStyle/>
          <a:p>
            <a:pPr eaLnBrk="1" fontAlgn="auto" hangingPunct="1">
              <a:spcAft>
                <a:spcPts val="0"/>
              </a:spcAft>
              <a:defRPr/>
            </a:pPr>
            <a:r>
              <a:rPr lang="en-US" dirty="0" smtClean="0"/>
              <a:t>Recent Litigation in State &amp; Local Tax Law</a:t>
            </a:r>
            <a:endParaRPr lang="en-US" dirty="0"/>
          </a:p>
        </p:txBody>
      </p:sp>
    </p:spTree>
    <p:extLst>
      <p:ext uri="{BB962C8B-B14F-4D97-AF65-F5344CB8AC3E}">
        <p14:creationId xmlns:p14="http://schemas.microsoft.com/office/powerpoint/2010/main" val="9928974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
          </p:nvPr>
        </p:nvSpPr>
        <p:spPr>
          <a:xfrm>
            <a:off x="381000" y="1752599"/>
            <a:ext cx="7924800" cy="5105401"/>
          </a:xfrm>
        </p:spPr>
        <p:txBody>
          <a:bodyPr>
            <a:normAutofit fontScale="85000" lnSpcReduction="10000"/>
          </a:bodyPr>
          <a:lstStyle/>
          <a:p>
            <a:r>
              <a:rPr lang="en-US" b="1" i="1" smtClean="0"/>
              <a:t>Medtron Software Intelligence Corporation v. Barfield, BTA Doc. No. 9527D (La. Bd. Tax App. 8/10/16)</a:t>
            </a:r>
            <a:endParaRPr lang="en-US" b="1" i="1"/>
          </a:p>
          <a:p>
            <a:pPr lvl="1"/>
            <a:r>
              <a:rPr lang="en-US" smtClean="0"/>
              <a:t>Taxpayer filed refund claim for refundable R&amp;D Tax Credit</a:t>
            </a:r>
          </a:p>
          <a:p>
            <a:pPr lvl="1"/>
            <a:r>
              <a:rPr lang="en-US" smtClean="0"/>
              <a:t>During pendency of LED review, taxpayer utilized La Tax Amnesty program for 2012 period.</a:t>
            </a:r>
          </a:p>
          <a:p>
            <a:pPr lvl="2"/>
            <a:r>
              <a:rPr lang="en-US" smtClean="0"/>
              <a:t>Amnesty saved taxpayer $8.05.</a:t>
            </a:r>
          </a:p>
          <a:p>
            <a:pPr lvl="1"/>
            <a:r>
              <a:rPr lang="en-US" smtClean="0"/>
              <a:t>LED later approved R&amp;D tax credits for $147,101 for 2012 period.</a:t>
            </a:r>
            <a:endParaRPr lang="en-US"/>
          </a:p>
          <a:p>
            <a:pPr lvl="1"/>
            <a:r>
              <a:rPr lang="en-US" smtClean="0"/>
              <a:t>LDR disallowed credit/refund because taxpayer “had received benefit of Amnesty program.”</a:t>
            </a:r>
          </a:p>
          <a:p>
            <a:pPr lvl="1"/>
            <a:r>
              <a:rPr lang="en-US" smtClean="0"/>
              <a:t>Issue:</a:t>
            </a:r>
          </a:p>
          <a:p>
            <a:pPr lvl="2"/>
            <a:r>
              <a:rPr lang="en-US" smtClean="0"/>
              <a:t>Did participation in Amnesty program bar taxpayer from receipt of tax credit that had not yet even been reviewed, confirmed, and approved?</a:t>
            </a:r>
          </a:p>
          <a:p>
            <a:pPr lvl="1"/>
            <a:r>
              <a:rPr lang="en-US" smtClean="0"/>
              <a:t>BTA concluded that provision in Amnesty statute precluding “right to initiate and administrative or judicial proceeding” was meant by legislature to prevent against clawbacks of Amnesty arrangements by way of refund claims.</a:t>
            </a:r>
          </a:p>
          <a:p>
            <a:pPr lvl="2"/>
            <a:r>
              <a:rPr lang="en-US" smtClean="0"/>
              <a:t>Not meant to apply to an R&amp;D tax credit that had </a:t>
            </a:r>
            <a:r>
              <a:rPr lang="en-US" u="sng" smtClean="0"/>
              <a:t>not yet ripened</a:t>
            </a:r>
            <a:r>
              <a:rPr lang="en-US" smtClean="0"/>
              <a:t> at the time of Amnesty.</a:t>
            </a:r>
          </a:p>
          <a:p>
            <a:pPr lvl="2"/>
            <a:r>
              <a:rPr lang="en-US" smtClean="0"/>
              <a:t>If credit claim had been reviewed more timely by LED, then credit or refund would have been granted – LED delay should not affect taxpayer’s rights. </a:t>
            </a:r>
            <a:endParaRPr lang="en-US"/>
          </a:p>
        </p:txBody>
      </p:sp>
      <p:sp>
        <p:nvSpPr>
          <p:cNvPr id="5" name="Slide Number Placeholder 3"/>
          <p:cNvSpPr txBox="1">
            <a:spLocks/>
          </p:cNvSpPr>
          <p:nvPr/>
        </p:nvSpPr>
        <p:spPr>
          <a:xfrm>
            <a:off x="3715871" y="6492875"/>
            <a:ext cx="2133600" cy="365125"/>
          </a:xfrm>
          <a:prstGeom prst="rect">
            <a:avLst/>
          </a:prstGeom>
        </p:spPr>
        <p:txBody>
          <a:bodyPr/>
          <a:lstStyle>
            <a:defPPr>
              <a:defRPr lang="en-US"/>
            </a:defPPr>
            <a:lvl1pPr algn="ctr" rtl="0" fontAlgn="base">
              <a:spcBef>
                <a:spcPct val="20000"/>
              </a:spcBef>
              <a:spcAft>
                <a:spcPct val="0"/>
              </a:spcAft>
              <a:defRPr sz="1100" b="1" kern="1200">
                <a:solidFill>
                  <a:schemeClr val="tx1"/>
                </a:solidFill>
                <a:latin typeface="Arial" pitchFamily="34" charset="0"/>
                <a:ea typeface="+mn-ea"/>
                <a:cs typeface="Arial" pitchFamily="34" charset="0"/>
              </a:defRPr>
            </a:lvl1pPr>
            <a:lvl2pPr marL="457200" algn="ctr" rtl="0" fontAlgn="base">
              <a:spcBef>
                <a:spcPct val="20000"/>
              </a:spcBef>
              <a:spcAft>
                <a:spcPct val="0"/>
              </a:spcAft>
              <a:defRPr sz="1100" b="1" kern="1200">
                <a:solidFill>
                  <a:schemeClr val="tx1"/>
                </a:solidFill>
                <a:latin typeface="Arial" pitchFamily="34" charset="0"/>
                <a:ea typeface="+mn-ea"/>
                <a:cs typeface="Arial" pitchFamily="34" charset="0"/>
              </a:defRPr>
            </a:lvl2pPr>
            <a:lvl3pPr marL="914400" algn="ctr" rtl="0" fontAlgn="base">
              <a:spcBef>
                <a:spcPct val="20000"/>
              </a:spcBef>
              <a:spcAft>
                <a:spcPct val="0"/>
              </a:spcAft>
              <a:defRPr sz="1100" b="1" kern="1200">
                <a:solidFill>
                  <a:schemeClr val="tx1"/>
                </a:solidFill>
                <a:latin typeface="Arial" pitchFamily="34" charset="0"/>
                <a:ea typeface="+mn-ea"/>
                <a:cs typeface="Arial" pitchFamily="34" charset="0"/>
              </a:defRPr>
            </a:lvl3pPr>
            <a:lvl4pPr marL="1371600" algn="ctr" rtl="0" fontAlgn="base">
              <a:spcBef>
                <a:spcPct val="20000"/>
              </a:spcBef>
              <a:spcAft>
                <a:spcPct val="0"/>
              </a:spcAft>
              <a:defRPr sz="1100" b="1" kern="1200">
                <a:solidFill>
                  <a:schemeClr val="tx1"/>
                </a:solidFill>
                <a:latin typeface="Arial" pitchFamily="34" charset="0"/>
                <a:ea typeface="+mn-ea"/>
                <a:cs typeface="Arial" pitchFamily="34" charset="0"/>
              </a:defRPr>
            </a:lvl4pPr>
            <a:lvl5pPr marL="1828800" algn="ctr" rtl="0" fontAlgn="base">
              <a:spcBef>
                <a:spcPct val="20000"/>
              </a:spcBef>
              <a:spcAft>
                <a:spcPct val="0"/>
              </a:spcAft>
              <a:defRPr sz="1100" b="1" kern="1200">
                <a:solidFill>
                  <a:schemeClr val="tx1"/>
                </a:solidFill>
                <a:latin typeface="Arial" pitchFamily="34" charset="0"/>
                <a:ea typeface="+mn-ea"/>
                <a:cs typeface="Arial" pitchFamily="34" charset="0"/>
              </a:defRPr>
            </a:lvl5pPr>
            <a:lvl6pPr marL="2286000" algn="l" defTabSz="914400" rtl="0" eaLnBrk="1" latinLnBrk="0" hangingPunct="1">
              <a:defRPr sz="1100" b="1" kern="1200">
                <a:solidFill>
                  <a:schemeClr val="tx1"/>
                </a:solidFill>
                <a:latin typeface="Arial" pitchFamily="34" charset="0"/>
                <a:ea typeface="+mn-ea"/>
                <a:cs typeface="Arial" pitchFamily="34" charset="0"/>
              </a:defRPr>
            </a:lvl6pPr>
            <a:lvl7pPr marL="2743200" algn="l" defTabSz="914400" rtl="0" eaLnBrk="1" latinLnBrk="0" hangingPunct="1">
              <a:defRPr sz="1100" b="1" kern="1200">
                <a:solidFill>
                  <a:schemeClr val="tx1"/>
                </a:solidFill>
                <a:latin typeface="Arial" pitchFamily="34" charset="0"/>
                <a:ea typeface="+mn-ea"/>
                <a:cs typeface="Arial" pitchFamily="34" charset="0"/>
              </a:defRPr>
            </a:lvl7pPr>
            <a:lvl8pPr marL="3200400" algn="l" defTabSz="914400" rtl="0" eaLnBrk="1" latinLnBrk="0" hangingPunct="1">
              <a:defRPr sz="1100" b="1" kern="1200">
                <a:solidFill>
                  <a:schemeClr val="tx1"/>
                </a:solidFill>
                <a:latin typeface="Arial" pitchFamily="34" charset="0"/>
                <a:ea typeface="+mn-ea"/>
                <a:cs typeface="Arial" pitchFamily="34" charset="0"/>
              </a:defRPr>
            </a:lvl8pPr>
            <a:lvl9pPr marL="3657600" algn="l" defTabSz="914400" rtl="0" eaLnBrk="1" latinLnBrk="0" hangingPunct="1">
              <a:defRPr sz="1100" b="1" kern="1200">
                <a:solidFill>
                  <a:schemeClr val="tx1"/>
                </a:solidFill>
                <a:latin typeface="Arial" pitchFamily="34" charset="0"/>
                <a:ea typeface="+mn-ea"/>
                <a:cs typeface="Arial" pitchFamily="34" charset="0"/>
              </a:defRPr>
            </a:lvl9pPr>
          </a:lstStyle>
          <a:p>
            <a:fld id="{3F93A7CA-9DB4-46AC-AD34-75B654F4CE85}" type="slidenum">
              <a:rPr lang="en-US" sz="1200" smtClean="0">
                <a:solidFill>
                  <a:prstClr val="white"/>
                </a:solidFill>
              </a:rPr>
              <a:pPr/>
              <a:t>5</a:t>
            </a:fld>
            <a:endParaRPr lang="en-US" sz="1200" dirty="0">
              <a:solidFill>
                <a:prstClr val="white"/>
              </a:solidFill>
            </a:endParaRPr>
          </a:p>
        </p:txBody>
      </p:sp>
      <p:sp>
        <p:nvSpPr>
          <p:cNvPr id="4" name="Title 1"/>
          <p:cNvSpPr>
            <a:spLocks noGrp="1"/>
          </p:cNvSpPr>
          <p:nvPr>
            <p:ph type="title"/>
          </p:nvPr>
        </p:nvSpPr>
        <p:spPr>
          <a:xfrm>
            <a:off x="457200" y="274638"/>
            <a:ext cx="7620000" cy="1143000"/>
          </a:xfrm>
        </p:spPr>
        <p:txBody>
          <a:bodyPr/>
          <a:lstStyle/>
          <a:p>
            <a:pPr eaLnBrk="1" fontAlgn="auto" hangingPunct="1">
              <a:spcAft>
                <a:spcPts val="0"/>
              </a:spcAft>
              <a:defRPr/>
            </a:pPr>
            <a:r>
              <a:rPr lang="en-US" dirty="0" smtClean="0"/>
              <a:t>Recent Litigation in State &amp; Local Tax Law</a:t>
            </a:r>
            <a:endParaRPr lang="en-US" dirty="0"/>
          </a:p>
        </p:txBody>
      </p:sp>
    </p:spTree>
    <p:extLst>
      <p:ext uri="{BB962C8B-B14F-4D97-AF65-F5344CB8AC3E}">
        <p14:creationId xmlns:p14="http://schemas.microsoft.com/office/powerpoint/2010/main" val="36447756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
          </p:nvPr>
        </p:nvSpPr>
        <p:spPr>
          <a:xfrm>
            <a:off x="381000" y="1752599"/>
            <a:ext cx="7924800" cy="5334001"/>
          </a:xfrm>
        </p:spPr>
        <p:txBody>
          <a:bodyPr>
            <a:normAutofit/>
          </a:bodyPr>
          <a:lstStyle/>
          <a:p>
            <a:r>
              <a:rPr lang="en-US" b="1" i="1" smtClean="0"/>
              <a:t>See also LIPCA, Inc. v. Barfield</a:t>
            </a:r>
            <a:r>
              <a:rPr lang="en-US" b="1" smtClean="0"/>
              <a:t>, BTA Doc. No. 9502D (La. Bd. Tax App. 8/10/16).</a:t>
            </a:r>
            <a:endParaRPr lang="en-US" b="1" i="1"/>
          </a:p>
        </p:txBody>
      </p:sp>
      <p:sp>
        <p:nvSpPr>
          <p:cNvPr id="5" name="Slide Number Placeholder 3"/>
          <p:cNvSpPr txBox="1">
            <a:spLocks/>
          </p:cNvSpPr>
          <p:nvPr/>
        </p:nvSpPr>
        <p:spPr>
          <a:xfrm>
            <a:off x="3715871" y="6492875"/>
            <a:ext cx="2133600" cy="365125"/>
          </a:xfrm>
          <a:prstGeom prst="rect">
            <a:avLst/>
          </a:prstGeom>
        </p:spPr>
        <p:txBody>
          <a:bodyPr/>
          <a:lstStyle>
            <a:defPPr>
              <a:defRPr lang="en-US"/>
            </a:defPPr>
            <a:lvl1pPr algn="ctr" rtl="0" fontAlgn="base">
              <a:spcBef>
                <a:spcPct val="20000"/>
              </a:spcBef>
              <a:spcAft>
                <a:spcPct val="0"/>
              </a:spcAft>
              <a:defRPr sz="1100" b="1" kern="1200">
                <a:solidFill>
                  <a:schemeClr val="tx1"/>
                </a:solidFill>
                <a:latin typeface="Arial" pitchFamily="34" charset="0"/>
                <a:ea typeface="+mn-ea"/>
                <a:cs typeface="Arial" pitchFamily="34" charset="0"/>
              </a:defRPr>
            </a:lvl1pPr>
            <a:lvl2pPr marL="457200" algn="ctr" rtl="0" fontAlgn="base">
              <a:spcBef>
                <a:spcPct val="20000"/>
              </a:spcBef>
              <a:spcAft>
                <a:spcPct val="0"/>
              </a:spcAft>
              <a:defRPr sz="1100" b="1" kern="1200">
                <a:solidFill>
                  <a:schemeClr val="tx1"/>
                </a:solidFill>
                <a:latin typeface="Arial" pitchFamily="34" charset="0"/>
                <a:ea typeface="+mn-ea"/>
                <a:cs typeface="Arial" pitchFamily="34" charset="0"/>
              </a:defRPr>
            </a:lvl2pPr>
            <a:lvl3pPr marL="914400" algn="ctr" rtl="0" fontAlgn="base">
              <a:spcBef>
                <a:spcPct val="20000"/>
              </a:spcBef>
              <a:spcAft>
                <a:spcPct val="0"/>
              </a:spcAft>
              <a:defRPr sz="1100" b="1" kern="1200">
                <a:solidFill>
                  <a:schemeClr val="tx1"/>
                </a:solidFill>
                <a:latin typeface="Arial" pitchFamily="34" charset="0"/>
                <a:ea typeface="+mn-ea"/>
                <a:cs typeface="Arial" pitchFamily="34" charset="0"/>
              </a:defRPr>
            </a:lvl3pPr>
            <a:lvl4pPr marL="1371600" algn="ctr" rtl="0" fontAlgn="base">
              <a:spcBef>
                <a:spcPct val="20000"/>
              </a:spcBef>
              <a:spcAft>
                <a:spcPct val="0"/>
              </a:spcAft>
              <a:defRPr sz="1100" b="1" kern="1200">
                <a:solidFill>
                  <a:schemeClr val="tx1"/>
                </a:solidFill>
                <a:latin typeface="Arial" pitchFamily="34" charset="0"/>
                <a:ea typeface="+mn-ea"/>
                <a:cs typeface="Arial" pitchFamily="34" charset="0"/>
              </a:defRPr>
            </a:lvl4pPr>
            <a:lvl5pPr marL="1828800" algn="ctr" rtl="0" fontAlgn="base">
              <a:spcBef>
                <a:spcPct val="20000"/>
              </a:spcBef>
              <a:spcAft>
                <a:spcPct val="0"/>
              </a:spcAft>
              <a:defRPr sz="1100" b="1" kern="1200">
                <a:solidFill>
                  <a:schemeClr val="tx1"/>
                </a:solidFill>
                <a:latin typeface="Arial" pitchFamily="34" charset="0"/>
                <a:ea typeface="+mn-ea"/>
                <a:cs typeface="Arial" pitchFamily="34" charset="0"/>
              </a:defRPr>
            </a:lvl5pPr>
            <a:lvl6pPr marL="2286000" algn="l" defTabSz="914400" rtl="0" eaLnBrk="1" latinLnBrk="0" hangingPunct="1">
              <a:defRPr sz="1100" b="1" kern="1200">
                <a:solidFill>
                  <a:schemeClr val="tx1"/>
                </a:solidFill>
                <a:latin typeface="Arial" pitchFamily="34" charset="0"/>
                <a:ea typeface="+mn-ea"/>
                <a:cs typeface="Arial" pitchFamily="34" charset="0"/>
              </a:defRPr>
            </a:lvl6pPr>
            <a:lvl7pPr marL="2743200" algn="l" defTabSz="914400" rtl="0" eaLnBrk="1" latinLnBrk="0" hangingPunct="1">
              <a:defRPr sz="1100" b="1" kern="1200">
                <a:solidFill>
                  <a:schemeClr val="tx1"/>
                </a:solidFill>
                <a:latin typeface="Arial" pitchFamily="34" charset="0"/>
                <a:ea typeface="+mn-ea"/>
                <a:cs typeface="Arial" pitchFamily="34" charset="0"/>
              </a:defRPr>
            </a:lvl7pPr>
            <a:lvl8pPr marL="3200400" algn="l" defTabSz="914400" rtl="0" eaLnBrk="1" latinLnBrk="0" hangingPunct="1">
              <a:defRPr sz="1100" b="1" kern="1200">
                <a:solidFill>
                  <a:schemeClr val="tx1"/>
                </a:solidFill>
                <a:latin typeface="Arial" pitchFamily="34" charset="0"/>
                <a:ea typeface="+mn-ea"/>
                <a:cs typeface="Arial" pitchFamily="34" charset="0"/>
              </a:defRPr>
            </a:lvl8pPr>
            <a:lvl9pPr marL="3657600" algn="l" defTabSz="914400" rtl="0" eaLnBrk="1" latinLnBrk="0" hangingPunct="1">
              <a:defRPr sz="1100" b="1" kern="1200">
                <a:solidFill>
                  <a:schemeClr val="tx1"/>
                </a:solidFill>
                <a:latin typeface="Arial" pitchFamily="34" charset="0"/>
                <a:ea typeface="+mn-ea"/>
                <a:cs typeface="Arial" pitchFamily="34" charset="0"/>
              </a:defRPr>
            </a:lvl9pPr>
          </a:lstStyle>
          <a:p>
            <a:fld id="{3F93A7CA-9DB4-46AC-AD34-75B654F4CE85}" type="slidenum">
              <a:rPr lang="en-US" sz="1200" smtClean="0">
                <a:solidFill>
                  <a:prstClr val="white"/>
                </a:solidFill>
              </a:rPr>
              <a:pPr/>
              <a:t>6</a:t>
            </a:fld>
            <a:endParaRPr lang="en-US" sz="1200" dirty="0">
              <a:solidFill>
                <a:prstClr val="white"/>
              </a:solidFill>
            </a:endParaRPr>
          </a:p>
        </p:txBody>
      </p:sp>
      <p:sp>
        <p:nvSpPr>
          <p:cNvPr id="4" name="Title 1"/>
          <p:cNvSpPr>
            <a:spLocks noGrp="1"/>
          </p:cNvSpPr>
          <p:nvPr>
            <p:ph type="title"/>
          </p:nvPr>
        </p:nvSpPr>
        <p:spPr>
          <a:xfrm>
            <a:off x="457200" y="274638"/>
            <a:ext cx="7620000" cy="1143000"/>
          </a:xfrm>
        </p:spPr>
        <p:txBody>
          <a:bodyPr/>
          <a:lstStyle/>
          <a:p>
            <a:pPr eaLnBrk="1" fontAlgn="auto" hangingPunct="1">
              <a:spcAft>
                <a:spcPts val="0"/>
              </a:spcAft>
              <a:defRPr/>
            </a:pPr>
            <a:r>
              <a:rPr lang="en-US" dirty="0" smtClean="0"/>
              <a:t>Recent Litigation in State &amp; Local Tax Law</a:t>
            </a:r>
            <a:endParaRPr lang="en-US" dirty="0"/>
          </a:p>
        </p:txBody>
      </p:sp>
    </p:spTree>
    <p:extLst>
      <p:ext uri="{BB962C8B-B14F-4D97-AF65-F5344CB8AC3E}">
        <p14:creationId xmlns:p14="http://schemas.microsoft.com/office/powerpoint/2010/main" val="11691192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2438400"/>
            <a:ext cx="7772400" cy="1470025"/>
          </a:xfrm>
        </p:spPr>
        <p:txBody>
          <a:bodyPr/>
          <a:lstStyle/>
          <a:p>
            <a:pPr eaLnBrk="1" fontAlgn="auto" hangingPunct="1">
              <a:spcAft>
                <a:spcPts val="0"/>
              </a:spcAft>
              <a:defRPr/>
            </a:pPr>
            <a:r>
              <a:rPr lang="en-US" dirty="0" smtClean="0">
                <a:solidFill>
                  <a:schemeClr val="bg2">
                    <a:lumMod val="25000"/>
                  </a:schemeClr>
                </a:solidFill>
              </a:rPr>
              <a:t>Sales/Use/Lease Tax Litigation</a:t>
            </a:r>
            <a:endParaRPr lang="en-US" dirty="0">
              <a:solidFill>
                <a:schemeClr val="bg2">
                  <a:lumMod val="25000"/>
                </a:schemeClr>
              </a:solidFill>
            </a:endParaRPr>
          </a:p>
        </p:txBody>
      </p:sp>
      <p:pic>
        <p:nvPicPr>
          <p:cNvPr id="6" name="Picture 9" descr="Louisiana Department of Revenu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7416" y="3836430"/>
            <a:ext cx="1008083" cy="100808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C:\Users\5839\Desktop\jwsmall.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7332" y="3654672"/>
            <a:ext cx="1371600" cy="13716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a:blip r:embed="rId4"/>
          <a:stretch>
            <a:fillRect/>
          </a:stretch>
        </p:blipFill>
        <p:spPr>
          <a:xfrm>
            <a:off x="4934932" y="4935001"/>
            <a:ext cx="2915897" cy="1343025"/>
          </a:xfrm>
          <a:prstGeom prst="rect">
            <a:avLst/>
          </a:prstGeom>
        </p:spPr>
      </p:pic>
    </p:spTree>
    <p:extLst>
      <p:ext uri="{BB962C8B-B14F-4D97-AF65-F5344CB8AC3E}">
        <p14:creationId xmlns:p14="http://schemas.microsoft.com/office/powerpoint/2010/main" val="1393299434"/>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
          </p:nvPr>
        </p:nvSpPr>
        <p:spPr>
          <a:xfrm>
            <a:off x="457200" y="1752600"/>
            <a:ext cx="7620000" cy="4648200"/>
          </a:xfrm>
        </p:spPr>
        <p:txBody>
          <a:bodyPr/>
          <a:lstStyle/>
          <a:p>
            <a:r>
              <a:rPr lang="en-US" sz="2400" b="1" i="1" smtClean="0"/>
              <a:t>Turner Bros. Crane and Rigging, LLC v. Ascension Parish Sales and Use Tax Auth.</a:t>
            </a:r>
            <a:r>
              <a:rPr lang="en-US" sz="2400" b="1" smtClean="0"/>
              <a:t>, 2016-0673 </a:t>
            </a:r>
            <a:r>
              <a:rPr lang="en-US" sz="2400" b="1" dirty="0"/>
              <a:t>(La</a:t>
            </a:r>
            <a:r>
              <a:rPr lang="en-US" sz="2400" b="1"/>
              <a:t>. </a:t>
            </a:r>
            <a:r>
              <a:rPr lang="en-US" sz="2400" b="1" smtClean="0"/>
              <a:t>App. 1 Cir. 7/5/17); </a:t>
            </a:r>
            <a:r>
              <a:rPr lang="en-US" sz="2400" b="1" dirty="0" smtClean="0"/>
              <a:t>__ </a:t>
            </a:r>
            <a:r>
              <a:rPr lang="en-US" sz="2400" b="1" dirty="0"/>
              <a:t>So. </a:t>
            </a:r>
            <a:r>
              <a:rPr lang="en-US" sz="2400" b="1" dirty="0" err="1"/>
              <a:t>3d</a:t>
            </a:r>
            <a:r>
              <a:rPr lang="en-US" sz="2400" b="1" dirty="0"/>
              <a:t> </a:t>
            </a:r>
            <a:r>
              <a:rPr lang="en-US" sz="2400" b="1"/>
              <a:t>__, </a:t>
            </a:r>
            <a:r>
              <a:rPr lang="en-US" sz="2400" b="1" smtClean="0"/>
              <a:t>2017 </a:t>
            </a:r>
            <a:r>
              <a:rPr lang="en-US" sz="2400" b="1"/>
              <a:t>WL </a:t>
            </a:r>
            <a:r>
              <a:rPr lang="en-US" sz="2400" b="1" smtClean="0"/>
              <a:t>2875914.</a:t>
            </a:r>
            <a:endParaRPr lang="en-US" sz="2400" b="1" dirty="0"/>
          </a:p>
          <a:p>
            <a:pPr lvl="1"/>
            <a:r>
              <a:rPr lang="en-US" sz="2000" smtClean="0"/>
              <a:t>Local use tax assessed on company’s imporation and lease of 9 cranes in Ascension Parish.</a:t>
            </a:r>
          </a:p>
          <a:p>
            <a:pPr lvl="1"/>
            <a:r>
              <a:rPr lang="en-US" smtClean="0"/>
              <a:t>Turner asserted:</a:t>
            </a:r>
          </a:p>
          <a:p>
            <a:pPr lvl="2"/>
            <a:r>
              <a:rPr lang="en-US"/>
              <a:t>5 cranes </a:t>
            </a:r>
            <a:r>
              <a:rPr lang="en-US" smtClean="0"/>
              <a:t>were transferred </a:t>
            </a:r>
            <a:r>
              <a:rPr lang="en-US"/>
              <a:t>in isolated or occasional </a:t>
            </a:r>
            <a:r>
              <a:rPr lang="en-US" smtClean="0"/>
              <a:t>sale.</a:t>
            </a:r>
          </a:p>
          <a:p>
            <a:pPr lvl="3"/>
            <a:r>
              <a:rPr lang="en-US"/>
              <a:t>T</a:t>
            </a:r>
            <a:r>
              <a:rPr lang="en-US" smtClean="0"/>
              <a:t>hus</a:t>
            </a:r>
            <a:r>
              <a:rPr lang="en-US"/>
              <a:t>, excluded from sales tax on transfer and use tax on subsequent imporation and use</a:t>
            </a:r>
            <a:r>
              <a:rPr lang="en-US" smtClean="0"/>
              <a:t>.</a:t>
            </a:r>
          </a:p>
          <a:p>
            <a:pPr lvl="2"/>
            <a:r>
              <a:rPr lang="en-US" smtClean="0"/>
              <a:t>Prior sales/use tax settlement with Parish included 5 of the cranes</a:t>
            </a:r>
          </a:p>
          <a:p>
            <a:pPr lvl="3"/>
            <a:r>
              <a:rPr lang="en-US" smtClean="0"/>
              <a:t>Double taxation would result.</a:t>
            </a:r>
          </a:p>
          <a:p>
            <a:pPr lvl="2"/>
            <a:r>
              <a:rPr lang="en-US" smtClean="0"/>
              <a:t>Credit owed for local sales/use tax paid to other jurisdictions.</a:t>
            </a:r>
          </a:p>
          <a:p>
            <a:pPr lvl="3"/>
            <a:r>
              <a:rPr lang="en-US" smtClean="0"/>
              <a:t>Turner not required to request refunds from other jurisdcitions under La. R.S. 47:337.86.</a:t>
            </a:r>
            <a:endParaRPr lang="en-US" sz="2000" dirty="0"/>
          </a:p>
          <a:p>
            <a:pPr marL="0" indent="0">
              <a:buNone/>
            </a:pPr>
            <a:endParaRPr lang="en-US" dirty="0"/>
          </a:p>
        </p:txBody>
      </p:sp>
      <p:sp>
        <p:nvSpPr>
          <p:cNvPr id="5" name="Slide Number Placeholder 3"/>
          <p:cNvSpPr txBox="1">
            <a:spLocks/>
          </p:cNvSpPr>
          <p:nvPr/>
        </p:nvSpPr>
        <p:spPr>
          <a:xfrm>
            <a:off x="3715871" y="6492875"/>
            <a:ext cx="2133600" cy="365125"/>
          </a:xfrm>
          <a:prstGeom prst="rect">
            <a:avLst/>
          </a:prstGeom>
        </p:spPr>
        <p:txBody>
          <a:bodyPr/>
          <a:lstStyle>
            <a:defPPr>
              <a:defRPr lang="en-US"/>
            </a:defPPr>
            <a:lvl1pPr algn="ctr" rtl="0" fontAlgn="base">
              <a:spcBef>
                <a:spcPct val="20000"/>
              </a:spcBef>
              <a:spcAft>
                <a:spcPct val="0"/>
              </a:spcAft>
              <a:defRPr sz="1100" b="1" kern="1200">
                <a:solidFill>
                  <a:schemeClr val="tx1"/>
                </a:solidFill>
                <a:latin typeface="Arial" pitchFamily="34" charset="0"/>
                <a:ea typeface="+mn-ea"/>
                <a:cs typeface="Arial" pitchFamily="34" charset="0"/>
              </a:defRPr>
            </a:lvl1pPr>
            <a:lvl2pPr marL="457200" algn="ctr" rtl="0" fontAlgn="base">
              <a:spcBef>
                <a:spcPct val="20000"/>
              </a:spcBef>
              <a:spcAft>
                <a:spcPct val="0"/>
              </a:spcAft>
              <a:defRPr sz="1100" b="1" kern="1200">
                <a:solidFill>
                  <a:schemeClr val="tx1"/>
                </a:solidFill>
                <a:latin typeface="Arial" pitchFamily="34" charset="0"/>
                <a:ea typeface="+mn-ea"/>
                <a:cs typeface="Arial" pitchFamily="34" charset="0"/>
              </a:defRPr>
            </a:lvl2pPr>
            <a:lvl3pPr marL="914400" algn="ctr" rtl="0" fontAlgn="base">
              <a:spcBef>
                <a:spcPct val="20000"/>
              </a:spcBef>
              <a:spcAft>
                <a:spcPct val="0"/>
              </a:spcAft>
              <a:defRPr sz="1100" b="1" kern="1200">
                <a:solidFill>
                  <a:schemeClr val="tx1"/>
                </a:solidFill>
                <a:latin typeface="Arial" pitchFamily="34" charset="0"/>
                <a:ea typeface="+mn-ea"/>
                <a:cs typeface="Arial" pitchFamily="34" charset="0"/>
              </a:defRPr>
            </a:lvl3pPr>
            <a:lvl4pPr marL="1371600" algn="ctr" rtl="0" fontAlgn="base">
              <a:spcBef>
                <a:spcPct val="20000"/>
              </a:spcBef>
              <a:spcAft>
                <a:spcPct val="0"/>
              </a:spcAft>
              <a:defRPr sz="1100" b="1" kern="1200">
                <a:solidFill>
                  <a:schemeClr val="tx1"/>
                </a:solidFill>
                <a:latin typeface="Arial" pitchFamily="34" charset="0"/>
                <a:ea typeface="+mn-ea"/>
                <a:cs typeface="Arial" pitchFamily="34" charset="0"/>
              </a:defRPr>
            </a:lvl4pPr>
            <a:lvl5pPr marL="1828800" algn="ctr" rtl="0" fontAlgn="base">
              <a:spcBef>
                <a:spcPct val="20000"/>
              </a:spcBef>
              <a:spcAft>
                <a:spcPct val="0"/>
              </a:spcAft>
              <a:defRPr sz="1100" b="1" kern="1200">
                <a:solidFill>
                  <a:schemeClr val="tx1"/>
                </a:solidFill>
                <a:latin typeface="Arial" pitchFamily="34" charset="0"/>
                <a:ea typeface="+mn-ea"/>
                <a:cs typeface="Arial" pitchFamily="34" charset="0"/>
              </a:defRPr>
            </a:lvl5pPr>
            <a:lvl6pPr marL="2286000" algn="l" defTabSz="914400" rtl="0" eaLnBrk="1" latinLnBrk="0" hangingPunct="1">
              <a:defRPr sz="1100" b="1" kern="1200">
                <a:solidFill>
                  <a:schemeClr val="tx1"/>
                </a:solidFill>
                <a:latin typeface="Arial" pitchFamily="34" charset="0"/>
                <a:ea typeface="+mn-ea"/>
                <a:cs typeface="Arial" pitchFamily="34" charset="0"/>
              </a:defRPr>
            </a:lvl6pPr>
            <a:lvl7pPr marL="2743200" algn="l" defTabSz="914400" rtl="0" eaLnBrk="1" latinLnBrk="0" hangingPunct="1">
              <a:defRPr sz="1100" b="1" kern="1200">
                <a:solidFill>
                  <a:schemeClr val="tx1"/>
                </a:solidFill>
                <a:latin typeface="Arial" pitchFamily="34" charset="0"/>
                <a:ea typeface="+mn-ea"/>
                <a:cs typeface="Arial" pitchFamily="34" charset="0"/>
              </a:defRPr>
            </a:lvl7pPr>
            <a:lvl8pPr marL="3200400" algn="l" defTabSz="914400" rtl="0" eaLnBrk="1" latinLnBrk="0" hangingPunct="1">
              <a:defRPr sz="1100" b="1" kern="1200">
                <a:solidFill>
                  <a:schemeClr val="tx1"/>
                </a:solidFill>
                <a:latin typeface="Arial" pitchFamily="34" charset="0"/>
                <a:ea typeface="+mn-ea"/>
                <a:cs typeface="Arial" pitchFamily="34" charset="0"/>
              </a:defRPr>
            </a:lvl8pPr>
            <a:lvl9pPr marL="3657600" algn="l" defTabSz="914400" rtl="0" eaLnBrk="1" latinLnBrk="0" hangingPunct="1">
              <a:defRPr sz="1100" b="1" kern="1200">
                <a:solidFill>
                  <a:schemeClr val="tx1"/>
                </a:solidFill>
                <a:latin typeface="Arial" pitchFamily="34" charset="0"/>
                <a:ea typeface="+mn-ea"/>
                <a:cs typeface="Arial" pitchFamily="34" charset="0"/>
              </a:defRPr>
            </a:lvl9pPr>
          </a:lstStyle>
          <a:p>
            <a:fld id="{3F93A7CA-9DB4-46AC-AD34-75B654F4CE85}" type="slidenum">
              <a:rPr lang="en-US" sz="1200" smtClean="0">
                <a:solidFill>
                  <a:schemeClr val="bg1"/>
                </a:solidFill>
              </a:rPr>
              <a:pPr/>
              <a:t>8</a:t>
            </a:fld>
            <a:endParaRPr lang="en-US" sz="1200" dirty="0">
              <a:solidFill>
                <a:schemeClr val="bg1"/>
              </a:solidFill>
            </a:endParaRPr>
          </a:p>
        </p:txBody>
      </p:sp>
      <p:sp>
        <p:nvSpPr>
          <p:cNvPr id="4" name="Title 1"/>
          <p:cNvSpPr>
            <a:spLocks noGrp="1"/>
          </p:cNvSpPr>
          <p:nvPr>
            <p:ph type="title"/>
          </p:nvPr>
        </p:nvSpPr>
        <p:spPr>
          <a:xfrm>
            <a:off x="457200" y="274638"/>
            <a:ext cx="7620000" cy="1143000"/>
          </a:xfrm>
        </p:spPr>
        <p:txBody>
          <a:bodyPr/>
          <a:lstStyle/>
          <a:p>
            <a:pPr eaLnBrk="1" fontAlgn="auto" hangingPunct="1">
              <a:spcAft>
                <a:spcPts val="0"/>
              </a:spcAft>
              <a:defRPr/>
            </a:pPr>
            <a:r>
              <a:rPr lang="en-US" dirty="0" smtClean="0"/>
              <a:t>Recent Litigation in State &amp; Local Tax Law</a:t>
            </a:r>
            <a:endParaRPr lang="en-US" dirty="0"/>
          </a:p>
        </p:txBody>
      </p:sp>
    </p:spTree>
    <p:extLst>
      <p:ext uri="{BB962C8B-B14F-4D97-AF65-F5344CB8AC3E}">
        <p14:creationId xmlns:p14="http://schemas.microsoft.com/office/powerpoint/2010/main" val="35552761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
          </p:nvPr>
        </p:nvSpPr>
        <p:spPr>
          <a:xfrm>
            <a:off x="457200" y="1752600"/>
            <a:ext cx="7620000" cy="4648200"/>
          </a:xfrm>
        </p:spPr>
        <p:txBody>
          <a:bodyPr>
            <a:normAutofit fontScale="92500" lnSpcReduction="20000"/>
          </a:bodyPr>
          <a:lstStyle/>
          <a:p>
            <a:r>
              <a:rPr lang="en-US" sz="2400" b="1" i="1" smtClean="0"/>
              <a:t>Turner Bros. Crane and Rigging, LLC v. Ascension Parish Sales and Use Tax Auth.</a:t>
            </a:r>
            <a:r>
              <a:rPr lang="en-US" sz="2400" b="1" smtClean="0"/>
              <a:t>, 2016-0673 </a:t>
            </a:r>
            <a:r>
              <a:rPr lang="en-US" sz="2400" b="1" dirty="0"/>
              <a:t>(La</a:t>
            </a:r>
            <a:r>
              <a:rPr lang="en-US" sz="2400" b="1"/>
              <a:t>. </a:t>
            </a:r>
            <a:r>
              <a:rPr lang="en-US" sz="2400" b="1" smtClean="0"/>
              <a:t>App. 1 Cir. 7/5/17); </a:t>
            </a:r>
            <a:r>
              <a:rPr lang="en-US" sz="2400" b="1" dirty="0" smtClean="0"/>
              <a:t>__ </a:t>
            </a:r>
            <a:r>
              <a:rPr lang="en-US" sz="2400" b="1" dirty="0"/>
              <a:t>So. </a:t>
            </a:r>
            <a:r>
              <a:rPr lang="en-US" sz="2400" b="1" dirty="0" err="1"/>
              <a:t>3d</a:t>
            </a:r>
            <a:r>
              <a:rPr lang="en-US" sz="2400" b="1" dirty="0"/>
              <a:t> </a:t>
            </a:r>
            <a:r>
              <a:rPr lang="en-US" sz="2400" b="1"/>
              <a:t>__, </a:t>
            </a:r>
            <a:r>
              <a:rPr lang="en-US" sz="2400" b="1" smtClean="0"/>
              <a:t>2017 </a:t>
            </a:r>
            <a:r>
              <a:rPr lang="en-US" sz="2400" b="1"/>
              <a:t>WL </a:t>
            </a:r>
            <a:r>
              <a:rPr lang="en-US" sz="2400" b="1" smtClean="0"/>
              <a:t>2875914.</a:t>
            </a:r>
            <a:endParaRPr lang="en-US" sz="2400" b="1" dirty="0"/>
          </a:p>
          <a:p>
            <a:pPr lvl="1"/>
            <a:r>
              <a:rPr lang="en-US" smtClean="0"/>
              <a:t>Court of Appeal held:</a:t>
            </a:r>
          </a:p>
          <a:p>
            <a:pPr lvl="2"/>
            <a:r>
              <a:rPr lang="en-US" smtClean="0"/>
              <a:t>Evidence did not establish that 5 </a:t>
            </a:r>
            <a:r>
              <a:rPr lang="en-US"/>
              <a:t>cranes </a:t>
            </a:r>
            <a:r>
              <a:rPr lang="en-US" smtClean="0"/>
              <a:t>were transferred </a:t>
            </a:r>
            <a:r>
              <a:rPr lang="en-US"/>
              <a:t>in </a:t>
            </a:r>
            <a:r>
              <a:rPr lang="en-US" smtClean="0"/>
              <a:t>“isolated </a:t>
            </a:r>
            <a:r>
              <a:rPr lang="en-US"/>
              <a:t>or </a:t>
            </a:r>
            <a:r>
              <a:rPr lang="en-US" smtClean="0"/>
              <a:t>occasional” sale.</a:t>
            </a:r>
          </a:p>
          <a:p>
            <a:pPr lvl="3"/>
            <a:r>
              <a:rPr lang="en-US" smtClean="0"/>
              <a:t>Testimony at trial was insufficient – Court of Appeal wanted testimony of actual signatory or employee of company at time of transfer</a:t>
            </a:r>
          </a:p>
          <a:p>
            <a:pPr lvl="2"/>
            <a:r>
              <a:rPr lang="en-US" smtClean="0"/>
              <a:t>Prior sales/use settlement with Parish was silent as to which cranes were involve in settlement</a:t>
            </a:r>
          </a:p>
          <a:p>
            <a:pPr lvl="3"/>
            <a:r>
              <a:rPr lang="en-US" smtClean="0"/>
              <a:t>Thus, Court found district court did not err in factual finding.</a:t>
            </a:r>
          </a:p>
          <a:p>
            <a:pPr lvl="2"/>
            <a:r>
              <a:rPr lang="en-US" smtClean="0"/>
              <a:t>Credit </a:t>
            </a:r>
            <a:r>
              <a:rPr lang="en-US" u="sng" smtClean="0"/>
              <a:t>was</a:t>
            </a:r>
            <a:r>
              <a:rPr lang="en-US" smtClean="0"/>
              <a:t> owed for local sales/use tax paid to other jurisdictions.</a:t>
            </a:r>
          </a:p>
          <a:p>
            <a:pPr lvl="3"/>
            <a:r>
              <a:rPr lang="en-US" smtClean="0"/>
              <a:t>Turner </a:t>
            </a:r>
            <a:r>
              <a:rPr lang="en-US" u="sng" smtClean="0"/>
              <a:t>not</a:t>
            </a:r>
            <a:r>
              <a:rPr lang="en-US" smtClean="0"/>
              <a:t> required to request refunds from other jurisdcitions under La. R.S. 47:337.86.</a:t>
            </a:r>
          </a:p>
          <a:p>
            <a:pPr lvl="4"/>
            <a:r>
              <a:rPr lang="en-US" sz="1800" smtClean="0"/>
              <a:t>Separate transactions at issue (sale/use and </a:t>
            </a:r>
            <a:r>
              <a:rPr lang="en-US" sz="1800" u="sng" smtClean="0"/>
              <a:t>subsequent</a:t>
            </a:r>
            <a:r>
              <a:rPr lang="en-US" sz="1800" smtClean="0"/>
              <a:t> use) – sales/use tax not “erroneously” paid elsewhere</a:t>
            </a:r>
          </a:p>
          <a:p>
            <a:pPr lvl="2"/>
            <a:r>
              <a:rPr lang="en-US" sz="2200" smtClean="0"/>
              <a:t>Case remanded to district court to determine proper credit amount</a:t>
            </a:r>
            <a:endParaRPr lang="en-US" sz="2200" dirty="0"/>
          </a:p>
          <a:p>
            <a:pPr marL="0" indent="0">
              <a:buNone/>
            </a:pPr>
            <a:endParaRPr lang="en-US" dirty="0"/>
          </a:p>
        </p:txBody>
      </p:sp>
      <p:sp>
        <p:nvSpPr>
          <p:cNvPr id="5" name="Slide Number Placeholder 3"/>
          <p:cNvSpPr txBox="1">
            <a:spLocks/>
          </p:cNvSpPr>
          <p:nvPr/>
        </p:nvSpPr>
        <p:spPr>
          <a:xfrm>
            <a:off x="3715871" y="6492875"/>
            <a:ext cx="2133600" cy="365125"/>
          </a:xfrm>
          <a:prstGeom prst="rect">
            <a:avLst/>
          </a:prstGeom>
        </p:spPr>
        <p:txBody>
          <a:bodyPr/>
          <a:lstStyle>
            <a:defPPr>
              <a:defRPr lang="en-US"/>
            </a:defPPr>
            <a:lvl1pPr algn="ctr" rtl="0" fontAlgn="base">
              <a:spcBef>
                <a:spcPct val="20000"/>
              </a:spcBef>
              <a:spcAft>
                <a:spcPct val="0"/>
              </a:spcAft>
              <a:defRPr sz="1100" b="1" kern="1200">
                <a:solidFill>
                  <a:schemeClr val="tx1"/>
                </a:solidFill>
                <a:latin typeface="Arial" pitchFamily="34" charset="0"/>
                <a:ea typeface="+mn-ea"/>
                <a:cs typeface="Arial" pitchFamily="34" charset="0"/>
              </a:defRPr>
            </a:lvl1pPr>
            <a:lvl2pPr marL="457200" algn="ctr" rtl="0" fontAlgn="base">
              <a:spcBef>
                <a:spcPct val="20000"/>
              </a:spcBef>
              <a:spcAft>
                <a:spcPct val="0"/>
              </a:spcAft>
              <a:defRPr sz="1100" b="1" kern="1200">
                <a:solidFill>
                  <a:schemeClr val="tx1"/>
                </a:solidFill>
                <a:latin typeface="Arial" pitchFamily="34" charset="0"/>
                <a:ea typeface="+mn-ea"/>
                <a:cs typeface="Arial" pitchFamily="34" charset="0"/>
              </a:defRPr>
            </a:lvl2pPr>
            <a:lvl3pPr marL="914400" algn="ctr" rtl="0" fontAlgn="base">
              <a:spcBef>
                <a:spcPct val="20000"/>
              </a:spcBef>
              <a:spcAft>
                <a:spcPct val="0"/>
              </a:spcAft>
              <a:defRPr sz="1100" b="1" kern="1200">
                <a:solidFill>
                  <a:schemeClr val="tx1"/>
                </a:solidFill>
                <a:latin typeface="Arial" pitchFamily="34" charset="0"/>
                <a:ea typeface="+mn-ea"/>
                <a:cs typeface="Arial" pitchFamily="34" charset="0"/>
              </a:defRPr>
            </a:lvl3pPr>
            <a:lvl4pPr marL="1371600" algn="ctr" rtl="0" fontAlgn="base">
              <a:spcBef>
                <a:spcPct val="20000"/>
              </a:spcBef>
              <a:spcAft>
                <a:spcPct val="0"/>
              </a:spcAft>
              <a:defRPr sz="1100" b="1" kern="1200">
                <a:solidFill>
                  <a:schemeClr val="tx1"/>
                </a:solidFill>
                <a:latin typeface="Arial" pitchFamily="34" charset="0"/>
                <a:ea typeface="+mn-ea"/>
                <a:cs typeface="Arial" pitchFamily="34" charset="0"/>
              </a:defRPr>
            </a:lvl4pPr>
            <a:lvl5pPr marL="1828800" algn="ctr" rtl="0" fontAlgn="base">
              <a:spcBef>
                <a:spcPct val="20000"/>
              </a:spcBef>
              <a:spcAft>
                <a:spcPct val="0"/>
              </a:spcAft>
              <a:defRPr sz="1100" b="1" kern="1200">
                <a:solidFill>
                  <a:schemeClr val="tx1"/>
                </a:solidFill>
                <a:latin typeface="Arial" pitchFamily="34" charset="0"/>
                <a:ea typeface="+mn-ea"/>
                <a:cs typeface="Arial" pitchFamily="34" charset="0"/>
              </a:defRPr>
            </a:lvl5pPr>
            <a:lvl6pPr marL="2286000" algn="l" defTabSz="914400" rtl="0" eaLnBrk="1" latinLnBrk="0" hangingPunct="1">
              <a:defRPr sz="1100" b="1" kern="1200">
                <a:solidFill>
                  <a:schemeClr val="tx1"/>
                </a:solidFill>
                <a:latin typeface="Arial" pitchFamily="34" charset="0"/>
                <a:ea typeface="+mn-ea"/>
                <a:cs typeface="Arial" pitchFamily="34" charset="0"/>
              </a:defRPr>
            </a:lvl6pPr>
            <a:lvl7pPr marL="2743200" algn="l" defTabSz="914400" rtl="0" eaLnBrk="1" latinLnBrk="0" hangingPunct="1">
              <a:defRPr sz="1100" b="1" kern="1200">
                <a:solidFill>
                  <a:schemeClr val="tx1"/>
                </a:solidFill>
                <a:latin typeface="Arial" pitchFamily="34" charset="0"/>
                <a:ea typeface="+mn-ea"/>
                <a:cs typeface="Arial" pitchFamily="34" charset="0"/>
              </a:defRPr>
            </a:lvl7pPr>
            <a:lvl8pPr marL="3200400" algn="l" defTabSz="914400" rtl="0" eaLnBrk="1" latinLnBrk="0" hangingPunct="1">
              <a:defRPr sz="1100" b="1" kern="1200">
                <a:solidFill>
                  <a:schemeClr val="tx1"/>
                </a:solidFill>
                <a:latin typeface="Arial" pitchFamily="34" charset="0"/>
                <a:ea typeface="+mn-ea"/>
                <a:cs typeface="Arial" pitchFamily="34" charset="0"/>
              </a:defRPr>
            </a:lvl8pPr>
            <a:lvl9pPr marL="3657600" algn="l" defTabSz="914400" rtl="0" eaLnBrk="1" latinLnBrk="0" hangingPunct="1">
              <a:defRPr sz="1100" b="1" kern="1200">
                <a:solidFill>
                  <a:schemeClr val="tx1"/>
                </a:solidFill>
                <a:latin typeface="Arial" pitchFamily="34" charset="0"/>
                <a:ea typeface="+mn-ea"/>
                <a:cs typeface="Arial" pitchFamily="34" charset="0"/>
              </a:defRPr>
            </a:lvl9pPr>
          </a:lstStyle>
          <a:p>
            <a:fld id="{3F93A7CA-9DB4-46AC-AD34-75B654F4CE85}" type="slidenum">
              <a:rPr lang="en-US" sz="1200" smtClean="0">
                <a:solidFill>
                  <a:schemeClr val="bg1"/>
                </a:solidFill>
              </a:rPr>
              <a:pPr/>
              <a:t>9</a:t>
            </a:fld>
            <a:endParaRPr lang="en-US" sz="1200" dirty="0">
              <a:solidFill>
                <a:schemeClr val="bg1"/>
              </a:solidFill>
            </a:endParaRPr>
          </a:p>
        </p:txBody>
      </p:sp>
      <p:sp>
        <p:nvSpPr>
          <p:cNvPr id="4" name="Title 1"/>
          <p:cNvSpPr>
            <a:spLocks noGrp="1"/>
          </p:cNvSpPr>
          <p:nvPr>
            <p:ph type="title"/>
          </p:nvPr>
        </p:nvSpPr>
        <p:spPr>
          <a:xfrm>
            <a:off x="457200" y="274638"/>
            <a:ext cx="7620000" cy="1143000"/>
          </a:xfrm>
        </p:spPr>
        <p:txBody>
          <a:bodyPr/>
          <a:lstStyle/>
          <a:p>
            <a:pPr eaLnBrk="1" fontAlgn="auto" hangingPunct="1">
              <a:spcAft>
                <a:spcPts val="0"/>
              </a:spcAft>
              <a:defRPr/>
            </a:pPr>
            <a:r>
              <a:rPr lang="en-US" dirty="0" smtClean="0"/>
              <a:t>Recent Litigation in State &amp; Local Tax Law</a:t>
            </a:r>
            <a:endParaRPr lang="en-US" dirty="0"/>
          </a:p>
        </p:txBody>
      </p:sp>
    </p:spTree>
    <p:extLst>
      <p:ext uri="{BB962C8B-B14F-4D97-AF65-F5344CB8AC3E}">
        <p14:creationId xmlns:p14="http://schemas.microsoft.com/office/powerpoint/2010/main" val="19573004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3_Adjacency">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Adjacency</Template>
  <TotalTime>54</TotalTime>
  <Words>3686</Words>
  <Application>Microsoft Office PowerPoint</Application>
  <PresentationFormat>On-screen Show (4:3)</PresentationFormat>
  <Paragraphs>241</Paragraphs>
  <Slides>28</Slides>
  <Notes>0</Notes>
  <HiddenSlides>0</HiddenSlides>
  <MMClips>0</MMClips>
  <ScaleCrop>false</ScaleCrop>
  <HeadingPairs>
    <vt:vector size="4" baseType="variant">
      <vt:variant>
        <vt:lpstr>Theme</vt:lpstr>
      </vt:variant>
      <vt:variant>
        <vt:i4>2</vt:i4>
      </vt:variant>
      <vt:variant>
        <vt:lpstr>Slide Titles</vt:lpstr>
      </vt:variant>
      <vt:variant>
        <vt:i4>28</vt:i4>
      </vt:variant>
    </vt:vector>
  </HeadingPairs>
  <TitlesOfParts>
    <vt:vector size="30" baseType="lpstr">
      <vt:lpstr>Adjacency</vt:lpstr>
      <vt:lpstr>3_Adjacency</vt:lpstr>
      <vt:lpstr>State and Local Tax Litigation Update</vt:lpstr>
      <vt:lpstr>Income/Franchise Tax / Credits Litigation</vt:lpstr>
      <vt:lpstr>Recent Litigation in State &amp; Local Tax Law</vt:lpstr>
      <vt:lpstr>Recent Litigation in State &amp; Local Tax Law</vt:lpstr>
      <vt:lpstr>Recent Litigation in State &amp; Local Tax Law</vt:lpstr>
      <vt:lpstr>Recent Litigation in State &amp; Local Tax Law</vt:lpstr>
      <vt:lpstr>Sales/Use/Lease Tax Litigation</vt:lpstr>
      <vt:lpstr>Recent Litigation in State &amp; Local Tax Law</vt:lpstr>
      <vt:lpstr>Recent Litigation in State &amp; Local Tax Law</vt:lpstr>
      <vt:lpstr>Recent Litigation in State &amp; Local Tax Law</vt:lpstr>
      <vt:lpstr>Recent Litigation in State &amp; Local Tax Law</vt:lpstr>
      <vt:lpstr>Recent Litigation in State &amp; Local Tax Law</vt:lpstr>
      <vt:lpstr>Recent Litigation in State &amp; Local Tax Law</vt:lpstr>
      <vt:lpstr>Recent Litigation in State &amp; Local Tax Law</vt:lpstr>
      <vt:lpstr>Recent Litigation in State &amp; Local Tax Law</vt:lpstr>
      <vt:lpstr>Recent Litigation in State &amp; Local Tax Law</vt:lpstr>
      <vt:lpstr>Recent Litigation in State &amp; Local Tax Law</vt:lpstr>
      <vt:lpstr>Recent Litigation in State &amp; Local Tax Law</vt:lpstr>
      <vt:lpstr>Recent Litigation in State &amp; Local Tax Law</vt:lpstr>
      <vt:lpstr>Recent Litigation in State &amp; Local Tax Law</vt:lpstr>
      <vt:lpstr>Recent Litigation in State &amp; Local Tax Law</vt:lpstr>
      <vt:lpstr>Recent Litigation in State &amp; Local Tax Law</vt:lpstr>
      <vt:lpstr>Recent Litigation in State &amp; Local Tax Law</vt:lpstr>
      <vt:lpstr>Recent Litigation in State &amp; Local Tax Law</vt:lpstr>
      <vt:lpstr>Recent Litigation in State &amp; Local Tax Law</vt:lpstr>
      <vt:lpstr>Property Tax Litigation</vt:lpstr>
      <vt:lpstr>Recent Litigation in State &amp; Local Tax Law</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_</dc:creator>
  <cp:lastModifiedBy>Antonio Ferachi</cp:lastModifiedBy>
  <cp:revision>172</cp:revision>
  <cp:lastPrinted>2017-11-01T22:50:51Z</cp:lastPrinted>
  <dcterms:created xsi:type="dcterms:W3CDTF">2014-07-17T20:16:19Z</dcterms:created>
  <dcterms:modified xsi:type="dcterms:W3CDTF">2017-11-01T22:55:22Z</dcterms:modified>
</cp:coreProperties>
</file>