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3" r:id="rId1"/>
  </p:sldMasterIdLst>
  <p:notesMasterIdLst>
    <p:notesMasterId r:id="rId14"/>
  </p:notesMasterIdLst>
  <p:handoutMasterIdLst>
    <p:handoutMasterId r:id="rId15"/>
  </p:handoutMasterIdLst>
  <p:sldIdLst>
    <p:sldId id="346" r:id="rId2"/>
    <p:sldId id="522" r:id="rId3"/>
    <p:sldId id="525" r:id="rId4"/>
    <p:sldId id="518" r:id="rId5"/>
    <p:sldId id="521" r:id="rId6"/>
    <p:sldId id="526" r:id="rId7"/>
    <p:sldId id="527" r:id="rId8"/>
    <p:sldId id="515" r:id="rId9"/>
    <p:sldId id="523" r:id="rId10"/>
    <p:sldId id="524" r:id="rId11"/>
    <p:sldId id="516" r:id="rId12"/>
    <p:sldId id="498" r:id="rId13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6" autoAdjust="0"/>
    <p:restoredTop sz="94558" autoAdjust="0"/>
  </p:normalViewPr>
  <p:slideViewPr>
    <p:cSldViewPr>
      <p:cViewPr>
        <p:scale>
          <a:sx n="100" d="100"/>
          <a:sy n="100" d="100"/>
        </p:scale>
        <p:origin x="-2312" y="-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7840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57" tIns="46429" rIns="92857" bIns="4642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560" y="1"/>
            <a:ext cx="3037840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57" tIns="46429" rIns="92857" bIns="4642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37840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57" tIns="46429" rIns="92857" bIns="4642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560" y="8831179"/>
            <a:ext cx="3037840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57" tIns="46429" rIns="92857" bIns="4642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fld id="{3035D3CB-95C7-4B00-99EB-791DDADBB3A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6919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2A6EBD-E282-4171-8869-0FF1121FEB84}" type="datetimeFigureOut">
              <a:rPr lang="en-US" smtClean="0"/>
              <a:t>9/13/16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ED13A5-A9E0-41EE-9A52-F0B2B6106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070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D13A5-A9E0-41EE-9A52-F0B2B61063D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579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E9478-7C6D-40B2-A5DE-97B8AF4C746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5A25C1-16D9-47FF-BD3E-4D64382F650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96BB44-09B6-4445-8805-3D1CE520AC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711E62-269A-450A-9758-6CACDA8B9B8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031D96-FDD0-461F-9CA3-60A458F76A5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5D6903-F584-44AD-A396-B02AD7B86A8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70812F-D72F-4ECE-9CD8-A6C680A880C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8388C4-BEDB-42F9-87E9-7BC8F5A247D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5B1BF6-0C66-4C8B-A771-761C55E3BD2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810B1D-3146-4E6F-8ADB-D019A88574E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561FE3-A707-4916-93D1-B69F03739BF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5961575-A5E5-4CA4-A7D9-9B1FFB8AEB3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5" r:id="rId2"/>
    <p:sldLayoutId id="2147483986" r:id="rId3"/>
    <p:sldLayoutId id="2147483987" r:id="rId4"/>
    <p:sldLayoutId id="2147483988" r:id="rId5"/>
    <p:sldLayoutId id="2147483989" r:id="rId6"/>
    <p:sldLayoutId id="2147483990" r:id="rId7"/>
    <p:sldLayoutId id="2147483991" r:id="rId8"/>
    <p:sldLayoutId id="2147483992" r:id="rId9"/>
    <p:sldLayoutId id="2147483993" r:id="rId10"/>
    <p:sldLayoutId id="214748399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381000"/>
            <a:ext cx="8001000" cy="248443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Taxing Services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589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" y="3429000"/>
            <a:ext cx="8915400" cy="838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dirty="0" smtClean="0">
                <a:solidFill>
                  <a:schemeClr val="tx1"/>
                </a:solidFill>
              </a:rPr>
              <a:t>James Alm, Grant Driessen, and Trey </a:t>
            </a:r>
            <a:r>
              <a:rPr lang="en-US" dirty="0" err="1" smtClean="0">
                <a:solidFill>
                  <a:schemeClr val="tx1"/>
                </a:solidFill>
              </a:rPr>
              <a:t>Dronyk-Trosper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65891" name="Rectangle 3"/>
          <p:cNvSpPr>
            <a:spLocks noChangeArrowheads="1"/>
          </p:cNvSpPr>
          <p:nvPr/>
        </p:nvSpPr>
        <p:spPr bwMode="auto">
          <a:xfrm>
            <a:off x="1752600" y="2667000"/>
            <a:ext cx="6477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AU" sz="2000" dirty="0">
              <a:latin typeface="Times New Roman" pitchFamily="18" charset="0"/>
            </a:endParaRPr>
          </a:p>
        </p:txBody>
      </p:sp>
      <p:pic>
        <p:nvPicPr>
          <p:cNvPr id="7169" name="Picture 1" descr="cid:image001.gif@01C7CE9B.1BCA3D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4953000"/>
            <a:ext cx="243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600261"/>
              </p:ext>
            </p:extLst>
          </p:nvPr>
        </p:nvGraphicFramePr>
        <p:xfrm>
          <a:off x="609599" y="761998"/>
          <a:ext cx="8153402" cy="45739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5001"/>
                <a:gridCol w="2209800"/>
                <a:gridCol w="1371600"/>
                <a:gridCol w="1447800"/>
                <a:gridCol w="1219201"/>
              </a:tblGrid>
              <a:tr h="304802">
                <a:tc grid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Scenario #3 –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Taxing Services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Not Taxed in LA But Taxed in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TX and TN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88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Included Items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Comparable Item 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in Jindal 2013 Plan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Jindal Tax Base Estimate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2013 Tax Estimate (at 4%)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Adjustment 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for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CY2015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47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Pet grooming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7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Personal care services and other personal services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7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$1,294,951,601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7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$51,798,064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7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$56,703,266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04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Landscaping/lawn care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4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Swimming pool cleaning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4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Cable TV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4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Health clubs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4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Auto road services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69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solidFill>
                            <a:schemeClr val="tx1"/>
                          </a:solidFill>
                          <a:effectLst/>
                        </a:rPr>
                        <a:t>Parimutuel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</a:rPr>
                        <a:t>racing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15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Exterminating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Facilities support services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$151,093,676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$6,043,747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$6,616,081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Labor charges and remodeling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Architectural, engineering, and related services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$3,455,246,566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$138,209,863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$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151,298,136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04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Marina services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Museum, heritage, zoo, and recreational services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$169,553,541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$6,782,142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$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7,424,400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785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Total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$5,070,845,384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$202,833,815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$222,041,884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1157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"/>
            <a:ext cx="841849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29200" y="152400"/>
            <a:ext cx="3553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See Tax Foundation, Chapter 3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8949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en-US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Overall, then…</a:t>
            </a:r>
            <a:endParaRPr lang="en-US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53340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2400" dirty="0" smtClean="0"/>
              <a:t>Taxing services in the sales tax will likely increase the progressivity of the tax system.</a:t>
            </a:r>
          </a:p>
          <a:p>
            <a:pPr lvl="0">
              <a:spcBef>
                <a:spcPts val="0"/>
              </a:spcBef>
            </a:pPr>
            <a:r>
              <a:rPr lang="en-US" sz="2400" dirty="0" smtClean="0"/>
              <a:t>There is significant revenue potential from taxing services.</a:t>
            </a:r>
          </a:p>
          <a:p>
            <a:pPr lvl="0">
              <a:spcBef>
                <a:spcPts val="0"/>
              </a:spcBef>
            </a:pPr>
            <a:r>
              <a:rPr lang="en-US" sz="2400" dirty="0" smtClean="0"/>
              <a:t>But: taxing services will likely add to administrative complexity.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17972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228600"/>
            <a:ext cx="86868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6961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14401"/>
            <a:ext cx="7924800" cy="5410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8472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534400" cy="5395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0393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86106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8961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Louisiana’s Taxation of Services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547099"/>
              </p:ext>
            </p:extLst>
          </p:nvPr>
        </p:nvGraphicFramePr>
        <p:xfrm>
          <a:off x="457200" y="1600200"/>
          <a:ext cx="8229600" cy="47641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4910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Louisiana Revised </a:t>
                      </a:r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Statute 47:3014</a:t>
                      </a:r>
                    </a:p>
                  </a:txBody>
                  <a:tcPr marL="12700" marR="12700" marT="12700" marB="0" anchor="b"/>
                </a:tc>
              </a:tr>
              <a:tr h="4910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furnishing of sleeping rooms by hotels</a:t>
                      </a:r>
                    </a:p>
                  </a:txBody>
                  <a:tcPr marL="12700" marR="12700" marT="12700" marB="0" anchor="b"/>
                </a:tc>
              </a:tr>
              <a:tr h="4910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furnishing of printing and over printing</a:t>
                      </a:r>
                    </a:p>
                  </a:txBody>
                  <a:tcPr marL="12700" marR="12700" marT="12700" marB="0" anchor="b"/>
                </a:tc>
              </a:tr>
              <a:tr h="4910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furnishing of cold storage space and the preparation of property for such storage</a:t>
                      </a:r>
                    </a:p>
                  </a:txBody>
                  <a:tcPr marL="12700" marR="12700" marT="12700" marB="0" anchor="b"/>
                </a:tc>
              </a:tr>
              <a:tr h="4910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the furnishing of telecommunications services</a:t>
                      </a:r>
                    </a:p>
                  </a:txBody>
                  <a:tcPr marL="12700" marR="12700" marT="12700" marB="0" anchor="b"/>
                </a:tc>
              </a:tr>
              <a:tr h="4910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furnishing of storage or parking privileges by auto hotels and parking lots</a:t>
                      </a:r>
                    </a:p>
                  </a:txBody>
                  <a:tcPr marL="12700" marR="12700" marT="12700" marB="0" anchor="b"/>
                </a:tc>
              </a:tr>
              <a:tr h="4910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sale of admissions to places of amusement and to athletic and recreational events, and the furnishing of privileges of access to amusement, entertainment, athletic, or recreational facilities</a:t>
                      </a:r>
                    </a:p>
                  </a:txBody>
                  <a:tcPr marL="12700" marR="12700" marT="12700" marB="0" anchor="b"/>
                </a:tc>
              </a:tr>
              <a:tr h="4910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the furnishing of laundry, cleaning, pressing, and dyeing services</a:t>
                      </a:r>
                    </a:p>
                  </a:txBody>
                  <a:tcPr marL="12700" marR="12700" marT="12700" marB="0" anchor="b"/>
                </a:tc>
              </a:tr>
              <a:tr h="4910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the furnishing of repairs to tangible personal property</a:t>
                      </a: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9105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Categories of Services Taxed in Texas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6087466"/>
              </p:ext>
            </p:extLst>
          </p:nvPr>
        </p:nvGraphicFramePr>
        <p:xfrm>
          <a:off x="457200" y="1600200"/>
          <a:ext cx="8229600" cy="447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Taxable Services</a:t>
                      </a:r>
                      <a:r>
                        <a:rPr lang="en-US" sz="1800" baseline="0" dirty="0" smtClean="0"/>
                        <a:t> in Texas </a:t>
                      </a:r>
                      <a:endParaRPr lang="en-US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Amusement Services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Non-residential Real Property Repair, Restoration, or Remodeling Services</a:t>
                      </a:r>
                    </a:p>
                  </a:txBody>
                  <a:tcPr marL="12700" marR="12700" marT="1270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Cable and Satellite Television Services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Personal Property Maintenance, Remodeling, or Repair Services</a:t>
                      </a:r>
                    </a:p>
                  </a:txBody>
                  <a:tcPr marL="12700" marR="12700" marT="1270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Credit Reporting Services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Personal Services</a:t>
                      </a:r>
                    </a:p>
                  </a:txBody>
                  <a:tcPr marL="12700" marR="12700" marT="1270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Data Processing Services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Reporting and Collecting Services</a:t>
                      </a:r>
                    </a:p>
                  </a:txBody>
                  <a:tcPr marL="12700" marR="12700" marT="1270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Debt Collections Services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Security Services</a:t>
                      </a:r>
                    </a:p>
                  </a:txBody>
                  <a:tcPr marL="12700" marR="12700" marT="1270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Information Services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Telecommunications Services</a:t>
                      </a:r>
                    </a:p>
                  </a:txBody>
                  <a:tcPr marL="12700" marR="12700" marT="1270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Insurance Services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Telephone Answering Services</a:t>
                      </a:r>
                    </a:p>
                  </a:txBody>
                  <a:tcPr marL="12700" marR="12700" marT="1270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Internet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Access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Services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Utility Transmission and Distribution Services</a:t>
                      </a:r>
                    </a:p>
                  </a:txBody>
                  <a:tcPr marL="12700" marR="12700" marT="1270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Motor Vehicle Parking and Storage Services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Taxable Labor--Photographers, Draftsmen, Artists, Tailors, etc.</a:t>
                      </a: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67000" y="6096000"/>
            <a:ext cx="43011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See Book on Taxable Services in Texas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Texas Comptroller of Public Accounts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573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579789"/>
              </p:ext>
            </p:extLst>
          </p:nvPr>
        </p:nvGraphicFramePr>
        <p:xfrm>
          <a:off x="228600" y="457197"/>
          <a:ext cx="8534400" cy="48049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39911"/>
                <a:gridCol w="1738489"/>
                <a:gridCol w="1738489"/>
                <a:gridCol w="1817511"/>
              </a:tblGrid>
              <a:tr h="411255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Scenario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#1 –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Taxing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Services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with estimates from 2013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290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Included Items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2013 Estimate: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 Tax Base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2013 Tax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Estimate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(at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4%)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Adjustment for 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CY2015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990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Scenic and sightseeing transportation services and support activities for transportation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$1,080,872,150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$43,234,886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$47,329,167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Veterinary services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$207,122,851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$8,284,914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$9,069,484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Cable and other subscription services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$221,854,739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$8,874,190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$9,714,563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Performing arts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$44,550,187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$1,782,007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$1,950,761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Promotional services for performing arts and sports and public figures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$229,732,279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$9,189,291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$10,059,504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Independent artists, writers, and performers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$57,663,899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$2,306,556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$2,524,983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155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Museum, heritage, zoo, and recreational services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$169,553,541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$6,782,141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$7,424,400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Personal care services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$631,267,683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$25,250,707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$27,641,913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Other personal services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$663,683,918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$26,547,356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$29,061,353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Total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$3,306,301,247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$132,252,050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$144,776,127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00175" y="2603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87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285966"/>
              </p:ext>
            </p:extLst>
          </p:nvPr>
        </p:nvGraphicFramePr>
        <p:xfrm>
          <a:off x="533400" y="76200"/>
          <a:ext cx="8229600" cy="54493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16441"/>
                <a:gridCol w="1603159"/>
                <a:gridCol w="1676400"/>
                <a:gridCol w="2133600"/>
              </a:tblGrid>
              <a:tr h="235132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Scenario #2 –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Taxing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Services: Expanded Base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268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Included Items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Tax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Base Estimate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2013 Tax Estimate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(at 4%)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Adjustment for 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CY2015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From Scenario #1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$3,306,301,247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$132,252,050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$144,776,127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513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</a:rPr>
                        <a:t>Other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</a:rPr>
                        <a:t>Personal Services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026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Transit and ground passenger transportation services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$367,811,060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$14,712,442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$16,105,689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40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Couriers and messenger services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$707,881,040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$28,315,242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$30,996,654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026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Accounting, tax preparation, bookkeeping, and payroll services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$1,577,445,934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$63,097,837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$69,073,111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026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Architectural, engineering, and related services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$3,455,246,566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$138,209,863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$151,298,136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487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Photographic services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$70,201,160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$2,808,046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$3,073,964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All other miscellaneous professional,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</a:rPr>
                        <a:t>scientific, 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and technical services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$827,151,371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$33,086,055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$36,219,257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026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Data processing-hosting-ISP-web search portals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$555,398,097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$22,215,924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$24,319,740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79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Other information services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$81,956,833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$3,278,273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$3,588,721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</a:rPr>
                        <a:t>Insurance-related 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support services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$338,513,160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$13,540,527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$14,822,795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Total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$11,287,906,468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$451,516,259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$494,274,194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3073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9534</TotalTime>
  <Words>694</Words>
  <Application>Microsoft Macintosh PowerPoint</Application>
  <PresentationFormat>On-screen Show (4:3)</PresentationFormat>
  <Paragraphs>182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Taxing Services</vt:lpstr>
      <vt:lpstr>PowerPoint Presentation</vt:lpstr>
      <vt:lpstr>PowerPoint Presentation</vt:lpstr>
      <vt:lpstr>PowerPoint Presentation</vt:lpstr>
      <vt:lpstr>PowerPoint Presentation</vt:lpstr>
      <vt:lpstr>Louisiana’s Taxation of Services</vt:lpstr>
      <vt:lpstr>Categories of Services Taxed in Texas</vt:lpstr>
      <vt:lpstr>PowerPoint Presentation</vt:lpstr>
      <vt:lpstr>PowerPoint Presentation</vt:lpstr>
      <vt:lpstr>PowerPoint Presentation</vt:lpstr>
      <vt:lpstr>PowerPoint Presentation</vt:lpstr>
      <vt:lpstr>Overall, then…</vt:lpstr>
    </vt:vector>
  </TitlesOfParts>
  <Company>Georgia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Explaining, Measuring, and Combating Tax Evasion</dc:title>
  <dc:creator>Tulane Economics</dc:creator>
  <cp:lastModifiedBy>Jim Richardson</cp:lastModifiedBy>
  <cp:revision>269</cp:revision>
  <cp:lastPrinted>2016-05-08T14:29:26Z</cp:lastPrinted>
  <dcterms:created xsi:type="dcterms:W3CDTF">2002-08-20T01:06:38Z</dcterms:created>
  <dcterms:modified xsi:type="dcterms:W3CDTF">2016-09-13T22:23:01Z</dcterms:modified>
</cp:coreProperties>
</file>