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drawings/drawing1.xml" ContentType="application/vnd.openxmlformats-officedocument.drawingml.chartshape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2.xml" ContentType="application/vnd.openxmlformats-officedocument.drawingml.chartshapes+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3.xml" ContentType="application/vnd.openxmlformats-officedocument.drawingml.chartshapes+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chart8.xml" ContentType="application/vnd.openxmlformats-officedocument.drawingml.chart+xml"/>
  <Override PartName="/ppt/charts/style6.xml" ContentType="application/vnd.ms-office.chartstyle+xml"/>
  <Override PartName="/ppt/charts/colors6.xml" ContentType="application/vnd.ms-office.chartcolorstyle+xml"/>
  <Override PartName="/ppt/charts/chart9.xml" ContentType="application/vnd.openxmlformats-officedocument.drawingml.chart+xml"/>
  <Override PartName="/ppt/charts/style7.xml" ContentType="application/vnd.ms-office.chartstyle+xml"/>
  <Override PartName="/ppt/charts/colors7.xml" ContentType="application/vnd.ms-office.chartcolorstyle+xml"/>
  <Override PartName="/ppt/charts/chart10.xml" ContentType="application/vnd.openxmlformats-officedocument.drawingml.chart+xml"/>
  <Override PartName="/ppt/charts/style8.xml" ContentType="application/vnd.ms-office.chartstyle+xml"/>
  <Override PartName="/ppt/charts/colors8.xml" ContentType="application/vnd.ms-office.chartcolorstyle+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style9.xml" ContentType="application/vnd.ms-office.chartstyle+xml"/>
  <Override PartName="/ppt/charts/colors9.xml" ContentType="application/vnd.ms-office.chartcolorstyle+xml"/>
  <Override PartName="/ppt/charts/chart17.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8.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9.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20.xml" ContentType="application/vnd.openxmlformats-officedocument.drawingml.chart+xml"/>
  <Override PartName="/ppt/charts/chart21.xml" ContentType="application/vnd.openxmlformats-officedocument.drawingml.chart+xml"/>
  <Override PartName="/ppt/drawings/drawing4.xml" ContentType="application/vnd.openxmlformats-officedocument.drawingml.chartshapes+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charts/chart25.xml" ContentType="application/vnd.openxmlformats-officedocument.drawingml.chart+xml"/>
  <Override PartName="/ppt/drawings/drawing5.xml" ContentType="application/vnd.openxmlformats-officedocument.drawingml.chartshapes+xml"/>
  <Override PartName="/ppt/charts/chart26.xml" ContentType="application/vnd.openxmlformats-officedocument.drawingml.chart+xml"/>
  <Override PartName="/ppt/drawings/drawing6.xml" ContentType="application/vnd.openxmlformats-officedocument.drawingml.chartshapes+xml"/>
  <Override PartName="/ppt/charts/chart27.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28.xml" ContentType="application/vnd.openxmlformats-officedocument.drawingml.chart+xml"/>
  <Override PartName="/ppt/charts/style14.xml" ContentType="application/vnd.ms-office.chartstyle+xml"/>
  <Override PartName="/ppt/charts/colors14.xml" ContentType="application/vnd.ms-office.chartcolorstyle+xml"/>
  <Override PartName="/ppt/drawings/drawing7.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0" r:id="rId1"/>
  </p:sldMasterIdLst>
  <p:notesMasterIdLst>
    <p:notesMasterId r:id="rId60"/>
  </p:notesMasterIdLst>
  <p:sldIdLst>
    <p:sldId id="257" r:id="rId2"/>
    <p:sldId id="258" r:id="rId3"/>
    <p:sldId id="259" r:id="rId4"/>
    <p:sldId id="260" r:id="rId5"/>
    <p:sldId id="261" r:id="rId6"/>
    <p:sldId id="262" r:id="rId7"/>
    <p:sldId id="263" r:id="rId8"/>
    <p:sldId id="264" r:id="rId9"/>
    <p:sldId id="265" r:id="rId10"/>
    <p:sldId id="266" r:id="rId11"/>
    <p:sldId id="268" r:id="rId12"/>
    <p:sldId id="315" r:id="rId13"/>
    <p:sldId id="316" r:id="rId14"/>
    <p:sldId id="317" r:id="rId15"/>
    <p:sldId id="271" r:id="rId16"/>
    <p:sldId id="269" r:id="rId17"/>
    <p:sldId id="270" r:id="rId18"/>
    <p:sldId id="272" r:id="rId19"/>
    <p:sldId id="274"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74"/>
  </p:normalViewPr>
  <p:slideViewPr>
    <p:cSldViewPr snapToGrid="0" snapToObjects="1">
      <p:cViewPr varScale="1">
        <p:scale>
          <a:sx n="124" d="100"/>
          <a:sy n="124" d="100"/>
        </p:scale>
        <p:origin x="640"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theme" Target="theme/theme1.xml"/><Relationship Id="rId64"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notesMaster" Target="notesMasters/notesMaster1.xml"/><Relationship Id="rId61" Type="http://schemas.openxmlformats.org/officeDocument/2006/relationships/presProps" Target="presProps.xml"/><Relationship Id="rId62"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jimrichardson:Dropbox:@@@@TaskForce%20on%20Structural%20Change:Agenda:August%2012:Tax%20Proposals.xlsx" TargetMode="External"/><Relationship Id="rId2"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1" Type="http://schemas.microsoft.com/office/2011/relationships/chartStyle" Target="style8.xml"/><Relationship Id="rId2" Type="http://schemas.microsoft.com/office/2011/relationships/chartColorStyle" Target="colors8.xml"/><Relationship Id="rId3" Type="http://schemas.openxmlformats.org/officeDocument/2006/relationships/oleObject" Target="file://localhost/Users/jamesrichardson/Dropbox/@@@@TaskForce%20on%20Structural%20Change/Agenda/August%2012/Income%20Tax%20Changes/FIT%20at%200%25%20and%20EID%20at%200%25.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Macintosh%20HD:Users:jimrichardson:Dropbox:@@@@TaskForce%20on%20Structural%20Change:Agenda:August%2012:Income%20Tax%20Changes:FIT%20at%200%25%20and%20EID%20at%200%25.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Macintosh%20HD:Users:jimrichardson:Dropbox:@@@@TaskForce%20on%20Structural%20Change:Agenda:August%2012:Income%20Tax%20Changes:FIT%20at%200%25%20and%20EID%20at%200%25.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Macintosh%20HD:Users:jimrichardson:Dropbox:@@@@TaskForce%20on%20Structural%20Change:Agenda:August%2012:Income%20Tax%20Changes:FIT%20at%200%25%20and%20EID%20at%200%25.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Macintosh%20HD:Users:jimrichardson:Library:Application%20Support:Microsoft:Office:Office%202011%20AutoRecovery:FIT%20at%200%25%20and%20EID%20at%200%25%20(version%201).xlsb"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Macintosh%20HD:Users:jimrichardson:Library:Application%20Support:Microsoft:Office:Office%202011%20AutoRecovery:FIT%20at%200%25%20and%20EID%20at%200%25%20(version%201).xlsb" TargetMode="External"/></Relationships>
</file>

<file path=ppt/charts/_rels/chart16.xml.rels><?xml version="1.0" encoding="UTF-8" standalone="yes"?>
<Relationships xmlns="http://schemas.openxmlformats.org/package/2006/relationships"><Relationship Id="rId1" Type="http://schemas.microsoft.com/office/2011/relationships/chartStyle" Target="style9.xml"/><Relationship Id="rId2" Type="http://schemas.microsoft.com/office/2011/relationships/chartColorStyle" Target="colors9.xml"/><Relationship Id="rId3" Type="http://schemas.openxmlformats.org/officeDocument/2006/relationships/oleObject" Target="file://localhost/Users/jamesrichardson/Dropbox/@@@@TaskForce%20on%20Structural%20Change/Agenda/August%2012/Income%20Tax%20Changes/FIT%20at%200%25%20and%20EID%20at%200%25.xlsx" TargetMode="External"/></Relationships>
</file>

<file path=ppt/charts/_rels/chart17.xml.rels><?xml version="1.0" encoding="UTF-8" standalone="yes"?>
<Relationships xmlns="http://schemas.openxmlformats.org/package/2006/relationships"><Relationship Id="rId1" Type="http://schemas.microsoft.com/office/2011/relationships/chartStyle" Target="style10.xml"/><Relationship Id="rId2" Type="http://schemas.microsoft.com/office/2011/relationships/chartColorStyle" Target="colors10.xml"/><Relationship Id="rId3" Type="http://schemas.openxmlformats.org/officeDocument/2006/relationships/oleObject" Target="file://localhost/Users/jamesrichardson/Library/Containers/com.apple.mail/Data/Library/Mail%20Downloads/BDF9B517-0B96-4828-9E48-7D506F6A14CE/Estimatd%20Value%20of%20EID%20by%20Income.xlsx" TargetMode="External"/></Relationships>
</file>

<file path=ppt/charts/_rels/chart18.xml.rels><?xml version="1.0" encoding="UTF-8" standalone="yes"?>
<Relationships xmlns="http://schemas.openxmlformats.org/package/2006/relationships"><Relationship Id="rId1" Type="http://schemas.microsoft.com/office/2011/relationships/chartStyle" Target="style11.xml"/><Relationship Id="rId2" Type="http://schemas.microsoft.com/office/2011/relationships/chartColorStyle" Target="colors11.xml"/><Relationship Id="rId3" Type="http://schemas.openxmlformats.org/officeDocument/2006/relationships/oleObject" Target="file://localhost/Users/jamesrichardson/Dropbox/@@@@TaskForce%20on%20Structural%20Change/Agenda/August%2012/Income%20Tax%20Changes/FIT%20at%200%25%20and%20EID%20at%200%25.xlsx" TargetMode="External"/></Relationships>
</file>

<file path=ppt/charts/_rels/chart19.xml.rels><?xml version="1.0" encoding="UTF-8" standalone="yes"?>
<Relationships xmlns="http://schemas.openxmlformats.org/package/2006/relationships"><Relationship Id="rId1" Type="http://schemas.microsoft.com/office/2011/relationships/chartStyle" Target="style12.xml"/><Relationship Id="rId2" Type="http://schemas.microsoft.com/office/2011/relationships/chartColorStyle" Target="colors12.xml"/><Relationship Id="rId3" Type="http://schemas.openxmlformats.org/officeDocument/2006/relationships/oleObject" Target="file://localhost/Users/jamesrichardson/Dropbox/@@@@TaskForce%20on%20Structural%20Change/Agenda/August%2012/Income%20Tax%20Changes/FIT%20at%200%25%20and%20EID%20at%200%25.xlsx" TargetMode="External"/></Relationships>
</file>

<file path=ppt/charts/_rels/chart2.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oleObject" Target="file://localhost/Users/jamesrichardson/Dropbox/@@@@TaskForce%20on%20Structural%20Change/Agenda/August%20Meetings/Distribution/FIT%20at%200%25%20and%20EID%20at%200%25.xlsx" TargetMode="External"/></Relationships>
</file>

<file path=ppt/charts/_rels/chart20.xml.rels><?xml version="1.0" encoding="UTF-8" standalone="yes"?>
<Relationships xmlns="http://schemas.openxmlformats.org/package/2006/relationships"><Relationship Id="rId1" Type="http://schemas.openxmlformats.org/officeDocument/2006/relationships/oleObject" Target="Macintosh%20HD:Users:jimrichardson:Dropbox:@@@@TaskForce%20on%20Structural%20Change:Agenda:August%2012:Income%20Tax%20Changes:FIT%20at%200%25%20and%20EID%20at%200%25.xlsx" TargetMode="External"/></Relationships>
</file>

<file path=ppt/charts/_rels/chart21.xml.rels><?xml version="1.0" encoding="UTF-8" standalone="yes"?>
<Relationships xmlns="http://schemas.openxmlformats.org/package/2006/relationships"><Relationship Id="rId1" Type="http://schemas.openxmlformats.org/officeDocument/2006/relationships/oleObject" Target="Macintosh%20HD:Users:jimrichardson:Dropbox:@@@@TaskForce%20on%20Structural%20Change:Agenda:August%20Meetings:Distribution:JimR_Aug30_2016.xlsx" TargetMode="External"/><Relationship Id="rId2" Type="http://schemas.openxmlformats.org/officeDocument/2006/relationships/chartUserShapes" Target="../drawings/drawing4.xml"/></Relationships>
</file>

<file path=ppt/charts/_rels/chart22.xml.rels><?xml version="1.0" encoding="UTF-8" standalone="yes"?>
<Relationships xmlns="http://schemas.openxmlformats.org/package/2006/relationships"><Relationship Id="rId1" Type="http://schemas.openxmlformats.org/officeDocument/2006/relationships/oleObject" Target="Macintosh%20HD:Users:jimrichardson:Dropbox:@@@@TaskForce%20on%20Structural%20Change:Agenda:August%20Meetings:Distribution:JimR_Aug30_2016.xlsx" TargetMode="External"/></Relationships>
</file>

<file path=ppt/charts/_rels/chart23.xml.rels><?xml version="1.0" encoding="UTF-8" standalone="yes"?>
<Relationships xmlns="http://schemas.openxmlformats.org/package/2006/relationships"><Relationship Id="rId1" Type="http://schemas.openxmlformats.org/officeDocument/2006/relationships/oleObject" Target="Macintosh%20HD:Users:jimrichardson:Dropbox:@@@@TaskForce%20on%20Structural%20Change:Agenda:August%20Meetings:Distribution:JimR_Aug30_2016.xlsx" TargetMode="External"/></Relationships>
</file>

<file path=ppt/charts/_rels/chart24.xml.rels><?xml version="1.0" encoding="UTF-8" standalone="yes"?>
<Relationships xmlns="http://schemas.openxmlformats.org/package/2006/relationships"><Relationship Id="rId1" Type="http://schemas.openxmlformats.org/officeDocument/2006/relationships/oleObject" Target="Macintosh%20HD:Users:jimrichardson:Dropbox:@@@@TaskForce%20on%20Structural%20Change:Agenda:August%20Meetings:Distribution:JimR_Aug30_2016.xlsx" TargetMode="External"/></Relationships>
</file>

<file path=ppt/charts/_rels/chart25.xml.rels><?xml version="1.0" encoding="UTF-8" standalone="yes"?>
<Relationships xmlns="http://schemas.openxmlformats.org/package/2006/relationships"><Relationship Id="rId1" Type="http://schemas.openxmlformats.org/officeDocument/2006/relationships/oleObject" Target="Macintosh%20HD:Users:jimrichardson:Dropbox:@@@@TaskForce%20on%20Structural%20Change:Agenda:August%20Meetings:Distribution:JimR_Aug30_2016.xlsx" TargetMode="External"/><Relationship Id="rId2" Type="http://schemas.openxmlformats.org/officeDocument/2006/relationships/chartUserShapes" Target="../drawings/drawing5.xml"/></Relationships>
</file>

<file path=ppt/charts/_rels/chart26.xml.rels><?xml version="1.0" encoding="UTF-8" standalone="yes"?>
<Relationships xmlns="http://schemas.openxmlformats.org/package/2006/relationships"><Relationship Id="rId1" Type="http://schemas.openxmlformats.org/officeDocument/2006/relationships/oleObject" Target="Macintosh%20HD:Users:jimrichardson:Dropbox:@@@@TaskForce%20on%20Structural%20Change:Agenda:August%20Meetings:Distribution:JimR_Aug30_2016.xlsx" TargetMode="External"/><Relationship Id="rId2" Type="http://schemas.openxmlformats.org/officeDocument/2006/relationships/chartUserShapes" Target="../drawings/drawing6.xml"/></Relationships>
</file>

<file path=ppt/charts/_rels/chart27.xml.rels><?xml version="1.0" encoding="UTF-8" standalone="yes"?>
<Relationships xmlns="http://schemas.openxmlformats.org/package/2006/relationships"><Relationship Id="rId1" Type="http://schemas.microsoft.com/office/2011/relationships/chartStyle" Target="style13.xml"/><Relationship Id="rId2" Type="http://schemas.microsoft.com/office/2011/relationships/chartColorStyle" Target="colors13.xml"/><Relationship Id="rId3" Type="http://schemas.openxmlformats.org/officeDocument/2006/relationships/oleObject" Target="file://localhost/Users/jamesrichardson/Dropbox/@@@@TaskForce%20on%20Structural%20Change/Agenda/August%20Meetings/Distribution/JimR_Aug30_2016.xlsx" TargetMode="External"/></Relationships>
</file>

<file path=ppt/charts/_rels/chart28.xml.rels><?xml version="1.0" encoding="UTF-8" standalone="yes"?>
<Relationships xmlns="http://schemas.openxmlformats.org/package/2006/relationships"><Relationship Id="rId3" Type="http://schemas.openxmlformats.org/officeDocument/2006/relationships/oleObject" Target="file://localhost/Users/jamesrichardson/Dropbox/@@@@TaskForce%20on%20Structural%20Change/Agenda/August%20Meetings/Distribution/JimR_Aug30_2016.xlsx" TargetMode="External"/><Relationship Id="rId4" Type="http://schemas.openxmlformats.org/officeDocument/2006/relationships/chartUserShapes" Target="../drawings/drawing7.xml"/><Relationship Id="rId1" Type="http://schemas.microsoft.com/office/2011/relationships/chartStyle" Target="style14.xml"/><Relationship Id="rId2" Type="http://schemas.microsoft.com/office/2011/relationships/chartColorStyle" Target="colors14.xml"/></Relationships>
</file>

<file path=ppt/charts/_rels/chart3.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oleObject" Target="file://localhost/Users/jamesrichardson/Dropbox/@@@@TaskForce%20on%20Structural%20Change/Agenda/July%2020,%202016/Distribution/Results%20Dr.%20Richardson%20PIT%20&amp;%20Sales%20Reforms%20(2016).xlsx" TargetMode="External"/></Relationships>
</file>

<file path=ppt/charts/_rels/chart4.xml.rels><?xml version="1.0" encoding="UTF-8" standalone="yes"?>
<Relationships xmlns="http://schemas.openxmlformats.org/package/2006/relationships"><Relationship Id="rId3" Type="http://schemas.openxmlformats.org/officeDocument/2006/relationships/oleObject" Target="file://localhost/Users/jamesrichardson/Dropbox/@@@@TaskForce%20on%20Structural%20Change/Agenda/July%2020,%202016/Distribution/Results%20Dr.%20Richardson%20PIT%20&amp;%20Sales%20Reforms%20(2016).xlsx" TargetMode="External"/><Relationship Id="rId4" Type="http://schemas.openxmlformats.org/officeDocument/2006/relationships/chartUserShapes" Target="../drawings/drawing2.xml"/><Relationship Id="rId1" Type="http://schemas.microsoft.com/office/2011/relationships/chartStyle" Target="style3.xml"/><Relationship Id="rId2" Type="http://schemas.microsoft.com/office/2011/relationships/chartColorStyle" Target="colors3.xml"/></Relationships>
</file>

<file path=ppt/charts/_rels/chart5.xml.rels><?xml version="1.0" encoding="UTF-8" standalone="yes"?>
<Relationships xmlns="http://schemas.openxmlformats.org/package/2006/relationships"><Relationship Id="rId3" Type="http://schemas.openxmlformats.org/officeDocument/2006/relationships/oleObject" Target="file://localhost/Users/jamesrichardson/Dropbox/@@@@TaskForce%20on%20Structural%20Change/Agenda/August%2012/Income%20Tax%20Changes/13in19la.xls" TargetMode="External"/><Relationship Id="rId4" Type="http://schemas.openxmlformats.org/officeDocument/2006/relationships/chartUserShapes" Target="../drawings/drawing3.xml"/><Relationship Id="rId1" Type="http://schemas.microsoft.com/office/2011/relationships/chartStyle" Target="style4.xml"/><Relationship Id="rId2" Type="http://schemas.microsoft.com/office/2011/relationships/chartColorStyle" Target="colors4.xml"/></Relationships>
</file>

<file path=ppt/charts/_rels/chart6.xml.rels><?xml version="1.0" encoding="UTF-8" standalone="yes"?>
<Relationships xmlns="http://schemas.openxmlformats.org/package/2006/relationships"><Relationship Id="rId1" Type="http://schemas.microsoft.com/office/2011/relationships/chartStyle" Target="style5.xml"/><Relationship Id="rId2" Type="http://schemas.microsoft.com/office/2011/relationships/chartColorStyle" Target="colors5.xml"/><Relationship Id="rId3" Type="http://schemas.openxmlformats.org/officeDocument/2006/relationships/oleObject" Target="file://localhost/Users/jamesrichardson/Dropbox/@@@@TaskForce%20on%20Structural%20Change/Agenda/August%2012/Income%20Tax%20Changes/13in19la.xls"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Macintosh%20HD:Users:jimrichardson:Dropbox:@@@@TaskForce%20on%20Structural%20Change:Agenda:August%2012:Income%20Tax%20Changes:FIT%20at%200%25%20and%20EID%20at%200%25.xlsx" TargetMode="External"/></Relationships>
</file>

<file path=ppt/charts/_rels/chart8.xml.rels><?xml version="1.0" encoding="UTF-8" standalone="yes"?>
<Relationships xmlns="http://schemas.openxmlformats.org/package/2006/relationships"><Relationship Id="rId1" Type="http://schemas.microsoft.com/office/2011/relationships/chartStyle" Target="style6.xml"/><Relationship Id="rId2" Type="http://schemas.microsoft.com/office/2011/relationships/chartColorStyle" Target="colors6.xml"/><Relationship Id="rId3" Type="http://schemas.openxmlformats.org/officeDocument/2006/relationships/oleObject" Target="file://localhost/Users/jamesrichardson/Dropbox/@@@@TaskForce%20on%20Structural%20Change/Agenda/August%2012/Income%20Tax%20Changes/FIT%20at%200%25%20and%20EID%20at%200%25.xlsx" TargetMode="External"/></Relationships>
</file>

<file path=ppt/charts/_rels/chart9.xml.rels><?xml version="1.0" encoding="UTF-8" standalone="yes"?>
<Relationships xmlns="http://schemas.openxmlformats.org/package/2006/relationships"><Relationship Id="rId1" Type="http://schemas.microsoft.com/office/2011/relationships/chartStyle" Target="style7.xml"/><Relationship Id="rId2" Type="http://schemas.microsoft.com/office/2011/relationships/chartColorStyle" Target="colors7.xml"/><Relationship Id="rId3" Type="http://schemas.openxmlformats.org/officeDocument/2006/relationships/oleObject" Target="file://localhost/Users/jamesrichardson/Dropbox/@@@@TaskForce%20on%20Structural%20Change/Agenda/August%2012/Income%20Tax%20Changes/FIT%20at%200%25%20and%20EID%20at%200%25.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231977719451735"/>
          <c:y val="0.0257258331118616"/>
          <c:w val="0.768022280548265"/>
          <c:h val="0.82976405967421"/>
        </c:manualLayout>
      </c:layout>
      <c:lineChart>
        <c:grouping val="standard"/>
        <c:varyColors val="0"/>
        <c:ser>
          <c:idx val="0"/>
          <c:order val="0"/>
          <c:tx>
            <c:strRef>
              <c:f>Sheet1!$B$25</c:f>
              <c:strCache>
                <c:ptCount val="1"/>
                <c:pt idx="0">
                  <c:v>Projected Revenues</c:v>
                </c:pt>
              </c:strCache>
            </c:strRef>
          </c:tx>
          <c:cat>
            <c:numRef>
              <c:f>Sheet1!$C$24:$G$24</c:f>
              <c:numCache>
                <c:formatCode>General</c:formatCode>
                <c:ptCount val="5"/>
                <c:pt idx="0">
                  <c:v>2017.0</c:v>
                </c:pt>
                <c:pt idx="1">
                  <c:v>2018.0</c:v>
                </c:pt>
                <c:pt idx="2">
                  <c:v>2019.0</c:v>
                </c:pt>
                <c:pt idx="3">
                  <c:v>2020.0</c:v>
                </c:pt>
                <c:pt idx="4">
                  <c:v>2021.0</c:v>
                </c:pt>
              </c:numCache>
            </c:numRef>
          </c:cat>
          <c:val>
            <c:numRef>
              <c:f>Sheet1!$C$25:$G$25</c:f>
              <c:numCache>
                <c:formatCode>"$"#,##0.00;[Red]"$"#,##0.00</c:formatCode>
                <c:ptCount val="5"/>
                <c:pt idx="0">
                  <c:v>12.032</c:v>
                </c:pt>
                <c:pt idx="1">
                  <c:v>12.318</c:v>
                </c:pt>
                <c:pt idx="2">
                  <c:v>11.209</c:v>
                </c:pt>
                <c:pt idx="3">
                  <c:v>11.398</c:v>
                </c:pt>
                <c:pt idx="4">
                  <c:v>11.68295</c:v>
                </c:pt>
              </c:numCache>
            </c:numRef>
          </c:val>
          <c:smooth val="0"/>
        </c:ser>
        <c:ser>
          <c:idx val="1"/>
          <c:order val="1"/>
          <c:tx>
            <c:strRef>
              <c:f>Sheet1!$B$26</c:f>
              <c:strCache>
                <c:ptCount val="1"/>
                <c:pt idx="0">
                  <c:v>Projected Expenditures</c:v>
                </c:pt>
              </c:strCache>
            </c:strRef>
          </c:tx>
          <c:cat>
            <c:numRef>
              <c:f>Sheet1!$C$24:$G$24</c:f>
              <c:numCache>
                <c:formatCode>General</c:formatCode>
                <c:ptCount val="5"/>
                <c:pt idx="0">
                  <c:v>2017.0</c:v>
                </c:pt>
                <c:pt idx="1">
                  <c:v>2018.0</c:v>
                </c:pt>
                <c:pt idx="2">
                  <c:v>2019.0</c:v>
                </c:pt>
                <c:pt idx="3">
                  <c:v>2020.0</c:v>
                </c:pt>
                <c:pt idx="4">
                  <c:v>2021.0</c:v>
                </c:pt>
              </c:numCache>
            </c:numRef>
          </c:cat>
          <c:val>
            <c:numRef>
              <c:f>Sheet1!$C$26:$G$26</c:f>
              <c:numCache>
                <c:formatCode>"$"#,##0.00;[Red]"$"#,##0.00</c:formatCode>
                <c:ptCount val="5"/>
                <c:pt idx="0" formatCode="&quot;$&quot;#,##0.000;[Red]&quot;$&quot;#,##0.000">
                  <c:v>12.032</c:v>
                </c:pt>
                <c:pt idx="1">
                  <c:v>12.39296</c:v>
                </c:pt>
                <c:pt idx="2">
                  <c:v>12.7647488</c:v>
                </c:pt>
                <c:pt idx="3">
                  <c:v>13.147691264</c:v>
                </c:pt>
                <c:pt idx="4">
                  <c:v>13.54212200192</c:v>
                </c:pt>
              </c:numCache>
            </c:numRef>
          </c:val>
          <c:smooth val="0"/>
        </c:ser>
        <c:dLbls>
          <c:showLegendKey val="0"/>
          <c:showVal val="0"/>
          <c:showCatName val="0"/>
          <c:showSerName val="0"/>
          <c:showPercent val="0"/>
          <c:showBubbleSize val="0"/>
        </c:dLbls>
        <c:marker val="1"/>
        <c:smooth val="0"/>
        <c:axId val="1479089600"/>
        <c:axId val="1479079648"/>
      </c:lineChart>
      <c:catAx>
        <c:axId val="1479089600"/>
        <c:scaling>
          <c:orientation val="minMax"/>
        </c:scaling>
        <c:delete val="0"/>
        <c:axPos val="b"/>
        <c:numFmt formatCode="General" sourceLinked="1"/>
        <c:majorTickMark val="none"/>
        <c:minorTickMark val="none"/>
        <c:tickLblPos val="nextTo"/>
        <c:crossAx val="1479079648"/>
        <c:crosses val="autoZero"/>
        <c:auto val="1"/>
        <c:lblAlgn val="ctr"/>
        <c:lblOffset val="100"/>
        <c:noMultiLvlLbl val="0"/>
      </c:catAx>
      <c:valAx>
        <c:axId val="1479079648"/>
        <c:scaling>
          <c:orientation val="minMax"/>
          <c:min val="10.0"/>
        </c:scaling>
        <c:delete val="0"/>
        <c:axPos val="l"/>
        <c:majorGridlines/>
        <c:title>
          <c:tx>
            <c:rich>
              <a:bodyPr/>
              <a:lstStyle/>
              <a:p>
                <a:pPr>
                  <a:defRPr/>
                </a:pPr>
                <a:r>
                  <a:rPr lang="en-US"/>
                  <a:t>Billions</a:t>
                </a:r>
                <a:r>
                  <a:rPr lang="en-US" baseline="0"/>
                  <a:t> of Dollars</a:t>
                </a:r>
                <a:endParaRPr lang="en-US"/>
              </a:p>
            </c:rich>
          </c:tx>
          <c:layout>
            <c:manualLayout>
              <c:xMode val="edge"/>
              <c:yMode val="edge"/>
              <c:x val="0.106481539807524"/>
              <c:y val="0.320787972139936"/>
            </c:manualLayout>
          </c:layout>
          <c:overlay val="0"/>
        </c:title>
        <c:numFmt formatCode="&quot;$&quot;#,##0.00;[Red]&quot;$&quot;#,##0.00" sourceLinked="1"/>
        <c:majorTickMark val="none"/>
        <c:minorTickMark val="none"/>
        <c:tickLblPos val="nextTo"/>
        <c:crossAx val="1479089600"/>
        <c:crosses val="autoZero"/>
        <c:crossBetween val="between"/>
      </c:valAx>
      <c:dTable>
        <c:showHorzBorder val="1"/>
        <c:showVertBorder val="1"/>
        <c:showOutline val="1"/>
        <c:showKeys val="1"/>
      </c:dTable>
      <c:spPr>
        <a:solidFill>
          <a:schemeClr val="bg2">
            <a:lumMod val="75000"/>
          </a:schemeClr>
        </a:solidFill>
        <a:ln w="57150" cmpd="sng">
          <a:solidFill>
            <a:srgbClr val="FF0000"/>
          </a:solidFill>
        </a:ln>
      </c:spPr>
    </c:plotArea>
    <c:plotVisOnly val="1"/>
    <c:dispBlanksAs val="gap"/>
    <c:showDLblsOverMax val="0"/>
  </c:chart>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r>
              <a:rPr lang="en-US" dirty="0"/>
              <a:t>Tax Increase Due to Eliminating Federal Tax Liability, </a:t>
            </a:r>
            <a:endParaRPr lang="en-US" dirty="0" smtClean="0"/>
          </a:p>
          <a:p>
            <a:pPr>
              <a:defRPr/>
            </a:pPr>
            <a:r>
              <a:rPr lang="en-US" dirty="0" smtClean="0"/>
              <a:t>from </a:t>
            </a:r>
            <a:r>
              <a:rPr lang="en-US" dirty="0"/>
              <a:t>$140,000 and Higher</a:t>
            </a:r>
          </a:p>
        </c:rich>
      </c:tx>
      <c:layout>
        <c:manualLayout>
          <c:xMode val="edge"/>
          <c:yMode val="edge"/>
          <c:x val="0.12769392033543"/>
          <c:y val="0.0374531835205992"/>
        </c:manualLayout>
      </c:layout>
      <c:overlay val="0"/>
      <c:spPr>
        <a:noFill/>
        <a:ln>
          <a:noFill/>
        </a:ln>
        <a:effectLst/>
      </c:spPr>
      <c:txPr>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FIT!$AN$29</c:f>
              <c:strCache>
                <c:ptCount val="1"/>
                <c:pt idx="0">
                  <c:v>Tax Increase Due to Eliminating Federal Tax Liability</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FIT!$AM$30:$AM$44</c:f>
              <c:strCache>
                <c:ptCount val="15"/>
                <c:pt idx="0">
                  <c:v>$140000 to $160000</c:v>
                </c:pt>
                <c:pt idx="1">
                  <c:v>$160000 to $180000</c:v>
                </c:pt>
                <c:pt idx="2">
                  <c:v>$180000 to $200000</c:v>
                </c:pt>
                <c:pt idx="3">
                  <c:v>$200000 to $250000</c:v>
                </c:pt>
                <c:pt idx="4">
                  <c:v>$250000 to $300000</c:v>
                </c:pt>
                <c:pt idx="5">
                  <c:v>$300000 to $350000</c:v>
                </c:pt>
                <c:pt idx="6">
                  <c:v>$350000 to $400000</c:v>
                </c:pt>
                <c:pt idx="7">
                  <c:v>$400000 to $450000</c:v>
                </c:pt>
                <c:pt idx="8">
                  <c:v>$450000 to $500000</c:v>
                </c:pt>
                <c:pt idx="9">
                  <c:v>$500000 to $600000</c:v>
                </c:pt>
                <c:pt idx="10">
                  <c:v>$600000 to $700000</c:v>
                </c:pt>
                <c:pt idx="11">
                  <c:v>$700000 to $800000</c:v>
                </c:pt>
                <c:pt idx="12">
                  <c:v>$800000 to $900000</c:v>
                </c:pt>
                <c:pt idx="13">
                  <c:v>$900000 to $1000000</c:v>
                </c:pt>
                <c:pt idx="14">
                  <c:v>over $1000000</c:v>
                </c:pt>
              </c:strCache>
            </c:strRef>
          </c:cat>
          <c:val>
            <c:numRef>
              <c:f>FIT!$AN$30:$AN$44</c:f>
              <c:numCache>
                <c:formatCode>"$"#,##0</c:formatCode>
                <c:ptCount val="15"/>
                <c:pt idx="0">
                  <c:v>1257.14575272148</c:v>
                </c:pt>
                <c:pt idx="1">
                  <c:v>1528.631858399257</c:v>
                </c:pt>
                <c:pt idx="2">
                  <c:v>1813.766937963945</c:v>
                </c:pt>
                <c:pt idx="3">
                  <c:v>2294.660029919125</c:v>
                </c:pt>
                <c:pt idx="4">
                  <c:v>3124.649828203295</c:v>
                </c:pt>
                <c:pt idx="5">
                  <c:v>4077.521513859273</c:v>
                </c:pt>
                <c:pt idx="6">
                  <c:v>5036.900986672901</c:v>
                </c:pt>
                <c:pt idx="7">
                  <c:v>5986.66794820717</c:v>
                </c:pt>
                <c:pt idx="8">
                  <c:v>6978.04434198747</c:v>
                </c:pt>
                <c:pt idx="9">
                  <c:v>8329.027172792848</c:v>
                </c:pt>
                <c:pt idx="10">
                  <c:v>10451.84030612245</c:v>
                </c:pt>
                <c:pt idx="11">
                  <c:v>12464.68815597075</c:v>
                </c:pt>
                <c:pt idx="12">
                  <c:v>14489.81312056737</c:v>
                </c:pt>
                <c:pt idx="13">
                  <c:v>16514.81074626865</c:v>
                </c:pt>
                <c:pt idx="14">
                  <c:v>50250.56920202663</c:v>
                </c:pt>
              </c:numCache>
            </c:numRef>
          </c:val>
        </c:ser>
        <c:dLbls>
          <c:dLblPos val="outEnd"/>
          <c:showLegendKey val="0"/>
          <c:showVal val="1"/>
          <c:showCatName val="0"/>
          <c:showSerName val="0"/>
          <c:showPercent val="0"/>
          <c:showBubbleSize val="0"/>
        </c:dLbls>
        <c:gapWidth val="444"/>
        <c:overlap val="-90"/>
        <c:axId val="1586711360"/>
        <c:axId val="1586715504"/>
      </c:barChart>
      <c:catAx>
        <c:axId val="158671136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cap="all" spc="120" normalizeH="0" baseline="0">
                <a:solidFill>
                  <a:schemeClr val="tx1">
                    <a:lumMod val="65000"/>
                    <a:lumOff val="35000"/>
                  </a:schemeClr>
                </a:solidFill>
                <a:latin typeface="+mn-lt"/>
                <a:ea typeface="+mn-ea"/>
                <a:cs typeface="+mn-cs"/>
              </a:defRPr>
            </a:pPr>
            <a:endParaRPr lang="en-US"/>
          </a:p>
        </c:txPr>
        <c:crossAx val="1586715504"/>
        <c:crosses val="autoZero"/>
        <c:auto val="1"/>
        <c:lblAlgn val="ctr"/>
        <c:lblOffset val="100"/>
        <c:noMultiLvlLbl val="0"/>
      </c:catAx>
      <c:valAx>
        <c:axId val="1586715504"/>
        <c:scaling>
          <c:orientation val="minMax"/>
        </c:scaling>
        <c:delete val="1"/>
        <c:axPos val="l"/>
        <c:numFmt formatCode="&quot;$&quot;#,##0" sourceLinked="0"/>
        <c:majorTickMark val="none"/>
        <c:minorTickMark val="none"/>
        <c:tickLblPos val="nextTo"/>
        <c:crossAx val="15867113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clustered"/>
        <c:varyColors val="0"/>
        <c:ser>
          <c:idx val="0"/>
          <c:order val="0"/>
          <c:tx>
            <c:strRef>
              <c:f>FIT!$AM$48</c:f>
              <c:strCache>
                <c:ptCount val="1"/>
                <c:pt idx="0">
                  <c:v>% Taxpayers</c:v>
                </c:pt>
              </c:strCache>
            </c:strRef>
          </c:tx>
          <c:invertIfNegative val="0"/>
          <c:cat>
            <c:strRef>
              <c:f>FIT!$AL$49:$AL$53</c:f>
              <c:strCache>
                <c:ptCount val="5"/>
                <c:pt idx="0">
                  <c:v>less than $25,000</c:v>
                </c:pt>
                <c:pt idx="1">
                  <c:v>&gt;$25,000, but &lt;$50,000</c:v>
                </c:pt>
                <c:pt idx="2">
                  <c:v>&gt;$50,000, but &lt;$100,000</c:v>
                </c:pt>
                <c:pt idx="3">
                  <c:v>&gt;$100,000, but &lt;$200,000</c:v>
                </c:pt>
                <c:pt idx="4">
                  <c:v>&gt;$200,000</c:v>
                </c:pt>
              </c:strCache>
            </c:strRef>
          </c:cat>
          <c:val>
            <c:numRef>
              <c:f>FIT!$AM$49:$AM$53</c:f>
              <c:numCache>
                <c:formatCode>0.0%</c:formatCode>
                <c:ptCount val="5"/>
                <c:pt idx="0">
                  <c:v>0.329</c:v>
                </c:pt>
                <c:pt idx="1">
                  <c:v>0.242</c:v>
                </c:pt>
                <c:pt idx="2">
                  <c:v>0.217</c:v>
                </c:pt>
                <c:pt idx="3">
                  <c:v>0.116</c:v>
                </c:pt>
                <c:pt idx="4">
                  <c:v>0.034</c:v>
                </c:pt>
              </c:numCache>
            </c:numRef>
          </c:val>
        </c:ser>
        <c:ser>
          <c:idx val="1"/>
          <c:order val="1"/>
          <c:tx>
            <c:strRef>
              <c:f>FIT!$AN$48</c:f>
              <c:strCache>
                <c:ptCount val="1"/>
                <c:pt idx="0">
                  <c:v>% Federal Adjusted Gross Income</c:v>
                </c:pt>
              </c:strCache>
            </c:strRef>
          </c:tx>
          <c:invertIfNegative val="0"/>
          <c:cat>
            <c:strRef>
              <c:f>FIT!$AL$49:$AL$53</c:f>
              <c:strCache>
                <c:ptCount val="5"/>
                <c:pt idx="0">
                  <c:v>less than $25,000</c:v>
                </c:pt>
                <c:pt idx="1">
                  <c:v>&gt;$25,000, but &lt;$50,000</c:v>
                </c:pt>
                <c:pt idx="2">
                  <c:v>&gt;$50,000, but &lt;$100,000</c:v>
                </c:pt>
                <c:pt idx="3">
                  <c:v>&gt;$100,000, but &lt;$200,000</c:v>
                </c:pt>
                <c:pt idx="4">
                  <c:v>&gt;$200,000</c:v>
                </c:pt>
              </c:strCache>
            </c:strRef>
          </c:cat>
          <c:val>
            <c:numRef>
              <c:f>FIT!$AN$49:$AN$53</c:f>
              <c:numCache>
                <c:formatCode>0.0%</c:formatCode>
                <c:ptCount val="5"/>
                <c:pt idx="0">
                  <c:v>0.087</c:v>
                </c:pt>
                <c:pt idx="1">
                  <c:v>0.144</c:v>
                </c:pt>
                <c:pt idx="2">
                  <c:v>0.255</c:v>
                </c:pt>
                <c:pt idx="3">
                  <c:v>0.256</c:v>
                </c:pt>
                <c:pt idx="4">
                  <c:v>0.259</c:v>
                </c:pt>
              </c:numCache>
            </c:numRef>
          </c:val>
        </c:ser>
        <c:ser>
          <c:idx val="2"/>
          <c:order val="2"/>
          <c:tx>
            <c:strRef>
              <c:f>FIT!$AO$48</c:f>
              <c:strCache>
                <c:ptCount val="1"/>
                <c:pt idx="0">
                  <c:v>% Current LA Individual Income Taxes Paid</c:v>
                </c:pt>
              </c:strCache>
            </c:strRef>
          </c:tx>
          <c:invertIfNegative val="0"/>
          <c:cat>
            <c:strRef>
              <c:f>FIT!$AL$49:$AL$53</c:f>
              <c:strCache>
                <c:ptCount val="5"/>
                <c:pt idx="0">
                  <c:v>less than $25,000</c:v>
                </c:pt>
                <c:pt idx="1">
                  <c:v>&gt;$25,000, but &lt;$50,000</c:v>
                </c:pt>
                <c:pt idx="2">
                  <c:v>&gt;$50,000, but &lt;$100,000</c:v>
                </c:pt>
                <c:pt idx="3">
                  <c:v>&gt;$100,000, but &lt;$200,000</c:v>
                </c:pt>
                <c:pt idx="4">
                  <c:v>&gt;$200,000</c:v>
                </c:pt>
              </c:strCache>
            </c:strRef>
          </c:cat>
          <c:val>
            <c:numRef>
              <c:f>FIT!$AO$49:$AO$53</c:f>
              <c:numCache>
                <c:formatCode>0.0%</c:formatCode>
                <c:ptCount val="5"/>
                <c:pt idx="0">
                  <c:v>0.0377</c:v>
                </c:pt>
                <c:pt idx="1">
                  <c:v>0.1125</c:v>
                </c:pt>
                <c:pt idx="2">
                  <c:v>0.2342</c:v>
                </c:pt>
                <c:pt idx="3">
                  <c:v>0.279</c:v>
                </c:pt>
                <c:pt idx="4">
                  <c:v>0.3365</c:v>
                </c:pt>
              </c:numCache>
            </c:numRef>
          </c:val>
        </c:ser>
        <c:ser>
          <c:idx val="3"/>
          <c:order val="3"/>
          <c:tx>
            <c:strRef>
              <c:f>FIT!$AP$48</c:f>
              <c:strCache>
                <c:ptCount val="1"/>
                <c:pt idx="0">
                  <c:v>% LA Individual Income Taxes Paid without FID</c:v>
                </c:pt>
              </c:strCache>
            </c:strRef>
          </c:tx>
          <c:invertIfNegative val="0"/>
          <c:cat>
            <c:strRef>
              <c:f>FIT!$AL$49:$AL$53</c:f>
              <c:strCache>
                <c:ptCount val="5"/>
                <c:pt idx="0">
                  <c:v>less than $25,000</c:v>
                </c:pt>
                <c:pt idx="1">
                  <c:v>&gt;$25,000, but &lt;$50,000</c:v>
                </c:pt>
                <c:pt idx="2">
                  <c:v>&gt;$50,000, but &lt;$100,000</c:v>
                </c:pt>
                <c:pt idx="3">
                  <c:v>&gt;$100,000, but &lt;$200,000</c:v>
                </c:pt>
                <c:pt idx="4">
                  <c:v>&gt;$200,000</c:v>
                </c:pt>
              </c:strCache>
            </c:strRef>
          </c:cat>
          <c:val>
            <c:numRef>
              <c:f>FIT!$AP$49:$AP$53</c:f>
              <c:numCache>
                <c:formatCode>0.0%</c:formatCode>
                <c:ptCount val="5"/>
                <c:pt idx="0">
                  <c:v>0.0308</c:v>
                </c:pt>
                <c:pt idx="1">
                  <c:v>0.0966</c:v>
                </c:pt>
                <c:pt idx="2">
                  <c:v>0.2125</c:v>
                </c:pt>
                <c:pt idx="3">
                  <c:v>0.2758</c:v>
                </c:pt>
                <c:pt idx="4">
                  <c:v>0.3817</c:v>
                </c:pt>
              </c:numCache>
            </c:numRef>
          </c:val>
        </c:ser>
        <c:dLbls>
          <c:showLegendKey val="0"/>
          <c:showVal val="0"/>
          <c:showCatName val="0"/>
          <c:showSerName val="0"/>
          <c:showPercent val="0"/>
          <c:showBubbleSize val="0"/>
        </c:dLbls>
        <c:gapWidth val="150"/>
        <c:axId val="1589340960"/>
        <c:axId val="1589345296"/>
      </c:barChart>
      <c:catAx>
        <c:axId val="1589340960"/>
        <c:scaling>
          <c:orientation val="minMax"/>
        </c:scaling>
        <c:delete val="0"/>
        <c:axPos val="b"/>
        <c:numFmt formatCode="General" sourceLinked="0"/>
        <c:majorTickMark val="out"/>
        <c:minorTickMark val="none"/>
        <c:tickLblPos val="nextTo"/>
        <c:crossAx val="1589345296"/>
        <c:crosses val="autoZero"/>
        <c:auto val="1"/>
        <c:lblAlgn val="ctr"/>
        <c:lblOffset val="100"/>
        <c:noMultiLvlLbl val="0"/>
      </c:catAx>
      <c:valAx>
        <c:axId val="1589345296"/>
        <c:scaling>
          <c:orientation val="minMax"/>
        </c:scaling>
        <c:delete val="0"/>
        <c:axPos val="l"/>
        <c:majorGridlines/>
        <c:numFmt formatCode="0.0%" sourceLinked="1"/>
        <c:majorTickMark val="out"/>
        <c:minorTickMark val="none"/>
        <c:tickLblPos val="nextTo"/>
        <c:crossAx val="1589340960"/>
        <c:crosses val="autoZero"/>
        <c:crossBetween val="between"/>
      </c:valAx>
    </c:plotArea>
    <c:legend>
      <c:legendPos val="t"/>
      <c:layout/>
      <c:overlay val="0"/>
    </c:legend>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clustered"/>
        <c:varyColors val="0"/>
        <c:ser>
          <c:idx val="0"/>
          <c:order val="0"/>
          <c:tx>
            <c:strRef>
              <c:f>FIT!$AT$11</c:f>
              <c:strCache>
                <c:ptCount val="1"/>
                <c:pt idx="0">
                  <c:v>Current</c:v>
                </c:pt>
              </c:strCache>
            </c:strRef>
          </c:tx>
          <c:invertIfNegative val="0"/>
          <c:cat>
            <c:strRef>
              <c:f>FIT!$AS$12:$AS$16</c:f>
              <c:strCache>
                <c:ptCount val="5"/>
                <c:pt idx="0">
                  <c:v>$0 to $5000</c:v>
                </c:pt>
                <c:pt idx="1">
                  <c:v>$5000 to $10000</c:v>
                </c:pt>
                <c:pt idx="2">
                  <c:v>$10000 to $15000</c:v>
                </c:pt>
                <c:pt idx="3">
                  <c:v>$15000 to $20000</c:v>
                </c:pt>
                <c:pt idx="4">
                  <c:v>$20000 to $25000</c:v>
                </c:pt>
              </c:strCache>
            </c:strRef>
          </c:cat>
          <c:val>
            <c:numRef>
              <c:f>FIT!$AT$12:$AT$16</c:f>
              <c:numCache>
                <c:formatCode>"$"#,##0;[Red]"$"#,##0</c:formatCode>
                <c:ptCount val="5"/>
                <c:pt idx="0">
                  <c:v>0.0410451547437856</c:v>
                </c:pt>
                <c:pt idx="1">
                  <c:v>32.55656306113399</c:v>
                </c:pt>
                <c:pt idx="2">
                  <c:v>86.93740406963496</c:v>
                </c:pt>
                <c:pt idx="3">
                  <c:v>214.9967692413647</c:v>
                </c:pt>
                <c:pt idx="4">
                  <c:v>352.8779503928588</c:v>
                </c:pt>
              </c:numCache>
            </c:numRef>
          </c:val>
        </c:ser>
        <c:ser>
          <c:idx val="1"/>
          <c:order val="1"/>
          <c:tx>
            <c:strRef>
              <c:f>FIT!$AU$11</c:f>
              <c:strCache>
                <c:ptCount val="1"/>
                <c:pt idx="0">
                  <c:v>Estimated without FITD</c:v>
                </c:pt>
              </c:strCache>
            </c:strRef>
          </c:tx>
          <c:invertIfNegative val="0"/>
          <c:cat>
            <c:strRef>
              <c:f>FIT!$AS$12:$AS$16</c:f>
              <c:strCache>
                <c:ptCount val="5"/>
                <c:pt idx="0">
                  <c:v>$0 to $5000</c:v>
                </c:pt>
                <c:pt idx="1">
                  <c:v>$5000 to $10000</c:v>
                </c:pt>
                <c:pt idx="2">
                  <c:v>$10000 to $15000</c:v>
                </c:pt>
                <c:pt idx="3">
                  <c:v>$15000 to $20000</c:v>
                </c:pt>
                <c:pt idx="4">
                  <c:v>$20000 to $25000</c:v>
                </c:pt>
              </c:strCache>
            </c:strRef>
          </c:cat>
          <c:val>
            <c:numRef>
              <c:f>FIT!$AU$12:$AU$16</c:f>
              <c:numCache>
                <c:formatCode>"$"#,##0;[Red]"$"#,##0</c:formatCode>
                <c:ptCount val="5"/>
                <c:pt idx="0">
                  <c:v>0.0715845671325137</c:v>
                </c:pt>
                <c:pt idx="1">
                  <c:v>33.2884902442506</c:v>
                </c:pt>
                <c:pt idx="2">
                  <c:v>90.26889588934966</c:v>
                </c:pt>
                <c:pt idx="3">
                  <c:v>224.7739841348343</c:v>
                </c:pt>
                <c:pt idx="4">
                  <c:v>372.7494443411285</c:v>
                </c:pt>
              </c:numCache>
            </c:numRef>
          </c:val>
        </c:ser>
        <c:dLbls>
          <c:showLegendKey val="0"/>
          <c:showVal val="0"/>
          <c:showCatName val="0"/>
          <c:showSerName val="0"/>
          <c:showPercent val="0"/>
          <c:showBubbleSize val="0"/>
        </c:dLbls>
        <c:gapWidth val="150"/>
        <c:axId val="1571334512"/>
        <c:axId val="1571338592"/>
      </c:barChart>
      <c:catAx>
        <c:axId val="1571334512"/>
        <c:scaling>
          <c:orientation val="minMax"/>
        </c:scaling>
        <c:delete val="0"/>
        <c:axPos val="b"/>
        <c:numFmt formatCode="General" sourceLinked="0"/>
        <c:majorTickMark val="out"/>
        <c:minorTickMark val="none"/>
        <c:tickLblPos val="nextTo"/>
        <c:crossAx val="1571338592"/>
        <c:crosses val="autoZero"/>
        <c:auto val="1"/>
        <c:lblAlgn val="ctr"/>
        <c:lblOffset val="100"/>
        <c:noMultiLvlLbl val="0"/>
      </c:catAx>
      <c:valAx>
        <c:axId val="1571338592"/>
        <c:scaling>
          <c:orientation val="minMax"/>
        </c:scaling>
        <c:delete val="0"/>
        <c:axPos val="l"/>
        <c:majorGridlines/>
        <c:numFmt formatCode="&quot;$&quot;#,##0;[Red]&quot;$&quot;#,##0" sourceLinked="1"/>
        <c:majorTickMark val="out"/>
        <c:minorTickMark val="none"/>
        <c:tickLblPos val="nextTo"/>
        <c:crossAx val="1571334512"/>
        <c:crosses val="autoZero"/>
        <c:crossBetween val="between"/>
      </c:valAx>
    </c:plotArea>
    <c:legend>
      <c:legendPos val="t"/>
      <c:layout/>
      <c:overlay val="0"/>
    </c:legend>
    <c:plotVisOnly val="1"/>
    <c:dispBlanksAs val="gap"/>
    <c:showDLblsOverMax val="0"/>
  </c:chart>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clustered"/>
        <c:varyColors val="0"/>
        <c:ser>
          <c:idx val="0"/>
          <c:order val="0"/>
          <c:tx>
            <c:strRef>
              <c:f>FIT!$BI$17</c:f>
              <c:strCache>
                <c:ptCount val="1"/>
                <c:pt idx="0">
                  <c:v>Current</c:v>
                </c:pt>
              </c:strCache>
            </c:strRef>
          </c:tx>
          <c:invertIfNegative val="0"/>
          <c:cat>
            <c:strRef>
              <c:f>FIT!$BH$18:$BH$25</c:f>
              <c:strCache>
                <c:ptCount val="8"/>
                <c:pt idx="0">
                  <c:v>$25000 to $30000</c:v>
                </c:pt>
                <c:pt idx="1">
                  <c:v>$30000 to $40000</c:v>
                </c:pt>
                <c:pt idx="2">
                  <c:v>$40000 to $50000</c:v>
                </c:pt>
                <c:pt idx="3">
                  <c:v>$50000 to $60000</c:v>
                </c:pt>
                <c:pt idx="4">
                  <c:v>$60000 to $70000</c:v>
                </c:pt>
                <c:pt idx="5">
                  <c:v>$70000 to $80000</c:v>
                </c:pt>
                <c:pt idx="6">
                  <c:v>$80000 to $90000</c:v>
                </c:pt>
                <c:pt idx="7">
                  <c:v>$90000 to $100000</c:v>
                </c:pt>
              </c:strCache>
            </c:strRef>
          </c:cat>
          <c:val>
            <c:numRef>
              <c:f>FIT!$BI$18:$BI$25</c:f>
              <c:numCache>
                <c:formatCode>"$"#,##0;[Red]"$"#,##0</c:formatCode>
                <c:ptCount val="8"/>
                <c:pt idx="0">
                  <c:v>481.5332867798471</c:v>
                </c:pt>
                <c:pt idx="1">
                  <c:v>668.579934168336</c:v>
                </c:pt>
                <c:pt idx="2">
                  <c:v>928.5152179431682</c:v>
                </c:pt>
                <c:pt idx="3">
                  <c:v>1161.833926771351</c:v>
                </c:pt>
                <c:pt idx="4">
                  <c:v>1425.202334974914</c:v>
                </c:pt>
                <c:pt idx="5">
                  <c:v>1730.964259053852</c:v>
                </c:pt>
                <c:pt idx="6">
                  <c:v>2034.307686897928</c:v>
                </c:pt>
                <c:pt idx="7">
                  <c:v>2350.973698730563</c:v>
                </c:pt>
              </c:numCache>
            </c:numRef>
          </c:val>
        </c:ser>
        <c:ser>
          <c:idx val="1"/>
          <c:order val="1"/>
          <c:tx>
            <c:strRef>
              <c:f>FIT!$BJ$17</c:f>
              <c:strCache>
                <c:ptCount val="1"/>
                <c:pt idx="0">
                  <c:v>Estimated without FITD</c:v>
                </c:pt>
              </c:strCache>
            </c:strRef>
          </c:tx>
          <c:invertIfNegative val="0"/>
          <c:cat>
            <c:strRef>
              <c:f>FIT!$BH$18:$BH$25</c:f>
              <c:strCache>
                <c:ptCount val="8"/>
                <c:pt idx="0">
                  <c:v>$25000 to $30000</c:v>
                </c:pt>
                <c:pt idx="1">
                  <c:v>$30000 to $40000</c:v>
                </c:pt>
                <c:pt idx="2">
                  <c:v>$40000 to $50000</c:v>
                </c:pt>
                <c:pt idx="3">
                  <c:v>$50000 to $60000</c:v>
                </c:pt>
                <c:pt idx="4">
                  <c:v>$60000 to $70000</c:v>
                </c:pt>
                <c:pt idx="5">
                  <c:v>$70000 to $80000</c:v>
                </c:pt>
                <c:pt idx="6">
                  <c:v>$80000 to $90000</c:v>
                </c:pt>
                <c:pt idx="7">
                  <c:v>$90000 to $100000</c:v>
                </c:pt>
              </c:strCache>
            </c:strRef>
          </c:cat>
          <c:val>
            <c:numRef>
              <c:f>FIT!$BJ$18:$BJ$25</c:f>
              <c:numCache>
                <c:formatCode>"$"#,##0;[Red]"$"#,##0</c:formatCode>
                <c:ptCount val="8"/>
                <c:pt idx="0">
                  <c:v>516.102044936622</c:v>
                </c:pt>
                <c:pt idx="1">
                  <c:v>732.4113523299301</c:v>
                </c:pt>
                <c:pt idx="2">
                  <c:v>1039.68742716274</c:v>
                </c:pt>
                <c:pt idx="3">
                  <c:v>1338.752551551956</c:v>
                </c:pt>
                <c:pt idx="4">
                  <c:v>1691.906558692284</c:v>
                </c:pt>
                <c:pt idx="5">
                  <c:v>2052.082269147579</c:v>
                </c:pt>
                <c:pt idx="6">
                  <c:v>2411.955677019446</c:v>
                </c:pt>
                <c:pt idx="7">
                  <c:v>2789.507770189451</c:v>
                </c:pt>
              </c:numCache>
            </c:numRef>
          </c:val>
        </c:ser>
        <c:dLbls>
          <c:showLegendKey val="0"/>
          <c:showVal val="0"/>
          <c:showCatName val="0"/>
          <c:showSerName val="0"/>
          <c:showPercent val="0"/>
          <c:showBubbleSize val="0"/>
        </c:dLbls>
        <c:gapWidth val="150"/>
        <c:axId val="1585483504"/>
        <c:axId val="1575436624"/>
      </c:barChart>
      <c:catAx>
        <c:axId val="1585483504"/>
        <c:scaling>
          <c:orientation val="minMax"/>
        </c:scaling>
        <c:delete val="0"/>
        <c:axPos val="b"/>
        <c:numFmt formatCode="General" sourceLinked="0"/>
        <c:majorTickMark val="out"/>
        <c:minorTickMark val="none"/>
        <c:tickLblPos val="nextTo"/>
        <c:txPr>
          <a:bodyPr rot="-4440000" vert="horz"/>
          <a:lstStyle/>
          <a:p>
            <a:pPr>
              <a:defRPr/>
            </a:pPr>
            <a:endParaRPr lang="en-US"/>
          </a:p>
        </c:txPr>
        <c:crossAx val="1575436624"/>
        <c:crosses val="autoZero"/>
        <c:auto val="1"/>
        <c:lblAlgn val="ctr"/>
        <c:lblOffset val="100"/>
        <c:noMultiLvlLbl val="0"/>
      </c:catAx>
      <c:valAx>
        <c:axId val="1575436624"/>
        <c:scaling>
          <c:orientation val="minMax"/>
        </c:scaling>
        <c:delete val="0"/>
        <c:axPos val="l"/>
        <c:majorGridlines/>
        <c:numFmt formatCode="&quot;$&quot;#,##0;[Red]&quot;$&quot;#,##0" sourceLinked="1"/>
        <c:majorTickMark val="out"/>
        <c:minorTickMark val="none"/>
        <c:tickLblPos val="nextTo"/>
        <c:crossAx val="1585483504"/>
        <c:crosses val="autoZero"/>
        <c:crossBetween val="between"/>
      </c:valAx>
    </c:plotArea>
    <c:legend>
      <c:legendPos val="t"/>
      <c:layout/>
      <c:overlay val="0"/>
    </c:legend>
    <c:plotVisOnly val="1"/>
    <c:dispBlanksAs val="gap"/>
    <c:showDLblsOverMax val="0"/>
  </c:chart>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clustered"/>
        <c:varyColors val="0"/>
        <c:ser>
          <c:idx val="0"/>
          <c:order val="0"/>
          <c:tx>
            <c:strRef>
              <c:f>FIT!$BK$22</c:f>
              <c:strCache>
                <c:ptCount val="1"/>
                <c:pt idx="0">
                  <c:v>Current</c:v>
                </c:pt>
              </c:strCache>
            </c:strRef>
          </c:tx>
          <c:invertIfNegative val="0"/>
          <c:cat>
            <c:strRef>
              <c:f>FIT!$BJ$23:$BJ$27</c:f>
              <c:strCache>
                <c:ptCount val="5"/>
                <c:pt idx="0">
                  <c:v>$100000 to $120000</c:v>
                </c:pt>
                <c:pt idx="1">
                  <c:v>$120000 to $140000</c:v>
                </c:pt>
                <c:pt idx="2">
                  <c:v>$140000 to $160000</c:v>
                </c:pt>
                <c:pt idx="3">
                  <c:v>$160000 to $180000</c:v>
                </c:pt>
                <c:pt idx="4">
                  <c:v>$180000 to $200000</c:v>
                </c:pt>
              </c:strCache>
            </c:strRef>
          </c:cat>
          <c:val>
            <c:numRef>
              <c:f>FIT!$BK$23:$BK$27</c:f>
              <c:numCache>
                <c:formatCode>"$"#,##0;[Red]"$"#,##0</c:formatCode>
                <c:ptCount val="5"/>
                <c:pt idx="0">
                  <c:v>2803.136040233598</c:v>
                </c:pt>
                <c:pt idx="1">
                  <c:v>3425.847612377975</c:v>
                </c:pt>
                <c:pt idx="2">
                  <c:v>4134.68664070567</c:v>
                </c:pt>
                <c:pt idx="3">
                  <c:v>4910.466441861492</c:v>
                </c:pt>
                <c:pt idx="4">
                  <c:v>5710.907397932068</c:v>
                </c:pt>
              </c:numCache>
            </c:numRef>
          </c:val>
        </c:ser>
        <c:ser>
          <c:idx val="1"/>
          <c:order val="1"/>
          <c:tx>
            <c:strRef>
              <c:f>FIT!$BL$22</c:f>
              <c:strCache>
                <c:ptCount val="1"/>
                <c:pt idx="0">
                  <c:v>Estimated without FITD</c:v>
                </c:pt>
              </c:strCache>
            </c:strRef>
          </c:tx>
          <c:invertIfNegative val="0"/>
          <c:cat>
            <c:strRef>
              <c:f>FIT!$BJ$23:$BJ$27</c:f>
              <c:strCache>
                <c:ptCount val="5"/>
                <c:pt idx="0">
                  <c:v>$100000 to $120000</c:v>
                </c:pt>
                <c:pt idx="1">
                  <c:v>$120000 to $140000</c:v>
                </c:pt>
                <c:pt idx="2">
                  <c:v>$140000 to $160000</c:v>
                </c:pt>
                <c:pt idx="3">
                  <c:v>$160000 to $180000</c:v>
                </c:pt>
                <c:pt idx="4">
                  <c:v>$180000 to $200000</c:v>
                </c:pt>
              </c:strCache>
            </c:strRef>
          </c:cat>
          <c:val>
            <c:numRef>
              <c:f>FIT!$BL$23:$BL$27</c:f>
              <c:numCache>
                <c:formatCode>"$"#,##0;[Red]"$"#,##0</c:formatCode>
                <c:ptCount val="5"/>
                <c:pt idx="0">
                  <c:v>3388.649433866657</c:v>
                </c:pt>
                <c:pt idx="1">
                  <c:v>4333.86716865378</c:v>
                </c:pt>
                <c:pt idx="2">
                  <c:v>5391.832393427147</c:v>
                </c:pt>
                <c:pt idx="3">
                  <c:v>6439.09830026075</c:v>
                </c:pt>
                <c:pt idx="4">
                  <c:v>7524.674335896076</c:v>
                </c:pt>
              </c:numCache>
            </c:numRef>
          </c:val>
        </c:ser>
        <c:dLbls>
          <c:showLegendKey val="0"/>
          <c:showVal val="0"/>
          <c:showCatName val="0"/>
          <c:showSerName val="0"/>
          <c:showPercent val="0"/>
          <c:showBubbleSize val="0"/>
        </c:dLbls>
        <c:gapWidth val="150"/>
        <c:axId val="1587754368"/>
        <c:axId val="1587758432"/>
      </c:barChart>
      <c:catAx>
        <c:axId val="1587754368"/>
        <c:scaling>
          <c:orientation val="minMax"/>
        </c:scaling>
        <c:delete val="0"/>
        <c:axPos val="b"/>
        <c:numFmt formatCode="General" sourceLinked="0"/>
        <c:majorTickMark val="out"/>
        <c:minorTickMark val="none"/>
        <c:tickLblPos val="nextTo"/>
        <c:crossAx val="1587758432"/>
        <c:crosses val="autoZero"/>
        <c:auto val="1"/>
        <c:lblAlgn val="ctr"/>
        <c:lblOffset val="100"/>
        <c:noMultiLvlLbl val="0"/>
      </c:catAx>
      <c:valAx>
        <c:axId val="1587758432"/>
        <c:scaling>
          <c:orientation val="minMax"/>
        </c:scaling>
        <c:delete val="0"/>
        <c:axPos val="l"/>
        <c:majorGridlines/>
        <c:numFmt formatCode="&quot;$&quot;#,##0;[Red]&quot;$&quot;#,##0" sourceLinked="1"/>
        <c:majorTickMark val="out"/>
        <c:minorTickMark val="none"/>
        <c:tickLblPos val="nextTo"/>
        <c:crossAx val="1587754368"/>
        <c:crosses val="autoZero"/>
        <c:crossBetween val="between"/>
      </c:valAx>
    </c:plotArea>
    <c:legend>
      <c:legendPos val="t"/>
      <c:layout/>
      <c:overlay val="0"/>
    </c:legend>
    <c:plotVisOnly val="1"/>
    <c:dispBlanksAs val="gap"/>
    <c:showDLblsOverMax val="0"/>
  </c:chart>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clustered"/>
        <c:varyColors val="0"/>
        <c:ser>
          <c:idx val="0"/>
          <c:order val="0"/>
          <c:tx>
            <c:strRef>
              <c:f>FIT!$BT$22</c:f>
              <c:strCache>
                <c:ptCount val="1"/>
                <c:pt idx="0">
                  <c:v>Current</c:v>
                </c:pt>
              </c:strCache>
            </c:strRef>
          </c:tx>
          <c:invertIfNegative val="0"/>
          <c:cat>
            <c:strRef>
              <c:f>FIT!$BS$23:$BS$34</c:f>
              <c:strCache>
                <c:ptCount val="12"/>
                <c:pt idx="0">
                  <c:v>$200000 to $250000</c:v>
                </c:pt>
                <c:pt idx="1">
                  <c:v>$250000 to $300000</c:v>
                </c:pt>
                <c:pt idx="2">
                  <c:v>$300000 to $350000</c:v>
                </c:pt>
                <c:pt idx="3">
                  <c:v>$350000 to $400000</c:v>
                </c:pt>
                <c:pt idx="4">
                  <c:v>$400000 to $450000</c:v>
                </c:pt>
                <c:pt idx="5">
                  <c:v>$450000 to $500000</c:v>
                </c:pt>
                <c:pt idx="6">
                  <c:v>$500000 to $600000</c:v>
                </c:pt>
                <c:pt idx="7">
                  <c:v>$600000 to $700000</c:v>
                </c:pt>
                <c:pt idx="8">
                  <c:v>$700000 to $800000</c:v>
                </c:pt>
                <c:pt idx="9">
                  <c:v>$800000 to $900000</c:v>
                </c:pt>
                <c:pt idx="10">
                  <c:v>$900000 to $1000000</c:v>
                </c:pt>
                <c:pt idx="11">
                  <c:v>over $1000000</c:v>
                </c:pt>
              </c:strCache>
            </c:strRef>
          </c:cat>
          <c:val>
            <c:numRef>
              <c:f>FIT!$BT$23:$BT$34</c:f>
              <c:numCache>
                <c:formatCode>"$"#,##0;[Red]"$"#,##0</c:formatCode>
                <c:ptCount val="12"/>
                <c:pt idx="0">
                  <c:v>6955.550940115001</c:v>
                </c:pt>
                <c:pt idx="1">
                  <c:v>8902.877541159628</c:v>
                </c:pt>
                <c:pt idx="2">
                  <c:v>10712.15524215656</c:v>
                </c:pt>
                <c:pt idx="3">
                  <c:v>12580.91338788871</c:v>
                </c:pt>
                <c:pt idx="4">
                  <c:v>14399.37146082337</c:v>
                </c:pt>
                <c:pt idx="5">
                  <c:v>16322.62264995523</c:v>
                </c:pt>
                <c:pt idx="6">
                  <c:v>18705.26249398832</c:v>
                </c:pt>
                <c:pt idx="7">
                  <c:v>22527.11242630385</c:v>
                </c:pt>
                <c:pt idx="8">
                  <c:v>26003.4370917953</c:v>
                </c:pt>
                <c:pt idx="9">
                  <c:v>29377.24574468086</c:v>
                </c:pt>
                <c:pt idx="10">
                  <c:v>32736.8728026534</c:v>
                </c:pt>
                <c:pt idx="11">
                  <c:v>83923.8799556682</c:v>
                </c:pt>
              </c:numCache>
            </c:numRef>
          </c:val>
        </c:ser>
        <c:ser>
          <c:idx val="1"/>
          <c:order val="1"/>
          <c:tx>
            <c:strRef>
              <c:f>FIT!$BU$22</c:f>
              <c:strCache>
                <c:ptCount val="1"/>
                <c:pt idx="0">
                  <c:v>Estimated without FITD</c:v>
                </c:pt>
              </c:strCache>
            </c:strRef>
          </c:tx>
          <c:invertIfNegative val="0"/>
          <c:cat>
            <c:strRef>
              <c:f>FIT!$BS$23:$BS$34</c:f>
              <c:strCache>
                <c:ptCount val="12"/>
                <c:pt idx="0">
                  <c:v>$200000 to $250000</c:v>
                </c:pt>
                <c:pt idx="1">
                  <c:v>$250000 to $300000</c:v>
                </c:pt>
                <c:pt idx="2">
                  <c:v>$300000 to $350000</c:v>
                </c:pt>
                <c:pt idx="3">
                  <c:v>$350000 to $400000</c:v>
                </c:pt>
                <c:pt idx="4">
                  <c:v>$400000 to $450000</c:v>
                </c:pt>
                <c:pt idx="5">
                  <c:v>$450000 to $500000</c:v>
                </c:pt>
                <c:pt idx="6">
                  <c:v>$500000 to $600000</c:v>
                </c:pt>
                <c:pt idx="7">
                  <c:v>$600000 to $700000</c:v>
                </c:pt>
                <c:pt idx="8">
                  <c:v>$700000 to $800000</c:v>
                </c:pt>
                <c:pt idx="9">
                  <c:v>$800000 to $900000</c:v>
                </c:pt>
                <c:pt idx="10">
                  <c:v>$900000 to $1000000</c:v>
                </c:pt>
                <c:pt idx="11">
                  <c:v>over $1000000</c:v>
                </c:pt>
              </c:strCache>
            </c:strRef>
          </c:cat>
          <c:val>
            <c:numRef>
              <c:f>FIT!$BU$23:$BU$34</c:f>
              <c:numCache>
                <c:formatCode>"$"#,##0;[Red]"$"#,##0</c:formatCode>
                <c:ptCount val="12"/>
                <c:pt idx="0">
                  <c:v>9250.210970034127</c:v>
                </c:pt>
                <c:pt idx="1">
                  <c:v>12027.52736936292</c:v>
                </c:pt>
                <c:pt idx="2">
                  <c:v>14789.67675601584</c:v>
                </c:pt>
                <c:pt idx="3">
                  <c:v>17617.81437456161</c:v>
                </c:pt>
                <c:pt idx="4">
                  <c:v>20386.03940903055</c:v>
                </c:pt>
                <c:pt idx="5">
                  <c:v>23300.6669919427</c:v>
                </c:pt>
                <c:pt idx="6">
                  <c:v>27034.28966678117</c:v>
                </c:pt>
                <c:pt idx="7">
                  <c:v>32978.9527324263</c:v>
                </c:pt>
                <c:pt idx="8">
                  <c:v>38468.12524776605</c:v>
                </c:pt>
                <c:pt idx="9">
                  <c:v>43867.05886524824</c:v>
                </c:pt>
                <c:pt idx="10">
                  <c:v>49251.68354892205</c:v>
                </c:pt>
                <c:pt idx="11">
                  <c:v>134174.4491576948</c:v>
                </c:pt>
              </c:numCache>
            </c:numRef>
          </c:val>
        </c:ser>
        <c:dLbls>
          <c:showLegendKey val="0"/>
          <c:showVal val="0"/>
          <c:showCatName val="0"/>
          <c:showSerName val="0"/>
          <c:showPercent val="0"/>
          <c:showBubbleSize val="0"/>
        </c:dLbls>
        <c:gapWidth val="150"/>
        <c:axId val="1590291104"/>
        <c:axId val="1590295200"/>
      </c:barChart>
      <c:catAx>
        <c:axId val="1590291104"/>
        <c:scaling>
          <c:orientation val="minMax"/>
        </c:scaling>
        <c:delete val="0"/>
        <c:axPos val="b"/>
        <c:numFmt formatCode="General" sourceLinked="0"/>
        <c:majorTickMark val="out"/>
        <c:minorTickMark val="none"/>
        <c:tickLblPos val="nextTo"/>
        <c:crossAx val="1590295200"/>
        <c:crosses val="autoZero"/>
        <c:auto val="1"/>
        <c:lblAlgn val="ctr"/>
        <c:lblOffset val="100"/>
        <c:noMultiLvlLbl val="0"/>
      </c:catAx>
      <c:valAx>
        <c:axId val="1590295200"/>
        <c:scaling>
          <c:orientation val="minMax"/>
        </c:scaling>
        <c:delete val="0"/>
        <c:axPos val="l"/>
        <c:majorGridlines/>
        <c:numFmt formatCode="&quot;$&quot;#,##0;[Red]&quot;$&quot;#,##0" sourceLinked="1"/>
        <c:majorTickMark val="out"/>
        <c:minorTickMark val="none"/>
        <c:tickLblPos val="nextTo"/>
        <c:crossAx val="1590291104"/>
        <c:crosses val="autoZero"/>
        <c:crossBetween val="between"/>
      </c:valAx>
    </c:plotArea>
    <c:legend>
      <c:legendPos val="t"/>
      <c:layout/>
      <c:overlay val="0"/>
    </c:legend>
    <c:plotVisOnly val="1"/>
    <c:dispBlanksAs val="gap"/>
    <c:showDLblsOverMax val="0"/>
  </c:chart>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693736026052299"/>
          <c:y val="0.0361725679695369"/>
          <c:w val="0.910564668999708"/>
          <c:h val="0.905180672618526"/>
        </c:manualLayout>
      </c:layout>
      <c:barChart>
        <c:barDir val="col"/>
        <c:grouping val="clustered"/>
        <c:varyColors val="0"/>
        <c:ser>
          <c:idx val="0"/>
          <c:order val="0"/>
          <c:tx>
            <c:strRef>
              <c:f>EID!$AU$15</c:f>
              <c:strCache>
                <c:ptCount val="1"/>
                <c:pt idx="0">
                  <c:v>Number Filing Schedule A on Federal Return</c:v>
                </c:pt>
              </c:strCache>
            </c:strRef>
          </c:tx>
          <c:spPr>
            <a:solidFill>
              <a:schemeClr val="accent1"/>
            </a:solidFill>
            <a:ln>
              <a:noFill/>
            </a:ln>
            <a:effectLst/>
          </c:spPr>
          <c:invertIfNegative val="0"/>
          <c:cat>
            <c:strRef>
              <c:f>EID!$AT$16:$AT$20</c:f>
              <c:strCache>
                <c:ptCount val="5"/>
                <c:pt idx="0">
                  <c:v>&lt;$25,000</c:v>
                </c:pt>
                <c:pt idx="1">
                  <c:v>&gt;$25,000, but &lt;$50,000</c:v>
                </c:pt>
                <c:pt idx="2">
                  <c:v>&gt;$50,000, but &lt;$100,000</c:v>
                </c:pt>
                <c:pt idx="3">
                  <c:v>&gt;$100,000, but &lt;$200,000</c:v>
                </c:pt>
                <c:pt idx="4">
                  <c:v>&gt;$200,000</c:v>
                </c:pt>
              </c:strCache>
            </c:strRef>
          </c:cat>
          <c:val>
            <c:numRef>
              <c:f>EID!$AU$16:$AU$20</c:f>
              <c:numCache>
                <c:formatCode>#,##0</c:formatCode>
                <c:ptCount val="5"/>
                <c:pt idx="0">
                  <c:v>29708.0</c:v>
                </c:pt>
                <c:pt idx="1">
                  <c:v>77725.0</c:v>
                </c:pt>
                <c:pt idx="2">
                  <c:v>136973.0</c:v>
                </c:pt>
                <c:pt idx="3">
                  <c:v>122962.0</c:v>
                </c:pt>
                <c:pt idx="4">
                  <c:v>52884.0</c:v>
                </c:pt>
              </c:numCache>
            </c:numRef>
          </c:val>
        </c:ser>
        <c:dLbls>
          <c:showLegendKey val="0"/>
          <c:showVal val="0"/>
          <c:showCatName val="0"/>
          <c:showSerName val="0"/>
          <c:showPercent val="0"/>
          <c:showBubbleSize val="0"/>
        </c:dLbls>
        <c:gapWidth val="219"/>
        <c:overlap val="-27"/>
        <c:axId val="1575120576"/>
        <c:axId val="1575374944"/>
      </c:barChart>
      <c:catAx>
        <c:axId val="1575120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75374944"/>
        <c:crosses val="autoZero"/>
        <c:auto val="1"/>
        <c:lblAlgn val="ctr"/>
        <c:lblOffset val="100"/>
        <c:noMultiLvlLbl val="0"/>
      </c:catAx>
      <c:valAx>
        <c:axId val="157537494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751205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'EID,Value'!$N$6</c:f>
              <c:strCache>
                <c:ptCount val="1"/>
                <c:pt idx="0">
                  <c:v>Estimated Excess Itemized Deductions</c:v>
                </c:pt>
              </c:strCache>
            </c:strRef>
          </c:tx>
          <c:spPr>
            <a:solidFill>
              <a:schemeClr val="accent1"/>
            </a:solidFill>
            <a:ln>
              <a:noFill/>
            </a:ln>
            <a:effectLst/>
          </c:spPr>
          <c:invertIfNegative val="0"/>
          <c:cat>
            <c:strRef>
              <c:f>'EID,Value'!$M$7:$M$36</c:f>
              <c:strCache>
                <c:ptCount val="30"/>
                <c:pt idx="0">
                  <c:v>$0 to $5000</c:v>
                </c:pt>
                <c:pt idx="1">
                  <c:v>$5000 to $10000</c:v>
                </c:pt>
                <c:pt idx="2">
                  <c:v>$10000 to $15000</c:v>
                </c:pt>
                <c:pt idx="3">
                  <c:v>$15000 to $20000</c:v>
                </c:pt>
                <c:pt idx="4">
                  <c:v>$20000 to $25000</c:v>
                </c:pt>
                <c:pt idx="5">
                  <c:v>$25000 to $30000</c:v>
                </c:pt>
                <c:pt idx="6">
                  <c:v>$30000 to $40000</c:v>
                </c:pt>
                <c:pt idx="7">
                  <c:v>$40000 to $50000</c:v>
                </c:pt>
                <c:pt idx="8">
                  <c:v>$50000 to $60000</c:v>
                </c:pt>
                <c:pt idx="9">
                  <c:v>$60000 to $70000</c:v>
                </c:pt>
                <c:pt idx="10">
                  <c:v>$70000 to $80000</c:v>
                </c:pt>
                <c:pt idx="11">
                  <c:v>$80000 to $90000</c:v>
                </c:pt>
                <c:pt idx="12">
                  <c:v>$90000 to $100000</c:v>
                </c:pt>
                <c:pt idx="13">
                  <c:v>$100000 to $120000</c:v>
                </c:pt>
                <c:pt idx="14">
                  <c:v>$120000 to $140000</c:v>
                </c:pt>
                <c:pt idx="15">
                  <c:v>$140000 to $160000</c:v>
                </c:pt>
                <c:pt idx="16">
                  <c:v>$160000 to $180000</c:v>
                </c:pt>
                <c:pt idx="17">
                  <c:v>$180000 to $200000</c:v>
                </c:pt>
                <c:pt idx="18">
                  <c:v>$200000 to $250000</c:v>
                </c:pt>
                <c:pt idx="19">
                  <c:v>$250000 to $300000</c:v>
                </c:pt>
                <c:pt idx="20">
                  <c:v>$300000 to $350000</c:v>
                </c:pt>
                <c:pt idx="21">
                  <c:v>$350000 to $400000</c:v>
                </c:pt>
                <c:pt idx="22">
                  <c:v>$400000 to $450000</c:v>
                </c:pt>
                <c:pt idx="23">
                  <c:v>$450000 to $500000</c:v>
                </c:pt>
                <c:pt idx="24">
                  <c:v>$500000 to $600000</c:v>
                </c:pt>
                <c:pt idx="25">
                  <c:v>$600000 to $700000</c:v>
                </c:pt>
                <c:pt idx="26">
                  <c:v>$700000 to $800000</c:v>
                </c:pt>
                <c:pt idx="27">
                  <c:v>$800000 to $900000</c:v>
                </c:pt>
                <c:pt idx="28">
                  <c:v>$900000 to $1000000</c:v>
                </c:pt>
                <c:pt idx="29">
                  <c:v>over $1000000</c:v>
                </c:pt>
              </c:strCache>
            </c:strRef>
          </c:cat>
          <c:val>
            <c:numRef>
              <c:f>'EID,Value'!$N$7:$N$36</c:f>
              <c:numCache>
                <c:formatCode>"$"#,##0</c:formatCode>
                <c:ptCount val="30"/>
                <c:pt idx="0">
                  <c:v>10466.5738575983</c:v>
                </c:pt>
                <c:pt idx="1">
                  <c:v>8872.79056779398</c:v>
                </c:pt>
                <c:pt idx="2">
                  <c:v>7803.686338052191</c:v>
                </c:pt>
                <c:pt idx="3">
                  <c:v>8215.47446527277</c:v>
                </c:pt>
                <c:pt idx="4">
                  <c:v>8201.010606642349</c:v>
                </c:pt>
                <c:pt idx="5">
                  <c:v>9378.554561857692</c:v>
                </c:pt>
                <c:pt idx="6">
                  <c:v>9065.776942600547</c:v>
                </c:pt>
                <c:pt idx="7">
                  <c:v>9279.147126671729</c:v>
                </c:pt>
                <c:pt idx="8">
                  <c:v>9802.588238867627</c:v>
                </c:pt>
                <c:pt idx="9">
                  <c:v>9976.252107614282</c:v>
                </c:pt>
                <c:pt idx="10">
                  <c:v>10596.30259067357</c:v>
                </c:pt>
                <c:pt idx="11">
                  <c:v>10724.94171942005</c:v>
                </c:pt>
                <c:pt idx="12">
                  <c:v>10430.49936328108</c:v>
                </c:pt>
                <c:pt idx="13">
                  <c:v>10659.25985551084</c:v>
                </c:pt>
                <c:pt idx="14">
                  <c:v>11508.77832703305</c:v>
                </c:pt>
                <c:pt idx="15">
                  <c:v>12432.58999566912</c:v>
                </c:pt>
                <c:pt idx="16">
                  <c:v>13469.63433100674</c:v>
                </c:pt>
                <c:pt idx="17">
                  <c:v>15193.76023976024</c:v>
                </c:pt>
                <c:pt idx="18">
                  <c:v>17810.41360822463</c:v>
                </c:pt>
                <c:pt idx="19">
                  <c:v>21821.09046673287</c:v>
                </c:pt>
                <c:pt idx="20">
                  <c:v>26053.19796287169</c:v>
                </c:pt>
                <c:pt idx="21">
                  <c:v>29687.44436109027</c:v>
                </c:pt>
                <c:pt idx="22">
                  <c:v>33381.71519434629</c:v>
                </c:pt>
                <c:pt idx="23">
                  <c:v>35717.16122931442</c:v>
                </c:pt>
                <c:pt idx="24">
                  <c:v>43402.41137614678</c:v>
                </c:pt>
                <c:pt idx="25">
                  <c:v>48561.48722627737</c:v>
                </c:pt>
                <c:pt idx="26">
                  <c:v>55873.46678321678</c:v>
                </c:pt>
                <c:pt idx="27">
                  <c:v>65856.21273885337</c:v>
                </c:pt>
                <c:pt idx="28">
                  <c:v>73249.78378378379</c:v>
                </c:pt>
                <c:pt idx="29">
                  <c:v>172275.2825933756</c:v>
                </c:pt>
              </c:numCache>
            </c:numRef>
          </c:val>
        </c:ser>
        <c:dLbls>
          <c:showLegendKey val="0"/>
          <c:showVal val="0"/>
          <c:showCatName val="0"/>
          <c:showSerName val="0"/>
          <c:showPercent val="0"/>
          <c:showBubbleSize val="0"/>
        </c:dLbls>
        <c:gapWidth val="219"/>
        <c:overlap val="-27"/>
        <c:axId val="1575190304"/>
        <c:axId val="1573558112"/>
      </c:barChart>
      <c:catAx>
        <c:axId val="1575190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180000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73558112"/>
        <c:crosses val="autoZero"/>
        <c:auto val="1"/>
        <c:lblAlgn val="ctr"/>
        <c:lblOffset val="100"/>
        <c:noMultiLvlLbl val="0"/>
      </c:catAx>
      <c:valAx>
        <c:axId val="1573558112"/>
        <c:scaling>
          <c:orientation val="minMax"/>
        </c:scaling>
        <c:delete val="0"/>
        <c:axPos val="l"/>
        <c:majorGridlines>
          <c:spPr>
            <a:ln w="9525" cap="flat" cmpd="sng" algn="ctr">
              <a:solidFill>
                <a:schemeClr val="tx1">
                  <a:lumMod val="15000"/>
                  <a:lumOff val="85000"/>
                </a:schemeClr>
              </a:solidFill>
              <a:round/>
            </a:ln>
            <a:effectLst/>
          </c:spPr>
        </c:majorGridlines>
        <c:numFmt formatCode="&quot;$&quot;#,##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75190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Tax Increase Due to Eliminating Federal Tax </a:t>
            </a:r>
            <a:r>
              <a:rPr lang="en-US" dirty="0" smtClean="0"/>
              <a:t>Liability, from</a:t>
            </a:r>
            <a:r>
              <a:rPr lang="en-US" baseline="0" dirty="0" smtClean="0"/>
              <a:t> $0 to $100,000</a:t>
            </a:r>
            <a:endParaRPr lang="en-US" dirty="0"/>
          </a:p>
        </c:rich>
      </c:tx>
      <c:layout>
        <c:manualLayout>
          <c:xMode val="edge"/>
          <c:yMode val="edge"/>
          <c:x val="0.274622860211126"/>
          <c:y val="0.0186893179674328"/>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EID!$BB$11</c:f>
              <c:strCache>
                <c:ptCount val="1"/>
                <c:pt idx="0">
                  <c:v>Tax Increase Due to Eliminating Federal Tax Liability</c:v>
                </c:pt>
              </c:strCache>
            </c:strRef>
          </c:tx>
          <c:spPr>
            <a:solidFill>
              <a:schemeClr val="accent1"/>
            </a:solidFill>
            <a:ln>
              <a:noFill/>
            </a:ln>
            <a:effectLst/>
          </c:spPr>
          <c:invertIfNegative val="0"/>
          <c:cat>
            <c:strRef>
              <c:f>EID!$BA$12:$BA$24</c:f>
              <c:strCache>
                <c:ptCount val="13"/>
                <c:pt idx="0">
                  <c:v>$0 to $5000</c:v>
                </c:pt>
                <c:pt idx="1">
                  <c:v>$5000 to $10000</c:v>
                </c:pt>
                <c:pt idx="2">
                  <c:v>$10000 to $15000</c:v>
                </c:pt>
                <c:pt idx="3">
                  <c:v>$15000 to $20000</c:v>
                </c:pt>
                <c:pt idx="4">
                  <c:v>$20000 to $25000</c:v>
                </c:pt>
                <c:pt idx="5">
                  <c:v>$25000 to $30000</c:v>
                </c:pt>
                <c:pt idx="6">
                  <c:v>$30000 to $40000</c:v>
                </c:pt>
                <c:pt idx="7">
                  <c:v>$40000 to $50000</c:v>
                </c:pt>
                <c:pt idx="8">
                  <c:v>$50000 to $60000</c:v>
                </c:pt>
                <c:pt idx="9">
                  <c:v>$60000 to $70000</c:v>
                </c:pt>
                <c:pt idx="10">
                  <c:v>$70000 to $80000</c:v>
                </c:pt>
                <c:pt idx="11">
                  <c:v>$80000 to $90000</c:v>
                </c:pt>
                <c:pt idx="12">
                  <c:v>$90000 to $100000</c:v>
                </c:pt>
              </c:strCache>
            </c:strRef>
          </c:cat>
          <c:val>
            <c:numRef>
              <c:f>EID!$BB$12:$BB$24</c:f>
              <c:numCache>
                <c:formatCode>"$"#,##0</c:formatCode>
                <c:ptCount val="13"/>
                <c:pt idx="0">
                  <c:v>0.119649309245483</c:v>
                </c:pt>
                <c:pt idx="1">
                  <c:v>27.69712069500465</c:v>
                </c:pt>
                <c:pt idx="2">
                  <c:v>75.42545454545424</c:v>
                </c:pt>
                <c:pt idx="3">
                  <c:v>170.0653977409277</c:v>
                </c:pt>
                <c:pt idx="4">
                  <c:v>244.1139009406796</c:v>
                </c:pt>
                <c:pt idx="5">
                  <c:v>293.526812583353</c:v>
                </c:pt>
                <c:pt idx="6">
                  <c:v>330.1351864506036</c:v>
                </c:pt>
                <c:pt idx="7">
                  <c:v>357.6110412894935</c:v>
                </c:pt>
                <c:pt idx="8">
                  <c:v>402.5164753052675</c:v>
                </c:pt>
                <c:pt idx="9">
                  <c:v>483.2225996708423</c:v>
                </c:pt>
                <c:pt idx="10">
                  <c:v>523.1072398223529</c:v>
                </c:pt>
                <c:pt idx="11">
                  <c:v>515.8604541556024</c:v>
                </c:pt>
                <c:pt idx="12">
                  <c:v>497.190440433847</c:v>
                </c:pt>
              </c:numCache>
            </c:numRef>
          </c:val>
        </c:ser>
        <c:dLbls>
          <c:showLegendKey val="0"/>
          <c:showVal val="0"/>
          <c:showCatName val="0"/>
          <c:showSerName val="0"/>
          <c:showPercent val="0"/>
          <c:showBubbleSize val="0"/>
        </c:dLbls>
        <c:gapWidth val="219"/>
        <c:overlap val="-27"/>
        <c:axId val="1592949360"/>
        <c:axId val="1592953440"/>
      </c:barChart>
      <c:catAx>
        <c:axId val="15929493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92953440"/>
        <c:crosses val="autoZero"/>
        <c:auto val="1"/>
        <c:lblAlgn val="ctr"/>
        <c:lblOffset val="100"/>
        <c:noMultiLvlLbl val="0"/>
      </c:catAx>
      <c:valAx>
        <c:axId val="1592953440"/>
        <c:scaling>
          <c:orientation val="minMax"/>
        </c:scaling>
        <c:delete val="0"/>
        <c:axPos val="l"/>
        <c:majorGridlines>
          <c:spPr>
            <a:ln w="9525" cap="flat" cmpd="sng" algn="ctr">
              <a:solidFill>
                <a:schemeClr val="tx1">
                  <a:lumMod val="15000"/>
                  <a:lumOff val="85000"/>
                </a:schemeClr>
              </a:solidFill>
              <a:round/>
            </a:ln>
            <a:effectLst/>
          </c:spPr>
        </c:majorGridlines>
        <c:numFmt formatCode="&quot;$&quot;#,##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929493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Tax Increase Due to Eliminating Federal Tax </a:t>
            </a:r>
            <a:r>
              <a:rPr lang="en-US" dirty="0" smtClean="0"/>
              <a:t>Liability,</a:t>
            </a:r>
            <a:r>
              <a:rPr lang="en-US" baseline="0" dirty="0" smtClean="0"/>
              <a:t> $100,000 and up</a:t>
            </a:r>
            <a:endParaRPr lang="en-US"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EID!$BB$54</c:f>
              <c:strCache>
                <c:ptCount val="1"/>
                <c:pt idx="0">
                  <c:v>Tax Increase Due to Eliminating Federal Tax Liability</c:v>
                </c:pt>
              </c:strCache>
            </c:strRef>
          </c:tx>
          <c:spPr>
            <a:solidFill>
              <a:schemeClr val="accent1"/>
            </a:solidFill>
            <a:ln>
              <a:noFill/>
            </a:ln>
            <a:effectLst/>
          </c:spPr>
          <c:invertIfNegative val="0"/>
          <c:cat>
            <c:strRef>
              <c:f>EID!$BA$55:$BA$71</c:f>
              <c:strCache>
                <c:ptCount val="17"/>
                <c:pt idx="0">
                  <c:v>$100000 to $120000</c:v>
                </c:pt>
                <c:pt idx="1">
                  <c:v>$120000 to $140000</c:v>
                </c:pt>
                <c:pt idx="2">
                  <c:v>$140000 to $160000</c:v>
                </c:pt>
                <c:pt idx="3">
                  <c:v>$160000 to $180000</c:v>
                </c:pt>
                <c:pt idx="4">
                  <c:v>$180000 to $200000</c:v>
                </c:pt>
                <c:pt idx="5">
                  <c:v>$200000 to $250000</c:v>
                </c:pt>
                <c:pt idx="6">
                  <c:v>$250000 to $300000</c:v>
                </c:pt>
                <c:pt idx="7">
                  <c:v>$300000 to $350000</c:v>
                </c:pt>
                <c:pt idx="8">
                  <c:v>$350000 to $400000</c:v>
                </c:pt>
                <c:pt idx="9">
                  <c:v>$400000 to $450000</c:v>
                </c:pt>
                <c:pt idx="10">
                  <c:v>$450000 to $500000</c:v>
                </c:pt>
                <c:pt idx="11">
                  <c:v>$500000 to $600000</c:v>
                </c:pt>
                <c:pt idx="12">
                  <c:v>$600000 to $700000</c:v>
                </c:pt>
                <c:pt idx="13">
                  <c:v>$700000 to $800000</c:v>
                </c:pt>
                <c:pt idx="14">
                  <c:v>$800000 to $900000</c:v>
                </c:pt>
                <c:pt idx="15">
                  <c:v>$900000 to $1000000</c:v>
                </c:pt>
                <c:pt idx="16">
                  <c:v>over $1000000</c:v>
                </c:pt>
              </c:strCache>
            </c:strRef>
          </c:cat>
          <c:val>
            <c:numRef>
              <c:f>EID!$BB$55:$BB$71</c:f>
              <c:numCache>
                <c:formatCode>"$"#,##0</c:formatCode>
                <c:ptCount val="17"/>
                <c:pt idx="0">
                  <c:v>508.8337184711125</c:v>
                </c:pt>
                <c:pt idx="1">
                  <c:v>625.1360893024454</c:v>
                </c:pt>
                <c:pt idx="2">
                  <c:v>745.9553997401471</c:v>
                </c:pt>
                <c:pt idx="3">
                  <c:v>808.1780598604037</c:v>
                </c:pt>
                <c:pt idx="4">
                  <c:v>911.6256143856124</c:v>
                </c:pt>
                <c:pt idx="5">
                  <c:v>1068.624816493476</c:v>
                </c:pt>
                <c:pt idx="6">
                  <c:v>1309.26542800397</c:v>
                </c:pt>
                <c:pt idx="7">
                  <c:v>1563.1918777723</c:v>
                </c:pt>
                <c:pt idx="8">
                  <c:v>1781.246661665415</c:v>
                </c:pt>
                <c:pt idx="9">
                  <c:v>2002.902911660778</c:v>
                </c:pt>
                <c:pt idx="10">
                  <c:v>2143.029673758863</c:v>
                </c:pt>
                <c:pt idx="11">
                  <c:v>2604.144682568809</c:v>
                </c:pt>
                <c:pt idx="12">
                  <c:v>2913.68923357664</c:v>
                </c:pt>
                <c:pt idx="13">
                  <c:v>3352.408006993013</c:v>
                </c:pt>
                <c:pt idx="14">
                  <c:v>3951.372764331216</c:v>
                </c:pt>
                <c:pt idx="15">
                  <c:v>4394.987027027028</c:v>
                </c:pt>
                <c:pt idx="16">
                  <c:v>10335.95198731503</c:v>
                </c:pt>
              </c:numCache>
            </c:numRef>
          </c:val>
        </c:ser>
        <c:dLbls>
          <c:showLegendKey val="0"/>
          <c:showVal val="0"/>
          <c:showCatName val="0"/>
          <c:showSerName val="0"/>
          <c:showPercent val="0"/>
          <c:showBubbleSize val="0"/>
        </c:dLbls>
        <c:gapWidth val="219"/>
        <c:overlap val="-27"/>
        <c:axId val="1593355808"/>
        <c:axId val="1593359904"/>
      </c:barChart>
      <c:catAx>
        <c:axId val="15933558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93359904"/>
        <c:crosses val="autoZero"/>
        <c:auto val="1"/>
        <c:lblAlgn val="ctr"/>
        <c:lblOffset val="100"/>
        <c:noMultiLvlLbl val="0"/>
      </c:catAx>
      <c:valAx>
        <c:axId val="1593359904"/>
        <c:scaling>
          <c:orientation val="minMax"/>
        </c:scaling>
        <c:delete val="0"/>
        <c:axPos val="l"/>
        <c:majorGridlines>
          <c:spPr>
            <a:ln w="9525" cap="flat" cmpd="sng" algn="ctr">
              <a:solidFill>
                <a:schemeClr val="tx1">
                  <a:lumMod val="15000"/>
                  <a:lumOff val="85000"/>
                </a:schemeClr>
              </a:solidFill>
              <a:round/>
            </a:ln>
            <a:effectLst/>
          </c:spPr>
        </c:majorGridlines>
        <c:numFmt formatCode="&quot;$&quot;#,##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933558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Sheet2!$C$53</c:f>
              <c:strCache>
                <c:ptCount val="1"/>
                <c:pt idx="0">
                  <c:v>%PIT</c:v>
                </c:pt>
              </c:strCache>
            </c:strRef>
          </c:tx>
          <c:spPr>
            <a:solidFill>
              <a:schemeClr val="accent1"/>
            </a:solidFill>
            <a:ln>
              <a:noFill/>
            </a:ln>
            <a:effectLst/>
          </c:spPr>
          <c:invertIfNegative val="0"/>
          <c:cat>
            <c:strRef>
              <c:f>Sheet2!$B$54:$B$58</c:f>
              <c:strCache>
                <c:ptCount val="5"/>
                <c:pt idx="0">
                  <c:v>&lt;$25,000</c:v>
                </c:pt>
                <c:pt idx="1">
                  <c:v>&gt;$25,000, &lt;$50,000</c:v>
                </c:pt>
                <c:pt idx="2">
                  <c:v>&gt;$50,000, &lt;$100,000</c:v>
                </c:pt>
                <c:pt idx="3">
                  <c:v>&gt;$100,000, &lt;$200,000</c:v>
                </c:pt>
                <c:pt idx="4">
                  <c:v>&gt;$200,000</c:v>
                </c:pt>
              </c:strCache>
            </c:strRef>
          </c:cat>
          <c:val>
            <c:numRef>
              <c:f>Sheet2!$C$54:$C$58</c:f>
              <c:numCache>
                <c:formatCode>0.0%</c:formatCode>
                <c:ptCount val="5"/>
                <c:pt idx="0">
                  <c:v>0.0376956132485825</c:v>
                </c:pt>
                <c:pt idx="1">
                  <c:v>0.112534723926569</c:v>
                </c:pt>
                <c:pt idx="2">
                  <c:v>0.234240471686833</c:v>
                </c:pt>
                <c:pt idx="3">
                  <c:v>0.279001937245471</c:v>
                </c:pt>
                <c:pt idx="4">
                  <c:v>0.336527253892544</c:v>
                </c:pt>
              </c:numCache>
            </c:numRef>
          </c:val>
        </c:ser>
        <c:ser>
          <c:idx val="1"/>
          <c:order val="1"/>
          <c:tx>
            <c:strRef>
              <c:f>Sheet2!$D$53</c:f>
              <c:strCache>
                <c:ptCount val="1"/>
                <c:pt idx="0">
                  <c:v>%Sales</c:v>
                </c:pt>
              </c:strCache>
            </c:strRef>
          </c:tx>
          <c:spPr>
            <a:solidFill>
              <a:schemeClr val="accent2"/>
            </a:solidFill>
            <a:ln>
              <a:noFill/>
            </a:ln>
            <a:effectLst/>
          </c:spPr>
          <c:invertIfNegative val="0"/>
          <c:cat>
            <c:strRef>
              <c:f>Sheet2!$B$54:$B$58</c:f>
              <c:strCache>
                <c:ptCount val="5"/>
                <c:pt idx="0">
                  <c:v>&lt;$25,000</c:v>
                </c:pt>
                <c:pt idx="1">
                  <c:v>&gt;$25,000, &lt;$50,000</c:v>
                </c:pt>
                <c:pt idx="2">
                  <c:v>&gt;$50,000, &lt;$100,000</c:v>
                </c:pt>
                <c:pt idx="3">
                  <c:v>&gt;$100,000, &lt;$200,000</c:v>
                </c:pt>
                <c:pt idx="4">
                  <c:v>&gt;$200,000</c:v>
                </c:pt>
              </c:strCache>
            </c:strRef>
          </c:cat>
          <c:val>
            <c:numRef>
              <c:f>Sheet2!$D$54:$D$58</c:f>
              <c:numCache>
                <c:formatCode>0.0%</c:formatCode>
                <c:ptCount val="5"/>
                <c:pt idx="0">
                  <c:v>0.128516825462493</c:v>
                </c:pt>
                <c:pt idx="1">
                  <c:v>0.11664713556893</c:v>
                </c:pt>
                <c:pt idx="2">
                  <c:v>0.343408214086572</c:v>
                </c:pt>
                <c:pt idx="3">
                  <c:v>0.287250991698736</c:v>
                </c:pt>
                <c:pt idx="4">
                  <c:v>0.124176833183268</c:v>
                </c:pt>
              </c:numCache>
            </c:numRef>
          </c:val>
        </c:ser>
        <c:ser>
          <c:idx val="2"/>
          <c:order val="2"/>
          <c:tx>
            <c:strRef>
              <c:f>Sheet2!$E$53</c:f>
              <c:strCache>
                <c:ptCount val="1"/>
                <c:pt idx="0">
                  <c:v>%PIT&amp;Sales</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Sheet2!$B$54:$B$58</c:f>
              <c:strCache>
                <c:ptCount val="5"/>
                <c:pt idx="0">
                  <c:v>&lt;$25,000</c:v>
                </c:pt>
                <c:pt idx="1">
                  <c:v>&gt;$25,000, &lt;$50,000</c:v>
                </c:pt>
                <c:pt idx="2">
                  <c:v>&gt;$50,000, &lt;$100,000</c:v>
                </c:pt>
                <c:pt idx="3">
                  <c:v>&gt;$100,000, &lt;$200,000</c:v>
                </c:pt>
                <c:pt idx="4">
                  <c:v>&gt;$200,000</c:v>
                </c:pt>
              </c:strCache>
            </c:strRef>
          </c:cat>
          <c:val>
            <c:numRef>
              <c:f>Sheet2!$E$54:$E$58</c:f>
              <c:numCache>
                <c:formatCode>0.0%</c:formatCode>
                <c:ptCount val="5"/>
                <c:pt idx="0">
                  <c:v>0.0633391442952782</c:v>
                </c:pt>
                <c:pt idx="1">
                  <c:v>0.113695870679151</c:v>
                </c:pt>
                <c:pt idx="2">
                  <c:v>0.265064178211823</c:v>
                </c:pt>
                <c:pt idx="3">
                  <c:v>0.281331072464235</c:v>
                </c:pt>
                <c:pt idx="4">
                  <c:v>0.276569734349514</c:v>
                </c:pt>
              </c:numCache>
            </c:numRef>
          </c:val>
        </c:ser>
        <c:ser>
          <c:idx val="3"/>
          <c:order val="3"/>
          <c:tx>
            <c:strRef>
              <c:f>Sheet2!$F$53</c:f>
              <c:strCache>
                <c:ptCount val="1"/>
                <c:pt idx="0">
                  <c:v>%FAGI</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Sheet2!$B$54:$B$58</c:f>
              <c:strCache>
                <c:ptCount val="5"/>
                <c:pt idx="0">
                  <c:v>&lt;$25,000</c:v>
                </c:pt>
                <c:pt idx="1">
                  <c:v>&gt;$25,000, &lt;$50,000</c:v>
                </c:pt>
                <c:pt idx="2">
                  <c:v>&gt;$50,000, &lt;$100,000</c:v>
                </c:pt>
                <c:pt idx="3">
                  <c:v>&gt;$100,000, &lt;$200,000</c:v>
                </c:pt>
                <c:pt idx="4">
                  <c:v>&gt;$200,000</c:v>
                </c:pt>
              </c:strCache>
            </c:strRef>
          </c:cat>
          <c:val>
            <c:numRef>
              <c:f>Sheet2!$F$54:$F$58</c:f>
              <c:numCache>
                <c:formatCode>0.0%</c:formatCode>
                <c:ptCount val="5"/>
                <c:pt idx="0">
                  <c:v>0.0865326403385005</c:v>
                </c:pt>
                <c:pt idx="1">
                  <c:v>0.143928926055557</c:v>
                </c:pt>
                <c:pt idx="2">
                  <c:v>0.254806084072654</c:v>
                </c:pt>
                <c:pt idx="3">
                  <c:v>0.256017741409822</c:v>
                </c:pt>
                <c:pt idx="4">
                  <c:v>0.258714608123466</c:v>
                </c:pt>
              </c:numCache>
            </c:numRef>
          </c:val>
        </c:ser>
        <c:ser>
          <c:idx val="4"/>
          <c:order val="4"/>
          <c:tx>
            <c:strRef>
              <c:f>Sheet2!$G$53</c:f>
              <c:strCache>
                <c:ptCount val="1"/>
                <c:pt idx="0">
                  <c:v>%Taxpayers</c:v>
                </c:pt>
              </c:strCache>
            </c:strRef>
          </c:tx>
          <c:spPr>
            <a:solidFill>
              <a:schemeClr val="accent5"/>
            </a:solidFill>
            <a:ln>
              <a:noFill/>
            </a:ln>
            <a:effectLst/>
          </c:spPr>
          <c:invertIfNegative val="0"/>
          <c:cat>
            <c:strRef>
              <c:f>Sheet2!$B$54:$B$58</c:f>
              <c:strCache>
                <c:ptCount val="5"/>
                <c:pt idx="0">
                  <c:v>&lt;$25,000</c:v>
                </c:pt>
                <c:pt idx="1">
                  <c:v>&gt;$25,000, &lt;$50,000</c:v>
                </c:pt>
                <c:pt idx="2">
                  <c:v>&gt;$50,000, &lt;$100,000</c:v>
                </c:pt>
                <c:pt idx="3">
                  <c:v>&gt;$100,000, &lt;$200,000</c:v>
                </c:pt>
                <c:pt idx="4">
                  <c:v>&gt;$200,000</c:v>
                </c:pt>
              </c:strCache>
            </c:strRef>
          </c:cat>
          <c:val>
            <c:numRef>
              <c:f>Sheet2!$G$54:$G$58</c:f>
              <c:numCache>
                <c:formatCode>0.0%</c:formatCode>
                <c:ptCount val="5"/>
                <c:pt idx="0">
                  <c:v>0.391921920838124</c:v>
                </c:pt>
                <c:pt idx="1">
                  <c:v>0.24161655533042</c:v>
                </c:pt>
                <c:pt idx="2">
                  <c:v>0.216626480210677</c:v>
                </c:pt>
                <c:pt idx="3">
                  <c:v>0.115939214476519</c:v>
                </c:pt>
                <c:pt idx="4">
                  <c:v>0.0338958291442605</c:v>
                </c:pt>
              </c:numCache>
            </c:numRef>
          </c:val>
        </c:ser>
        <c:dLbls>
          <c:showLegendKey val="0"/>
          <c:showVal val="0"/>
          <c:showCatName val="0"/>
          <c:showSerName val="0"/>
          <c:showPercent val="0"/>
          <c:showBubbleSize val="0"/>
        </c:dLbls>
        <c:gapWidth val="219"/>
        <c:overlap val="-27"/>
        <c:axId val="1556447440"/>
        <c:axId val="1556451504"/>
      </c:barChart>
      <c:catAx>
        <c:axId val="15564474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56451504"/>
        <c:crosses val="autoZero"/>
        <c:auto val="1"/>
        <c:lblAlgn val="ctr"/>
        <c:lblOffset val="100"/>
        <c:noMultiLvlLbl val="0"/>
      </c:catAx>
      <c:valAx>
        <c:axId val="155645150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5644744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b="1" dirty="0">
                <a:solidFill>
                  <a:srgbClr val="FF0000"/>
                </a:solidFill>
              </a:rPr>
              <a:t>Individual Income Tax Increase Relative to Average Federal Adjusted Gross Income Due to </a:t>
            </a:r>
            <a:r>
              <a:rPr lang="en-US" b="1" dirty="0">
                <a:solidFill>
                  <a:schemeClr val="accent4">
                    <a:lumMod val="50000"/>
                  </a:schemeClr>
                </a:solidFill>
              </a:rPr>
              <a:t>Eliminating Excess Itemized </a:t>
            </a:r>
            <a:r>
              <a:rPr lang="en-US" b="1" dirty="0" smtClean="0">
                <a:solidFill>
                  <a:schemeClr val="accent4">
                    <a:lumMod val="50000"/>
                  </a:schemeClr>
                </a:solidFill>
              </a:rPr>
              <a:t>Deductions </a:t>
            </a:r>
            <a:r>
              <a:rPr lang="en-US" b="1" dirty="0" smtClean="0">
                <a:solidFill>
                  <a:srgbClr val="FF0000"/>
                </a:solidFill>
              </a:rPr>
              <a:t>for taxpayers itemizing at the federal level</a:t>
            </a:r>
            <a:endParaRPr lang="en-US" b="1" dirty="0">
              <a:solidFill>
                <a:srgbClr val="FF0000"/>
              </a:solidFill>
            </a:endParaRPr>
          </a:p>
        </c:rich>
      </c:tx>
      <c:layout/>
      <c:overlay val="0"/>
      <c:spPr>
        <a:noFill/>
        <a:ln>
          <a:noFill/>
        </a:ln>
        <a:effectLst/>
      </c:spPr>
    </c:title>
    <c:autoTitleDeleted val="0"/>
    <c:plotArea>
      <c:layout>
        <c:manualLayout>
          <c:layoutTarget val="inner"/>
          <c:xMode val="edge"/>
          <c:yMode val="edge"/>
          <c:x val="0.0630792168166782"/>
          <c:y val="0.116657175394092"/>
          <c:w val="0.930656106537226"/>
          <c:h val="0.713422147830065"/>
        </c:manualLayout>
      </c:layout>
      <c:lineChart>
        <c:grouping val="standard"/>
        <c:varyColors val="0"/>
        <c:ser>
          <c:idx val="0"/>
          <c:order val="0"/>
          <c:tx>
            <c:strRef>
              <c:f>EID!$V$11</c:f>
              <c:strCache>
                <c:ptCount val="1"/>
                <c:pt idx="0">
                  <c:v>% Increase Due to Eliminating Excess Itemized Deductions</c:v>
                </c:pt>
              </c:strCache>
            </c:strRef>
          </c:tx>
          <c:spPr>
            <a:ln w="28575" cap="rnd">
              <a:solidFill>
                <a:schemeClr val="accent1"/>
              </a:solidFill>
              <a:round/>
            </a:ln>
            <a:effectLst/>
          </c:spPr>
          <c:marker>
            <c:symbol val="none"/>
          </c:marker>
          <c:cat>
            <c:strRef>
              <c:f>EID!$U$12:$U$41</c:f>
              <c:strCache>
                <c:ptCount val="30"/>
                <c:pt idx="0">
                  <c:v>$0 to $5000</c:v>
                </c:pt>
                <c:pt idx="1">
                  <c:v>$5000 to $10000</c:v>
                </c:pt>
                <c:pt idx="2">
                  <c:v>$10000 to $15000</c:v>
                </c:pt>
                <c:pt idx="3">
                  <c:v>$15000 to $20000</c:v>
                </c:pt>
                <c:pt idx="4">
                  <c:v>$20000 to $25000</c:v>
                </c:pt>
                <c:pt idx="5">
                  <c:v>$25000 to $30000</c:v>
                </c:pt>
                <c:pt idx="6">
                  <c:v>$30000 to $40000</c:v>
                </c:pt>
                <c:pt idx="7">
                  <c:v>$40000 to $50000</c:v>
                </c:pt>
                <c:pt idx="8">
                  <c:v>$50000 to $60000</c:v>
                </c:pt>
                <c:pt idx="9">
                  <c:v>$60000 to $70000</c:v>
                </c:pt>
                <c:pt idx="10">
                  <c:v>$70000 to $80000</c:v>
                </c:pt>
                <c:pt idx="11">
                  <c:v>$80000 to $90000</c:v>
                </c:pt>
                <c:pt idx="12">
                  <c:v>$90000 to $100000</c:v>
                </c:pt>
                <c:pt idx="13">
                  <c:v>$100000 to $120000</c:v>
                </c:pt>
                <c:pt idx="14">
                  <c:v>$120000 to $140000</c:v>
                </c:pt>
                <c:pt idx="15">
                  <c:v>$140000 to $160000</c:v>
                </c:pt>
                <c:pt idx="16">
                  <c:v>$160000 to $180000</c:v>
                </c:pt>
                <c:pt idx="17">
                  <c:v>$180000 to $200000</c:v>
                </c:pt>
                <c:pt idx="18">
                  <c:v>$200000 to $250000</c:v>
                </c:pt>
                <c:pt idx="19">
                  <c:v>$250000 to $300000</c:v>
                </c:pt>
                <c:pt idx="20">
                  <c:v>$300000 to $350000</c:v>
                </c:pt>
                <c:pt idx="21">
                  <c:v>$350000 to $400000</c:v>
                </c:pt>
                <c:pt idx="22">
                  <c:v>$400000 to $450000</c:v>
                </c:pt>
                <c:pt idx="23">
                  <c:v>$450000 to $500000</c:v>
                </c:pt>
                <c:pt idx="24">
                  <c:v>$500000 to $600000</c:v>
                </c:pt>
                <c:pt idx="25">
                  <c:v>$600000 to $700000</c:v>
                </c:pt>
                <c:pt idx="26">
                  <c:v>$700000 to $800000</c:v>
                </c:pt>
                <c:pt idx="27">
                  <c:v>$800000 to $900000</c:v>
                </c:pt>
                <c:pt idx="28">
                  <c:v>$900000 to $1000000</c:v>
                </c:pt>
                <c:pt idx="29">
                  <c:v>over $1000000</c:v>
                </c:pt>
              </c:strCache>
            </c:strRef>
          </c:cat>
          <c:val>
            <c:numRef>
              <c:f>EID!$V$12:$V$41</c:f>
              <c:numCache>
                <c:formatCode>0.00%</c:formatCode>
                <c:ptCount val="30"/>
                <c:pt idx="0">
                  <c:v>4.78597236981932E-5</c:v>
                </c:pt>
                <c:pt idx="1">
                  <c:v>0.00369294942600062</c:v>
                </c:pt>
                <c:pt idx="2">
                  <c:v>0.00603403636363636</c:v>
                </c:pt>
                <c:pt idx="3">
                  <c:v>0.00971802272805301</c:v>
                </c:pt>
                <c:pt idx="4">
                  <c:v>0.0108495067084746</c:v>
                </c:pt>
                <c:pt idx="5">
                  <c:v>0.0106737022757583</c:v>
                </c:pt>
                <c:pt idx="6">
                  <c:v>0.00943243389858871</c:v>
                </c:pt>
                <c:pt idx="7">
                  <c:v>0.00794691202865541</c:v>
                </c:pt>
                <c:pt idx="8">
                  <c:v>0.00731848136918668</c:v>
                </c:pt>
                <c:pt idx="9">
                  <c:v>0.00743419384108988</c:v>
                </c:pt>
                <c:pt idx="10">
                  <c:v>0.00697476319763138</c:v>
                </c:pt>
                <c:pt idx="11">
                  <c:v>0.00606894651947771</c:v>
                </c:pt>
                <c:pt idx="12">
                  <c:v>0.00523358358351418</c:v>
                </c:pt>
                <c:pt idx="13">
                  <c:v>0.00462576107701013</c:v>
                </c:pt>
                <c:pt idx="14">
                  <c:v>0.00480873914848035</c:v>
                </c:pt>
                <c:pt idx="15">
                  <c:v>0.00497303599826765</c:v>
                </c:pt>
                <c:pt idx="16">
                  <c:v>0.00475398858741414</c:v>
                </c:pt>
                <c:pt idx="17">
                  <c:v>0.00479802954939797</c:v>
                </c:pt>
                <c:pt idx="18">
                  <c:v>0.00474944362885989</c:v>
                </c:pt>
                <c:pt idx="19">
                  <c:v>0.00476096519274171</c:v>
                </c:pt>
                <c:pt idx="20">
                  <c:v>0.00480982116237631</c:v>
                </c:pt>
                <c:pt idx="21">
                  <c:v>0.00474999109777444</c:v>
                </c:pt>
                <c:pt idx="22">
                  <c:v>0.00471271273331948</c:v>
                </c:pt>
                <c:pt idx="23">
                  <c:v>0.00451164141843971</c:v>
                </c:pt>
                <c:pt idx="24">
                  <c:v>0.00473480851376147</c:v>
                </c:pt>
                <c:pt idx="25">
                  <c:v>0.00448259882088714</c:v>
                </c:pt>
                <c:pt idx="26">
                  <c:v>0.00446987734265735</c:v>
                </c:pt>
                <c:pt idx="27">
                  <c:v>0.00464867384038966</c:v>
                </c:pt>
                <c:pt idx="28">
                  <c:v>0.00462630213371266</c:v>
                </c:pt>
                <c:pt idx="29">
                  <c:v>0.00413438079492601</c:v>
                </c:pt>
              </c:numCache>
            </c:numRef>
          </c:val>
          <c:smooth val="0"/>
        </c:ser>
        <c:dLbls>
          <c:showLegendKey val="0"/>
          <c:showVal val="0"/>
          <c:showCatName val="0"/>
          <c:showSerName val="0"/>
          <c:showPercent val="0"/>
          <c:showBubbleSize val="0"/>
        </c:dLbls>
        <c:smooth val="0"/>
        <c:axId val="1611244320"/>
        <c:axId val="1611249168"/>
      </c:lineChart>
      <c:catAx>
        <c:axId val="16112443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318000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11249168"/>
        <c:crosses val="autoZero"/>
        <c:auto val="1"/>
        <c:lblAlgn val="ctr"/>
        <c:lblOffset val="100"/>
        <c:noMultiLvlLbl val="0"/>
      </c:catAx>
      <c:valAx>
        <c:axId val="1611249168"/>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11244320"/>
        <c:crosses val="autoZero"/>
        <c:crossBetween val="between"/>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a:t>Stelly</a:t>
            </a:r>
            <a:r>
              <a:rPr lang="en-US" baseline="0"/>
              <a:t> Brackets</a:t>
            </a:r>
            <a:endParaRPr lang="en-US"/>
          </a:p>
        </c:rich>
      </c:tx>
      <c:layout>
        <c:manualLayout>
          <c:xMode val="edge"/>
          <c:yMode val="edge"/>
          <c:x val="0.411345386507155"/>
          <c:y val="0.0467289719626168"/>
        </c:manualLayout>
      </c:layout>
      <c:overlay val="0"/>
    </c:title>
    <c:autoTitleDeleted val="0"/>
    <c:plotArea>
      <c:layout/>
      <c:lineChart>
        <c:grouping val="standard"/>
        <c:varyColors val="0"/>
        <c:ser>
          <c:idx val="0"/>
          <c:order val="0"/>
          <c:tx>
            <c:strRef>
              <c:f>StellyBrackets_ALL!$S$11</c:f>
              <c:strCache>
                <c:ptCount val="1"/>
                <c:pt idx="0">
                  <c:v>% Change in Income Tax Payments</c:v>
                </c:pt>
              </c:strCache>
            </c:strRef>
          </c:tx>
          <c:cat>
            <c:strRef>
              <c:f>StellyBrackets_ALL!$R$12:$R$41</c:f>
              <c:strCache>
                <c:ptCount val="30"/>
                <c:pt idx="0">
                  <c:v>$0 to $5000</c:v>
                </c:pt>
                <c:pt idx="1">
                  <c:v>$5000 to $10000</c:v>
                </c:pt>
                <c:pt idx="2">
                  <c:v>$10000 to $15000</c:v>
                </c:pt>
                <c:pt idx="3">
                  <c:v>$15000 to $20000</c:v>
                </c:pt>
                <c:pt idx="4">
                  <c:v>$20000 to $25000</c:v>
                </c:pt>
                <c:pt idx="5">
                  <c:v>$25000 to $30000</c:v>
                </c:pt>
                <c:pt idx="6">
                  <c:v>$30000 to $40000</c:v>
                </c:pt>
                <c:pt idx="7">
                  <c:v>$40000 to $50000</c:v>
                </c:pt>
                <c:pt idx="8">
                  <c:v>$50000 to $60000</c:v>
                </c:pt>
                <c:pt idx="9">
                  <c:v>$60000 to $70000</c:v>
                </c:pt>
                <c:pt idx="10">
                  <c:v>$70000 to $80000</c:v>
                </c:pt>
                <c:pt idx="11">
                  <c:v>$80000 to $90000</c:v>
                </c:pt>
                <c:pt idx="12">
                  <c:v>$90000 to $100000</c:v>
                </c:pt>
                <c:pt idx="13">
                  <c:v>$100000 to $120000</c:v>
                </c:pt>
                <c:pt idx="14">
                  <c:v>$120000 to $140000</c:v>
                </c:pt>
                <c:pt idx="15">
                  <c:v>$140000 to $160000</c:v>
                </c:pt>
                <c:pt idx="16">
                  <c:v>$160000 to $180000</c:v>
                </c:pt>
                <c:pt idx="17">
                  <c:v>$180000 to $200000</c:v>
                </c:pt>
                <c:pt idx="18">
                  <c:v>$200000 to $250000</c:v>
                </c:pt>
                <c:pt idx="19">
                  <c:v>$250000 to $300000</c:v>
                </c:pt>
                <c:pt idx="20">
                  <c:v>$300000 to $350000</c:v>
                </c:pt>
                <c:pt idx="21">
                  <c:v>$350000 to $400000</c:v>
                </c:pt>
                <c:pt idx="22">
                  <c:v>$400000 to $450000</c:v>
                </c:pt>
                <c:pt idx="23">
                  <c:v>$450000 to $500000</c:v>
                </c:pt>
                <c:pt idx="24">
                  <c:v>$500000 to $600000</c:v>
                </c:pt>
                <c:pt idx="25">
                  <c:v>$600000 to $700000</c:v>
                </c:pt>
                <c:pt idx="26">
                  <c:v>$700000 to $800000</c:v>
                </c:pt>
                <c:pt idx="27">
                  <c:v>$800000 to $900000</c:v>
                </c:pt>
                <c:pt idx="28">
                  <c:v>$900000 to $1000000</c:v>
                </c:pt>
                <c:pt idx="29">
                  <c:v>over $1000000</c:v>
                </c:pt>
              </c:strCache>
            </c:strRef>
          </c:cat>
          <c:val>
            <c:numRef>
              <c:f>StellyBrackets_ALL!$S$12:$S$41</c:f>
              <c:numCache>
                <c:formatCode>0.00%</c:formatCode>
                <c:ptCount val="30"/>
                <c:pt idx="0">
                  <c:v>0.0</c:v>
                </c:pt>
                <c:pt idx="1">
                  <c:v>0.0</c:v>
                </c:pt>
                <c:pt idx="2">
                  <c:v>0.0</c:v>
                </c:pt>
                <c:pt idx="3">
                  <c:v>0.0</c:v>
                </c:pt>
                <c:pt idx="4">
                  <c:v>0.0</c:v>
                </c:pt>
                <c:pt idx="5">
                  <c:v>0.000285441708983359</c:v>
                </c:pt>
                <c:pt idx="6">
                  <c:v>0.00219576704716068</c:v>
                </c:pt>
                <c:pt idx="7">
                  <c:v>0.00356285907318772</c:v>
                </c:pt>
                <c:pt idx="8">
                  <c:v>0.00384204477083628</c:v>
                </c:pt>
                <c:pt idx="9">
                  <c:v>0.00383914972959967</c:v>
                </c:pt>
                <c:pt idx="10">
                  <c:v>0.00371086312332255</c:v>
                </c:pt>
                <c:pt idx="11">
                  <c:v>0.00425688848139824</c:v>
                </c:pt>
                <c:pt idx="12">
                  <c:v>0.00508524374760968</c:v>
                </c:pt>
                <c:pt idx="13">
                  <c:v>0.00608613078227729</c:v>
                </c:pt>
                <c:pt idx="14">
                  <c:v>0.00651763079968184</c:v>
                </c:pt>
                <c:pt idx="15">
                  <c:v>0.00624097262418155</c:v>
                </c:pt>
                <c:pt idx="16">
                  <c:v>0.00553483379002457</c:v>
                </c:pt>
                <c:pt idx="17">
                  <c:v>0.00494288253979755</c:v>
                </c:pt>
                <c:pt idx="18">
                  <c:v>0.00421741353273311</c:v>
                </c:pt>
                <c:pt idx="19">
                  <c:v>0.00341319758846552</c:v>
                </c:pt>
                <c:pt idx="20">
                  <c:v>0.00287470373168044</c:v>
                </c:pt>
                <c:pt idx="21">
                  <c:v>0.0024855916363566</c:v>
                </c:pt>
                <c:pt idx="22">
                  <c:v>0.00220806749382784</c:v>
                </c:pt>
                <c:pt idx="23">
                  <c:v>0.00196385987667219</c:v>
                </c:pt>
                <c:pt idx="24">
                  <c:v>0.00171073594773369</c:v>
                </c:pt>
                <c:pt idx="25">
                  <c:v>0.00142985546279348</c:v>
                </c:pt>
                <c:pt idx="26">
                  <c:v>0.00125534063688271</c:v>
                </c:pt>
                <c:pt idx="27">
                  <c:v>0.00108743515677555</c:v>
                </c:pt>
                <c:pt idx="28">
                  <c:v>0.000973840258102978</c:v>
                </c:pt>
                <c:pt idx="29">
                  <c:v>0.000340111434114933</c:v>
                </c:pt>
              </c:numCache>
            </c:numRef>
          </c:val>
          <c:smooth val="0"/>
        </c:ser>
        <c:dLbls>
          <c:showLegendKey val="0"/>
          <c:showVal val="0"/>
          <c:showCatName val="0"/>
          <c:showSerName val="0"/>
          <c:showPercent val="0"/>
          <c:showBubbleSize val="0"/>
        </c:dLbls>
        <c:marker val="1"/>
        <c:smooth val="0"/>
        <c:axId val="1586882752"/>
        <c:axId val="1586832880"/>
      </c:lineChart>
      <c:catAx>
        <c:axId val="1586882752"/>
        <c:scaling>
          <c:orientation val="minMax"/>
        </c:scaling>
        <c:delete val="0"/>
        <c:axPos val="b"/>
        <c:numFmt formatCode="General" sourceLinked="0"/>
        <c:majorTickMark val="out"/>
        <c:minorTickMark val="none"/>
        <c:tickLblPos val="nextTo"/>
        <c:crossAx val="1586832880"/>
        <c:crosses val="autoZero"/>
        <c:auto val="1"/>
        <c:lblAlgn val="ctr"/>
        <c:lblOffset val="100"/>
        <c:noMultiLvlLbl val="0"/>
      </c:catAx>
      <c:valAx>
        <c:axId val="1586832880"/>
        <c:scaling>
          <c:orientation val="minMax"/>
        </c:scaling>
        <c:delete val="0"/>
        <c:axPos val="l"/>
        <c:majorGridlines/>
        <c:title>
          <c:tx>
            <c:rich>
              <a:bodyPr rot="-5400000" vert="horz"/>
              <a:lstStyle/>
              <a:p>
                <a:pPr>
                  <a:defRPr/>
                </a:pPr>
                <a:r>
                  <a:rPr lang="en-US"/>
                  <a:t>% Change in Income Tax</a:t>
                </a:r>
                <a:r>
                  <a:rPr lang="en-US" baseline="0"/>
                  <a:t> Paymetns</a:t>
                </a:r>
                <a:endParaRPr lang="en-US"/>
              </a:p>
            </c:rich>
          </c:tx>
          <c:layout/>
          <c:overlay val="0"/>
        </c:title>
        <c:numFmt formatCode="0.00%" sourceLinked="1"/>
        <c:majorTickMark val="out"/>
        <c:minorTickMark val="none"/>
        <c:tickLblPos val="nextTo"/>
        <c:crossAx val="1586882752"/>
        <c:crosses val="autoZero"/>
        <c:crossBetween val="between"/>
      </c:valAx>
    </c:plotArea>
    <c:plotVisOnly val="1"/>
    <c:dispBlanksAs val="gap"/>
    <c:showDLblsOverMax val="0"/>
  </c:chart>
  <c:externalData r:id="rId1">
    <c:autoUpdate val="0"/>
  </c:externalData>
  <c:userShapes r:id="rId2"/>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a:t>Stelly Brackets and EID Capped</a:t>
            </a:r>
            <a:r>
              <a:rPr lang="en-US" baseline="0"/>
              <a:t> at $10,000</a:t>
            </a:r>
            <a:endParaRPr lang="en-US"/>
          </a:p>
        </c:rich>
      </c:tx>
      <c:layout/>
      <c:overlay val="0"/>
    </c:title>
    <c:autoTitleDeleted val="0"/>
    <c:plotArea>
      <c:layout/>
      <c:barChart>
        <c:barDir val="col"/>
        <c:grouping val="clustered"/>
        <c:varyColors val="0"/>
        <c:ser>
          <c:idx val="0"/>
          <c:order val="0"/>
          <c:tx>
            <c:strRef>
              <c:f>StellyBkts_10kEID_ITM!$S$11</c:f>
              <c:strCache>
                <c:ptCount val="1"/>
                <c:pt idx="0">
                  <c:v>% Change in Income Tax Payments</c:v>
                </c:pt>
              </c:strCache>
            </c:strRef>
          </c:tx>
          <c:invertIfNegative val="0"/>
          <c:cat>
            <c:strRef>
              <c:f>StellyBkts_10kEID_ITM!$R$12:$R$41</c:f>
              <c:strCache>
                <c:ptCount val="30"/>
                <c:pt idx="0">
                  <c:v>$0 to $5000</c:v>
                </c:pt>
                <c:pt idx="1">
                  <c:v>$5000 to $10000</c:v>
                </c:pt>
                <c:pt idx="2">
                  <c:v>$10000 to $15000</c:v>
                </c:pt>
                <c:pt idx="3">
                  <c:v>$15000 to $20000</c:v>
                </c:pt>
                <c:pt idx="4">
                  <c:v>$20000 to $25000</c:v>
                </c:pt>
                <c:pt idx="5">
                  <c:v>$25000 to $30000</c:v>
                </c:pt>
                <c:pt idx="6">
                  <c:v>$30000 to $40000</c:v>
                </c:pt>
                <c:pt idx="7">
                  <c:v>$40000 to $50000</c:v>
                </c:pt>
                <c:pt idx="8">
                  <c:v>$50000 to $60000</c:v>
                </c:pt>
                <c:pt idx="9">
                  <c:v>$60000 to $70000</c:v>
                </c:pt>
                <c:pt idx="10">
                  <c:v>$70000 to $80000</c:v>
                </c:pt>
                <c:pt idx="11">
                  <c:v>$80000 to $90000</c:v>
                </c:pt>
                <c:pt idx="12">
                  <c:v>$90000 to $100000</c:v>
                </c:pt>
                <c:pt idx="13">
                  <c:v>$100000 to $120000</c:v>
                </c:pt>
                <c:pt idx="14">
                  <c:v>$120000 to $140000</c:v>
                </c:pt>
                <c:pt idx="15">
                  <c:v>$140000 to $160000</c:v>
                </c:pt>
                <c:pt idx="16">
                  <c:v>$160000 to $180000</c:v>
                </c:pt>
                <c:pt idx="17">
                  <c:v>$180000 to $200000</c:v>
                </c:pt>
                <c:pt idx="18">
                  <c:v>$200000 to $250000</c:v>
                </c:pt>
                <c:pt idx="19">
                  <c:v>$250000 to $300000</c:v>
                </c:pt>
                <c:pt idx="20">
                  <c:v>$300000 to $350000</c:v>
                </c:pt>
                <c:pt idx="21">
                  <c:v>$350000 to $400000</c:v>
                </c:pt>
                <c:pt idx="22">
                  <c:v>$400000 to $450000</c:v>
                </c:pt>
                <c:pt idx="23">
                  <c:v>$450000 to $500000</c:v>
                </c:pt>
                <c:pt idx="24">
                  <c:v>$500000 to $600000</c:v>
                </c:pt>
                <c:pt idx="25">
                  <c:v>$600000 to $700000</c:v>
                </c:pt>
                <c:pt idx="26">
                  <c:v>$700000 to $800000</c:v>
                </c:pt>
                <c:pt idx="27">
                  <c:v>$800000 to $900000</c:v>
                </c:pt>
                <c:pt idx="28">
                  <c:v>$900000 to $1000000</c:v>
                </c:pt>
                <c:pt idx="29">
                  <c:v>over $1000000</c:v>
                </c:pt>
              </c:strCache>
            </c:strRef>
          </c:cat>
          <c:val>
            <c:numRef>
              <c:f>StellyBkts_10kEID_ITM!$S$12:$S$41</c:f>
              <c:numCache>
                <c:formatCode>0.00%</c:formatCode>
                <c:ptCount val="30"/>
                <c:pt idx="0">
                  <c:v>0.0</c:v>
                </c:pt>
                <c:pt idx="1">
                  <c:v>0.0</c:v>
                </c:pt>
                <c:pt idx="2">
                  <c:v>0.0</c:v>
                </c:pt>
                <c:pt idx="3">
                  <c:v>0.0</c:v>
                </c:pt>
                <c:pt idx="4">
                  <c:v>8.60986145883664E-5</c:v>
                </c:pt>
                <c:pt idx="5">
                  <c:v>0.000223309429634678</c:v>
                </c:pt>
                <c:pt idx="6">
                  <c:v>0.000627929049422137</c:v>
                </c:pt>
                <c:pt idx="7">
                  <c:v>0.00249003459429672</c:v>
                </c:pt>
                <c:pt idx="8">
                  <c:v>0.0040653966825221</c:v>
                </c:pt>
                <c:pt idx="9">
                  <c:v>0.00424967134547206</c:v>
                </c:pt>
                <c:pt idx="10">
                  <c:v>0.00447761731689875</c:v>
                </c:pt>
                <c:pt idx="11">
                  <c:v>0.00461356433421759</c:v>
                </c:pt>
                <c:pt idx="12">
                  <c:v>0.00519354616167949</c:v>
                </c:pt>
                <c:pt idx="13">
                  <c:v>0.00619928412693641</c:v>
                </c:pt>
                <c:pt idx="14">
                  <c:v>0.00710384210347341</c:v>
                </c:pt>
                <c:pt idx="15">
                  <c:v>0.00712808788035326</c:v>
                </c:pt>
                <c:pt idx="16">
                  <c:v>0.00671151506685622</c:v>
                </c:pt>
                <c:pt idx="17">
                  <c:v>0.00654699346072778</c:v>
                </c:pt>
                <c:pt idx="18">
                  <c:v>0.00630160923117673</c:v>
                </c:pt>
                <c:pt idx="19">
                  <c:v>0.00600364375490765</c:v>
                </c:pt>
                <c:pt idx="20">
                  <c:v>0.00585496477654713</c:v>
                </c:pt>
                <c:pt idx="21">
                  <c:v>0.00565006657502652</c:v>
                </c:pt>
                <c:pt idx="22">
                  <c:v>0.00552051790154884</c:v>
                </c:pt>
                <c:pt idx="23">
                  <c:v>0.00522232660678323</c:v>
                </c:pt>
                <c:pt idx="24">
                  <c:v>0.0053934924596917</c:v>
                </c:pt>
                <c:pt idx="25">
                  <c:v>0.00500697551724857</c:v>
                </c:pt>
                <c:pt idx="26">
                  <c:v>0.00493301969938128</c:v>
                </c:pt>
                <c:pt idx="27">
                  <c:v>0.00505311194267962</c:v>
                </c:pt>
                <c:pt idx="28">
                  <c:v>0.00498082422519058</c:v>
                </c:pt>
                <c:pt idx="29">
                  <c:v>0.00383899328742172</c:v>
                </c:pt>
              </c:numCache>
            </c:numRef>
          </c:val>
        </c:ser>
        <c:dLbls>
          <c:showLegendKey val="0"/>
          <c:showVal val="0"/>
          <c:showCatName val="0"/>
          <c:showSerName val="0"/>
          <c:showPercent val="0"/>
          <c:showBubbleSize val="0"/>
        </c:dLbls>
        <c:gapWidth val="150"/>
        <c:axId val="1079710304"/>
        <c:axId val="1079702192"/>
      </c:barChart>
      <c:catAx>
        <c:axId val="1079710304"/>
        <c:scaling>
          <c:orientation val="minMax"/>
        </c:scaling>
        <c:delete val="0"/>
        <c:axPos val="b"/>
        <c:numFmt formatCode="General" sourceLinked="0"/>
        <c:majorTickMark val="out"/>
        <c:minorTickMark val="none"/>
        <c:tickLblPos val="nextTo"/>
        <c:crossAx val="1079702192"/>
        <c:crosses val="autoZero"/>
        <c:auto val="1"/>
        <c:lblAlgn val="ctr"/>
        <c:lblOffset val="100"/>
        <c:noMultiLvlLbl val="0"/>
      </c:catAx>
      <c:valAx>
        <c:axId val="1079702192"/>
        <c:scaling>
          <c:orientation val="minMax"/>
        </c:scaling>
        <c:delete val="0"/>
        <c:axPos val="l"/>
        <c:majorGridlines/>
        <c:title>
          <c:tx>
            <c:rich>
              <a:bodyPr rot="-5400000" vert="horz"/>
              <a:lstStyle/>
              <a:p>
                <a:pPr>
                  <a:defRPr/>
                </a:pPr>
                <a:r>
                  <a:rPr lang="en-US"/>
                  <a:t>% Change in Income Tax</a:t>
                </a:r>
                <a:r>
                  <a:rPr lang="en-US" baseline="0"/>
                  <a:t> Payments</a:t>
                </a:r>
                <a:endParaRPr lang="en-US"/>
              </a:p>
            </c:rich>
          </c:tx>
          <c:layout/>
          <c:overlay val="0"/>
        </c:title>
        <c:numFmt formatCode="0.00%" sourceLinked="1"/>
        <c:majorTickMark val="out"/>
        <c:minorTickMark val="none"/>
        <c:tickLblPos val="nextTo"/>
        <c:crossAx val="1079710304"/>
        <c:crosses val="autoZero"/>
        <c:crossBetween val="between"/>
      </c:valAx>
    </c:plotArea>
    <c:plotVisOnly val="1"/>
    <c:dispBlanksAs val="gap"/>
    <c:showDLblsOverMax val="0"/>
  </c:chart>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clustered"/>
        <c:varyColors val="0"/>
        <c:ser>
          <c:idx val="0"/>
          <c:order val="0"/>
          <c:tx>
            <c:strRef>
              <c:f>CurrentBkts_10kEID_ITM!$S$11</c:f>
              <c:strCache>
                <c:ptCount val="1"/>
                <c:pt idx="0">
                  <c:v>Current Brackets</c:v>
                </c:pt>
              </c:strCache>
            </c:strRef>
          </c:tx>
          <c:invertIfNegative val="0"/>
          <c:cat>
            <c:strRef>
              <c:f>CurrentBkts_10kEID_ITM!$R$12:$R$41</c:f>
              <c:strCache>
                <c:ptCount val="30"/>
                <c:pt idx="0">
                  <c:v>$0 to $5000</c:v>
                </c:pt>
                <c:pt idx="1">
                  <c:v>$5000 to $10000</c:v>
                </c:pt>
                <c:pt idx="2">
                  <c:v>$10000 to $15000</c:v>
                </c:pt>
                <c:pt idx="3">
                  <c:v>$15000 to $20000</c:v>
                </c:pt>
                <c:pt idx="4">
                  <c:v>$20000 to $25000</c:v>
                </c:pt>
                <c:pt idx="5">
                  <c:v>$25000 to $30000</c:v>
                </c:pt>
                <c:pt idx="6">
                  <c:v>$30000 to $40000</c:v>
                </c:pt>
                <c:pt idx="7">
                  <c:v>$40000 to $50000</c:v>
                </c:pt>
                <c:pt idx="8">
                  <c:v>$50000 to $60000</c:v>
                </c:pt>
                <c:pt idx="9">
                  <c:v>$60000 to $70000</c:v>
                </c:pt>
                <c:pt idx="10">
                  <c:v>$70000 to $80000</c:v>
                </c:pt>
                <c:pt idx="11">
                  <c:v>$80000 to $90000</c:v>
                </c:pt>
                <c:pt idx="12">
                  <c:v>$90000 to $100000</c:v>
                </c:pt>
                <c:pt idx="13">
                  <c:v>$100000 to $120000</c:v>
                </c:pt>
                <c:pt idx="14">
                  <c:v>$120000 to $140000</c:v>
                </c:pt>
                <c:pt idx="15">
                  <c:v>$140000 to $160000</c:v>
                </c:pt>
                <c:pt idx="16">
                  <c:v>$160000 to $180000</c:v>
                </c:pt>
                <c:pt idx="17">
                  <c:v>$180000 to $200000</c:v>
                </c:pt>
                <c:pt idx="18">
                  <c:v>$200000 to $250000</c:v>
                </c:pt>
                <c:pt idx="19">
                  <c:v>$250000 to $300000</c:v>
                </c:pt>
                <c:pt idx="20">
                  <c:v>$300000 to $350000</c:v>
                </c:pt>
                <c:pt idx="21">
                  <c:v>$350000 to $400000</c:v>
                </c:pt>
                <c:pt idx="22">
                  <c:v>$400000 to $450000</c:v>
                </c:pt>
                <c:pt idx="23">
                  <c:v>$450000 to $500000</c:v>
                </c:pt>
                <c:pt idx="24">
                  <c:v>$500000 to $600000</c:v>
                </c:pt>
                <c:pt idx="25">
                  <c:v>$600000 to $700000</c:v>
                </c:pt>
                <c:pt idx="26">
                  <c:v>$700000 to $800000</c:v>
                </c:pt>
                <c:pt idx="27">
                  <c:v>$800000 to $900000</c:v>
                </c:pt>
                <c:pt idx="28">
                  <c:v>$900000 to $1000000</c:v>
                </c:pt>
                <c:pt idx="29">
                  <c:v>over $1000000</c:v>
                </c:pt>
              </c:strCache>
            </c:strRef>
          </c:cat>
          <c:val>
            <c:numRef>
              <c:f>CurrentBkts_10kEID_ITM!$S$12:$S$41</c:f>
              <c:numCache>
                <c:formatCode>0.00%</c:formatCode>
                <c:ptCount val="30"/>
                <c:pt idx="0">
                  <c:v>0.0</c:v>
                </c:pt>
                <c:pt idx="1">
                  <c:v>0.0</c:v>
                </c:pt>
                <c:pt idx="2">
                  <c:v>0.0</c:v>
                </c:pt>
                <c:pt idx="3">
                  <c:v>0.0</c:v>
                </c:pt>
                <c:pt idx="4">
                  <c:v>8.60986145883664E-5</c:v>
                </c:pt>
                <c:pt idx="5">
                  <c:v>0.000223309429634678</c:v>
                </c:pt>
                <c:pt idx="6">
                  <c:v>0.000210002705648368</c:v>
                </c:pt>
                <c:pt idx="7">
                  <c:v>6.24074182303957E-5</c:v>
                </c:pt>
                <c:pt idx="8">
                  <c:v>0.000364597017485212</c:v>
                </c:pt>
                <c:pt idx="9">
                  <c:v>0.000211556276206278</c:v>
                </c:pt>
                <c:pt idx="10">
                  <c:v>0.000567793191377197</c:v>
                </c:pt>
                <c:pt idx="11">
                  <c:v>0.00059420427911881</c:v>
                </c:pt>
                <c:pt idx="12">
                  <c:v>0.000478094230121068</c:v>
                </c:pt>
                <c:pt idx="13">
                  <c:v>0.000491330058770554</c:v>
                </c:pt>
                <c:pt idx="14">
                  <c:v>0.000626766330185294</c:v>
                </c:pt>
                <c:pt idx="15">
                  <c:v>0.00097633904190199</c:v>
                </c:pt>
                <c:pt idx="16">
                  <c:v>0.00122853011534135</c:v>
                </c:pt>
                <c:pt idx="17">
                  <c:v>0.00164462833497123</c:v>
                </c:pt>
                <c:pt idx="18">
                  <c:v>0.00211059523895691</c:v>
                </c:pt>
                <c:pt idx="19">
                  <c:v>0.0025992819532971</c:v>
                </c:pt>
                <c:pt idx="20">
                  <c:v>0.00298124206957218</c:v>
                </c:pt>
                <c:pt idx="21">
                  <c:v>0.00316097161952733</c:v>
                </c:pt>
                <c:pt idx="22">
                  <c:v>0.00331149035889467</c:v>
                </c:pt>
                <c:pt idx="23">
                  <c:v>0.00325630699639761</c:v>
                </c:pt>
                <c:pt idx="24">
                  <c:v>0.00367834742690649</c:v>
                </c:pt>
                <c:pt idx="25">
                  <c:v>0.00357351719414612</c:v>
                </c:pt>
                <c:pt idx="26">
                  <c:v>0.00367924480284132</c:v>
                </c:pt>
                <c:pt idx="27">
                  <c:v>0.00395979783654523</c:v>
                </c:pt>
                <c:pt idx="28">
                  <c:v>0.00400848457112559</c:v>
                </c:pt>
                <c:pt idx="29">
                  <c:v>0.00350558405654718</c:v>
                </c:pt>
              </c:numCache>
            </c:numRef>
          </c:val>
        </c:ser>
        <c:ser>
          <c:idx val="1"/>
          <c:order val="1"/>
          <c:tx>
            <c:strRef>
              <c:f>CurrentBkts_10kEID_ITM!$T$11</c:f>
              <c:strCache>
                <c:ptCount val="1"/>
                <c:pt idx="0">
                  <c:v>Stelly Brackets</c:v>
                </c:pt>
              </c:strCache>
            </c:strRef>
          </c:tx>
          <c:invertIfNegative val="0"/>
          <c:cat>
            <c:strRef>
              <c:f>CurrentBkts_10kEID_ITM!$R$12:$R$41</c:f>
              <c:strCache>
                <c:ptCount val="30"/>
                <c:pt idx="0">
                  <c:v>$0 to $5000</c:v>
                </c:pt>
                <c:pt idx="1">
                  <c:v>$5000 to $10000</c:v>
                </c:pt>
                <c:pt idx="2">
                  <c:v>$10000 to $15000</c:v>
                </c:pt>
                <c:pt idx="3">
                  <c:v>$15000 to $20000</c:v>
                </c:pt>
                <c:pt idx="4">
                  <c:v>$20000 to $25000</c:v>
                </c:pt>
                <c:pt idx="5">
                  <c:v>$25000 to $30000</c:v>
                </c:pt>
                <c:pt idx="6">
                  <c:v>$30000 to $40000</c:v>
                </c:pt>
                <c:pt idx="7">
                  <c:v>$40000 to $50000</c:v>
                </c:pt>
                <c:pt idx="8">
                  <c:v>$50000 to $60000</c:v>
                </c:pt>
                <c:pt idx="9">
                  <c:v>$60000 to $70000</c:v>
                </c:pt>
                <c:pt idx="10">
                  <c:v>$70000 to $80000</c:v>
                </c:pt>
                <c:pt idx="11">
                  <c:v>$80000 to $90000</c:v>
                </c:pt>
                <c:pt idx="12">
                  <c:v>$90000 to $100000</c:v>
                </c:pt>
                <c:pt idx="13">
                  <c:v>$100000 to $120000</c:v>
                </c:pt>
                <c:pt idx="14">
                  <c:v>$120000 to $140000</c:v>
                </c:pt>
                <c:pt idx="15">
                  <c:v>$140000 to $160000</c:v>
                </c:pt>
                <c:pt idx="16">
                  <c:v>$160000 to $180000</c:v>
                </c:pt>
                <c:pt idx="17">
                  <c:v>$180000 to $200000</c:v>
                </c:pt>
                <c:pt idx="18">
                  <c:v>$200000 to $250000</c:v>
                </c:pt>
                <c:pt idx="19">
                  <c:v>$250000 to $300000</c:v>
                </c:pt>
                <c:pt idx="20">
                  <c:v>$300000 to $350000</c:v>
                </c:pt>
                <c:pt idx="21">
                  <c:v>$350000 to $400000</c:v>
                </c:pt>
                <c:pt idx="22">
                  <c:v>$400000 to $450000</c:v>
                </c:pt>
                <c:pt idx="23">
                  <c:v>$450000 to $500000</c:v>
                </c:pt>
                <c:pt idx="24">
                  <c:v>$500000 to $600000</c:v>
                </c:pt>
                <c:pt idx="25">
                  <c:v>$600000 to $700000</c:v>
                </c:pt>
                <c:pt idx="26">
                  <c:v>$700000 to $800000</c:v>
                </c:pt>
                <c:pt idx="27">
                  <c:v>$800000 to $900000</c:v>
                </c:pt>
                <c:pt idx="28">
                  <c:v>$900000 to $1000000</c:v>
                </c:pt>
                <c:pt idx="29">
                  <c:v>over $1000000</c:v>
                </c:pt>
              </c:strCache>
            </c:strRef>
          </c:cat>
          <c:val>
            <c:numRef>
              <c:f>CurrentBkts_10kEID_ITM!$T$12:$T$41</c:f>
              <c:numCache>
                <c:formatCode>0.00%</c:formatCode>
                <c:ptCount val="30"/>
                <c:pt idx="0">
                  <c:v>0.0</c:v>
                </c:pt>
                <c:pt idx="1">
                  <c:v>0.0</c:v>
                </c:pt>
                <c:pt idx="2">
                  <c:v>0.0</c:v>
                </c:pt>
                <c:pt idx="3">
                  <c:v>0.0</c:v>
                </c:pt>
                <c:pt idx="4">
                  <c:v>8.60986145883664E-5</c:v>
                </c:pt>
                <c:pt idx="5">
                  <c:v>0.000223309429634678</c:v>
                </c:pt>
                <c:pt idx="6">
                  <c:v>0.000627929049422137</c:v>
                </c:pt>
                <c:pt idx="7">
                  <c:v>0.00249003459429672</c:v>
                </c:pt>
                <c:pt idx="8">
                  <c:v>0.0040653966825221</c:v>
                </c:pt>
                <c:pt idx="9">
                  <c:v>0.00424967134547206</c:v>
                </c:pt>
                <c:pt idx="10">
                  <c:v>0.00447761731689875</c:v>
                </c:pt>
                <c:pt idx="11">
                  <c:v>0.00461356433421759</c:v>
                </c:pt>
                <c:pt idx="12">
                  <c:v>0.00519354616167949</c:v>
                </c:pt>
                <c:pt idx="13">
                  <c:v>0.00619928412693641</c:v>
                </c:pt>
                <c:pt idx="14">
                  <c:v>0.00710384210347341</c:v>
                </c:pt>
                <c:pt idx="15">
                  <c:v>0.00712808788035326</c:v>
                </c:pt>
                <c:pt idx="16">
                  <c:v>0.00671151506685622</c:v>
                </c:pt>
                <c:pt idx="17">
                  <c:v>0.00654699346072778</c:v>
                </c:pt>
                <c:pt idx="18">
                  <c:v>0.00630160923117673</c:v>
                </c:pt>
                <c:pt idx="19">
                  <c:v>0.00600364375490765</c:v>
                </c:pt>
                <c:pt idx="20">
                  <c:v>0.00585496477654713</c:v>
                </c:pt>
                <c:pt idx="21">
                  <c:v>0.00565006657502652</c:v>
                </c:pt>
                <c:pt idx="22">
                  <c:v>0.00552051790154884</c:v>
                </c:pt>
                <c:pt idx="23">
                  <c:v>0.00522232660678323</c:v>
                </c:pt>
                <c:pt idx="24">
                  <c:v>0.0053934924596917</c:v>
                </c:pt>
                <c:pt idx="25">
                  <c:v>0.00500697551724857</c:v>
                </c:pt>
                <c:pt idx="26">
                  <c:v>0.00493301969938128</c:v>
                </c:pt>
                <c:pt idx="27">
                  <c:v>0.00505311194267962</c:v>
                </c:pt>
                <c:pt idx="28">
                  <c:v>0.00498082422519058</c:v>
                </c:pt>
                <c:pt idx="29">
                  <c:v>0.00383899328742172</c:v>
                </c:pt>
              </c:numCache>
            </c:numRef>
          </c:val>
        </c:ser>
        <c:dLbls>
          <c:showLegendKey val="0"/>
          <c:showVal val="0"/>
          <c:showCatName val="0"/>
          <c:showSerName val="0"/>
          <c:showPercent val="0"/>
          <c:showBubbleSize val="0"/>
        </c:dLbls>
        <c:gapWidth val="150"/>
        <c:axId val="1101382704"/>
        <c:axId val="1101386976"/>
      </c:barChart>
      <c:catAx>
        <c:axId val="1101382704"/>
        <c:scaling>
          <c:orientation val="minMax"/>
        </c:scaling>
        <c:delete val="0"/>
        <c:axPos val="b"/>
        <c:numFmt formatCode="General" sourceLinked="0"/>
        <c:majorTickMark val="out"/>
        <c:minorTickMark val="none"/>
        <c:tickLblPos val="nextTo"/>
        <c:crossAx val="1101386976"/>
        <c:crosses val="autoZero"/>
        <c:auto val="1"/>
        <c:lblAlgn val="ctr"/>
        <c:lblOffset val="100"/>
        <c:noMultiLvlLbl val="0"/>
      </c:catAx>
      <c:valAx>
        <c:axId val="1101386976"/>
        <c:scaling>
          <c:orientation val="minMax"/>
        </c:scaling>
        <c:delete val="0"/>
        <c:axPos val="l"/>
        <c:majorGridlines/>
        <c:title>
          <c:tx>
            <c:rich>
              <a:bodyPr rot="-5400000" vert="horz"/>
              <a:lstStyle/>
              <a:p>
                <a:pPr>
                  <a:defRPr/>
                </a:pPr>
                <a:r>
                  <a:rPr lang="en-US"/>
                  <a:t>% change in Tax Paymetns</a:t>
                </a:r>
              </a:p>
            </c:rich>
          </c:tx>
          <c:layout/>
          <c:overlay val="0"/>
        </c:title>
        <c:numFmt formatCode="0.00%" sourceLinked="1"/>
        <c:majorTickMark val="out"/>
        <c:minorTickMark val="none"/>
        <c:tickLblPos val="nextTo"/>
        <c:crossAx val="1101382704"/>
        <c:crosses val="autoZero"/>
        <c:crossBetween val="between"/>
      </c:valAx>
    </c:plotArea>
    <c:legend>
      <c:legendPos val="t"/>
      <c:layout/>
      <c:overlay val="0"/>
    </c:legend>
    <c:plotVisOnly val="1"/>
    <c:dispBlanksAs val="gap"/>
    <c:showDLblsOverMax val="0"/>
  </c:chart>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a:t>Stelly Brackets, EID and FITD</a:t>
            </a:r>
            <a:r>
              <a:rPr lang="en-US" baseline="0"/>
              <a:t> capped at $10,000</a:t>
            </a:r>
            <a:endParaRPr lang="en-US"/>
          </a:p>
        </c:rich>
      </c:tx>
      <c:layout/>
      <c:overlay val="0"/>
    </c:title>
    <c:autoTitleDeleted val="0"/>
    <c:plotArea>
      <c:layout/>
      <c:barChart>
        <c:barDir val="col"/>
        <c:grouping val="clustered"/>
        <c:varyColors val="0"/>
        <c:ser>
          <c:idx val="0"/>
          <c:order val="0"/>
          <c:tx>
            <c:strRef>
              <c:f>StellyBkts_10kEID_10kFIT_ITM!$S$11</c:f>
              <c:strCache>
                <c:ptCount val="1"/>
                <c:pt idx="0">
                  <c:v>% Change in Income Tax Payments</c:v>
                </c:pt>
              </c:strCache>
            </c:strRef>
          </c:tx>
          <c:invertIfNegative val="0"/>
          <c:cat>
            <c:strRef>
              <c:f>StellyBkts_10kEID_10kFIT_ITM!$R$12:$R$41</c:f>
              <c:strCache>
                <c:ptCount val="30"/>
                <c:pt idx="0">
                  <c:v>$0 to $5000</c:v>
                </c:pt>
                <c:pt idx="1">
                  <c:v>$5000 to $10000</c:v>
                </c:pt>
                <c:pt idx="2">
                  <c:v>$10000 to $15000</c:v>
                </c:pt>
                <c:pt idx="3">
                  <c:v>$15000 to $20000</c:v>
                </c:pt>
                <c:pt idx="4">
                  <c:v>$20000 to $25000</c:v>
                </c:pt>
                <c:pt idx="5">
                  <c:v>$25000 to $30000</c:v>
                </c:pt>
                <c:pt idx="6">
                  <c:v>$30000 to $40000</c:v>
                </c:pt>
                <c:pt idx="7">
                  <c:v>$40000 to $50000</c:v>
                </c:pt>
                <c:pt idx="8">
                  <c:v>$50000 to $60000</c:v>
                </c:pt>
                <c:pt idx="9">
                  <c:v>$60000 to $70000</c:v>
                </c:pt>
                <c:pt idx="10">
                  <c:v>$70000 to $80000</c:v>
                </c:pt>
                <c:pt idx="11">
                  <c:v>$80000 to $90000</c:v>
                </c:pt>
                <c:pt idx="12">
                  <c:v>$90000 to $100000</c:v>
                </c:pt>
                <c:pt idx="13">
                  <c:v>$100000 to $120000</c:v>
                </c:pt>
                <c:pt idx="14">
                  <c:v>$120000 to $140000</c:v>
                </c:pt>
                <c:pt idx="15">
                  <c:v>$140000 to $160000</c:v>
                </c:pt>
                <c:pt idx="16">
                  <c:v>$160000 to $180000</c:v>
                </c:pt>
                <c:pt idx="17">
                  <c:v>$180000 to $200000</c:v>
                </c:pt>
                <c:pt idx="18">
                  <c:v>$200000 to $250000</c:v>
                </c:pt>
                <c:pt idx="19">
                  <c:v>$250000 to $300000</c:v>
                </c:pt>
                <c:pt idx="20">
                  <c:v>$300000 to $350000</c:v>
                </c:pt>
                <c:pt idx="21">
                  <c:v>$350000 to $400000</c:v>
                </c:pt>
                <c:pt idx="22">
                  <c:v>$400000 to $450000</c:v>
                </c:pt>
                <c:pt idx="23">
                  <c:v>$450000 to $500000</c:v>
                </c:pt>
                <c:pt idx="24">
                  <c:v>$500000 to $600000</c:v>
                </c:pt>
                <c:pt idx="25">
                  <c:v>$600000 to $700000</c:v>
                </c:pt>
                <c:pt idx="26">
                  <c:v>$700000 to $800000</c:v>
                </c:pt>
                <c:pt idx="27">
                  <c:v>$800000 to $900000</c:v>
                </c:pt>
                <c:pt idx="28">
                  <c:v>$900000 to $1000000</c:v>
                </c:pt>
                <c:pt idx="29">
                  <c:v>over $1000000</c:v>
                </c:pt>
              </c:strCache>
            </c:strRef>
          </c:cat>
          <c:val>
            <c:numRef>
              <c:f>StellyBkts_10kEID_10kFIT_ITM!$S$12:$S$41</c:f>
              <c:numCache>
                <c:formatCode>0.00%</c:formatCode>
                <c:ptCount val="30"/>
                <c:pt idx="0">
                  <c:v>0.0</c:v>
                </c:pt>
                <c:pt idx="1">
                  <c:v>0.0</c:v>
                </c:pt>
                <c:pt idx="2">
                  <c:v>0.0</c:v>
                </c:pt>
                <c:pt idx="3">
                  <c:v>0.0</c:v>
                </c:pt>
                <c:pt idx="4">
                  <c:v>8.60986145883664E-5</c:v>
                </c:pt>
                <c:pt idx="5">
                  <c:v>0.000223309429634678</c:v>
                </c:pt>
                <c:pt idx="6">
                  <c:v>0.000627929049422137</c:v>
                </c:pt>
                <c:pt idx="7">
                  <c:v>0.00249003459429672</c:v>
                </c:pt>
                <c:pt idx="8">
                  <c:v>0.0040653966825221</c:v>
                </c:pt>
                <c:pt idx="9">
                  <c:v>0.00424967134547206</c:v>
                </c:pt>
                <c:pt idx="10">
                  <c:v>0.00448337643718719</c:v>
                </c:pt>
                <c:pt idx="11">
                  <c:v>0.00488951720147694</c:v>
                </c:pt>
                <c:pt idx="12">
                  <c:v>0.00577795319493603</c:v>
                </c:pt>
                <c:pt idx="13">
                  <c:v>0.00720544392883849</c:v>
                </c:pt>
                <c:pt idx="14">
                  <c:v>0.00965224071190046</c:v>
                </c:pt>
                <c:pt idx="15">
                  <c:v>0.0112183646533262</c:v>
                </c:pt>
                <c:pt idx="16">
                  <c:v>0.0119624997563244</c:v>
                </c:pt>
                <c:pt idx="17">
                  <c:v>0.0127731580108961</c:v>
                </c:pt>
                <c:pt idx="18">
                  <c:v>0.0138282494649535</c:v>
                </c:pt>
                <c:pt idx="19">
                  <c:v>0.0152063376427598</c:v>
                </c:pt>
                <c:pt idx="20">
                  <c:v>0.0165731971173549</c:v>
                </c:pt>
                <c:pt idx="21">
                  <c:v>0.0174917958744427</c:v>
                </c:pt>
                <c:pt idx="22">
                  <c:v>0.0182169899205022</c:v>
                </c:pt>
                <c:pt idx="23">
                  <c:v>0.0186676645379372</c:v>
                </c:pt>
                <c:pt idx="24">
                  <c:v>0.019532936877385</c:v>
                </c:pt>
                <c:pt idx="25">
                  <c:v>0.0202108353421922</c:v>
                </c:pt>
                <c:pt idx="26">
                  <c:v>0.0207661082486484</c:v>
                </c:pt>
                <c:pt idx="27">
                  <c:v>0.0214997952884085</c:v>
                </c:pt>
                <c:pt idx="28">
                  <c:v>0.0218181504043976</c:v>
                </c:pt>
                <c:pt idx="29">
                  <c:v>0.0222291941450172</c:v>
                </c:pt>
              </c:numCache>
            </c:numRef>
          </c:val>
        </c:ser>
        <c:dLbls>
          <c:showLegendKey val="0"/>
          <c:showVal val="0"/>
          <c:showCatName val="0"/>
          <c:showSerName val="0"/>
          <c:showPercent val="0"/>
          <c:showBubbleSize val="0"/>
        </c:dLbls>
        <c:gapWidth val="150"/>
        <c:axId val="1102903472"/>
        <c:axId val="1102907744"/>
      </c:barChart>
      <c:catAx>
        <c:axId val="1102903472"/>
        <c:scaling>
          <c:orientation val="minMax"/>
        </c:scaling>
        <c:delete val="0"/>
        <c:axPos val="b"/>
        <c:numFmt formatCode="General" sourceLinked="0"/>
        <c:majorTickMark val="out"/>
        <c:minorTickMark val="none"/>
        <c:tickLblPos val="nextTo"/>
        <c:crossAx val="1102907744"/>
        <c:crosses val="autoZero"/>
        <c:auto val="1"/>
        <c:lblAlgn val="ctr"/>
        <c:lblOffset val="100"/>
        <c:noMultiLvlLbl val="0"/>
      </c:catAx>
      <c:valAx>
        <c:axId val="1102907744"/>
        <c:scaling>
          <c:orientation val="minMax"/>
        </c:scaling>
        <c:delete val="0"/>
        <c:axPos val="l"/>
        <c:majorGridlines/>
        <c:title>
          <c:tx>
            <c:rich>
              <a:bodyPr rot="-5400000" vert="horz"/>
              <a:lstStyle/>
              <a:p>
                <a:pPr>
                  <a:defRPr/>
                </a:pPr>
                <a:r>
                  <a:rPr lang="en-US"/>
                  <a:t>% Change in INcome Tax</a:t>
                </a:r>
                <a:r>
                  <a:rPr lang="en-US" baseline="0"/>
                  <a:t> Payments</a:t>
                </a:r>
                <a:endParaRPr lang="en-US"/>
              </a:p>
            </c:rich>
          </c:tx>
          <c:layout/>
          <c:overlay val="0"/>
        </c:title>
        <c:numFmt formatCode="0.00%" sourceLinked="1"/>
        <c:majorTickMark val="out"/>
        <c:minorTickMark val="none"/>
        <c:tickLblPos val="nextTo"/>
        <c:crossAx val="1102903472"/>
        <c:crosses val="autoZero"/>
        <c:crossBetween val="between"/>
      </c:valAx>
    </c:plotArea>
    <c:plotVisOnly val="1"/>
    <c:dispBlanksAs val="gap"/>
    <c:showDLblsOverMax val="0"/>
  </c:chart>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clustered"/>
        <c:varyColors val="0"/>
        <c:ser>
          <c:idx val="0"/>
          <c:order val="0"/>
          <c:tx>
            <c:strRef>
              <c:f>StellyBkts_10kEID_10kFIT_NON!$S$11</c:f>
              <c:strCache>
                <c:ptCount val="1"/>
                <c:pt idx="0">
                  <c:v>Non-itemizers</c:v>
                </c:pt>
              </c:strCache>
            </c:strRef>
          </c:tx>
          <c:invertIfNegative val="0"/>
          <c:cat>
            <c:strRef>
              <c:f>StellyBkts_10kEID_10kFIT_NON!$R$12:$R$41</c:f>
              <c:strCache>
                <c:ptCount val="30"/>
                <c:pt idx="0">
                  <c:v>$0 to $5000</c:v>
                </c:pt>
                <c:pt idx="1">
                  <c:v>$5000 to $10000</c:v>
                </c:pt>
                <c:pt idx="2">
                  <c:v>$10000 to $15000</c:v>
                </c:pt>
                <c:pt idx="3">
                  <c:v>$15000 to $20000</c:v>
                </c:pt>
                <c:pt idx="4">
                  <c:v>$20000 to $25000</c:v>
                </c:pt>
                <c:pt idx="5">
                  <c:v>$25000 to $30000</c:v>
                </c:pt>
                <c:pt idx="6">
                  <c:v>$30000 to $40000</c:v>
                </c:pt>
                <c:pt idx="7">
                  <c:v>$40000 to $50000</c:v>
                </c:pt>
                <c:pt idx="8">
                  <c:v>$50000 to $60000</c:v>
                </c:pt>
                <c:pt idx="9">
                  <c:v>$60000 to $70000</c:v>
                </c:pt>
                <c:pt idx="10">
                  <c:v>$70000 to $80000</c:v>
                </c:pt>
                <c:pt idx="11">
                  <c:v>$80000 to $90000</c:v>
                </c:pt>
                <c:pt idx="12">
                  <c:v>$90000 to $100000</c:v>
                </c:pt>
                <c:pt idx="13">
                  <c:v>$100000 to $120000</c:v>
                </c:pt>
                <c:pt idx="14">
                  <c:v>$120000 to $140000</c:v>
                </c:pt>
                <c:pt idx="15">
                  <c:v>$140000 to $160000</c:v>
                </c:pt>
                <c:pt idx="16">
                  <c:v>$160000 to $180000</c:v>
                </c:pt>
                <c:pt idx="17">
                  <c:v>$180000 to $200000</c:v>
                </c:pt>
                <c:pt idx="18">
                  <c:v>$200000 to $250000</c:v>
                </c:pt>
                <c:pt idx="19">
                  <c:v>$250000 to $300000</c:v>
                </c:pt>
                <c:pt idx="20">
                  <c:v>$300000 to $350000</c:v>
                </c:pt>
                <c:pt idx="21">
                  <c:v>$350000 to $400000</c:v>
                </c:pt>
                <c:pt idx="22">
                  <c:v>$400000 to $450000</c:v>
                </c:pt>
                <c:pt idx="23">
                  <c:v>$450000 to $500000</c:v>
                </c:pt>
                <c:pt idx="24">
                  <c:v>$500000 to $600000</c:v>
                </c:pt>
                <c:pt idx="25">
                  <c:v>$600000 to $700000</c:v>
                </c:pt>
                <c:pt idx="26">
                  <c:v>$700000 to $800000</c:v>
                </c:pt>
                <c:pt idx="27">
                  <c:v>$800000 to $900000</c:v>
                </c:pt>
                <c:pt idx="28">
                  <c:v>$900000 to $1000000</c:v>
                </c:pt>
                <c:pt idx="29">
                  <c:v>over $1000000</c:v>
                </c:pt>
              </c:strCache>
            </c:strRef>
          </c:cat>
          <c:val>
            <c:numRef>
              <c:f>StellyBkts_10kEID_10kFIT_NON!$S$12:$S$41</c:f>
              <c:numCache>
                <c:formatCode>0.00%</c:formatCode>
                <c:ptCount val="30"/>
                <c:pt idx="0">
                  <c:v>0.0</c:v>
                </c:pt>
                <c:pt idx="1">
                  <c:v>0.0</c:v>
                </c:pt>
                <c:pt idx="2">
                  <c:v>0.0</c:v>
                </c:pt>
                <c:pt idx="3">
                  <c:v>0.0</c:v>
                </c:pt>
                <c:pt idx="4">
                  <c:v>0.0</c:v>
                </c:pt>
                <c:pt idx="5">
                  <c:v>0.000589169746814648</c:v>
                </c:pt>
                <c:pt idx="6">
                  <c:v>0.00270702990420168</c:v>
                </c:pt>
                <c:pt idx="7">
                  <c:v>0.00395211340003378</c:v>
                </c:pt>
                <c:pt idx="8">
                  <c:v>0.0039737793772594</c:v>
                </c:pt>
                <c:pt idx="9">
                  <c:v>0.00363749472127192</c:v>
                </c:pt>
                <c:pt idx="10">
                  <c:v>0.00387693367340439</c:v>
                </c:pt>
                <c:pt idx="11">
                  <c:v>0.00489554871084641</c:v>
                </c:pt>
                <c:pt idx="12">
                  <c:v>0.00595145648646886</c:v>
                </c:pt>
                <c:pt idx="13">
                  <c:v>0.00793524249840048</c:v>
                </c:pt>
                <c:pt idx="14">
                  <c:v>0.0102724909586847</c:v>
                </c:pt>
                <c:pt idx="15">
                  <c:v>0.0114978777841949</c:v>
                </c:pt>
                <c:pt idx="16">
                  <c:v>0.0118670107805038</c:v>
                </c:pt>
                <c:pt idx="17">
                  <c:v>0.0122274757484326</c:v>
                </c:pt>
                <c:pt idx="18">
                  <c:v>0.0126505186728169</c:v>
                </c:pt>
                <c:pt idx="19">
                  <c:v>0.0133078743602954</c:v>
                </c:pt>
                <c:pt idx="20">
                  <c:v>0.0142341018521108</c:v>
                </c:pt>
                <c:pt idx="21">
                  <c:v>0.0147929594954</c:v>
                </c:pt>
                <c:pt idx="22">
                  <c:v>0.0151999077172309</c:v>
                </c:pt>
                <c:pt idx="23">
                  <c:v>0.0155545738237734</c:v>
                </c:pt>
                <c:pt idx="24">
                  <c:v>0.016535982113132</c:v>
                </c:pt>
                <c:pt idx="25">
                  <c:v>0.0167741496610224</c:v>
                </c:pt>
                <c:pt idx="26">
                  <c:v>0.0174977234849117</c:v>
                </c:pt>
                <c:pt idx="27">
                  <c:v>0.0169352344773619</c:v>
                </c:pt>
                <c:pt idx="28">
                  <c:v>0.0174630870756548</c:v>
                </c:pt>
                <c:pt idx="29">
                  <c:v>0.0172193779549311</c:v>
                </c:pt>
              </c:numCache>
            </c:numRef>
          </c:val>
        </c:ser>
        <c:ser>
          <c:idx val="1"/>
          <c:order val="1"/>
          <c:tx>
            <c:strRef>
              <c:f>StellyBkts_10kEID_10kFIT_NON!$T$11</c:f>
              <c:strCache>
                <c:ptCount val="1"/>
                <c:pt idx="0">
                  <c:v>Itemizers</c:v>
                </c:pt>
              </c:strCache>
            </c:strRef>
          </c:tx>
          <c:invertIfNegative val="0"/>
          <c:cat>
            <c:strRef>
              <c:f>StellyBkts_10kEID_10kFIT_NON!$R$12:$R$41</c:f>
              <c:strCache>
                <c:ptCount val="30"/>
                <c:pt idx="0">
                  <c:v>$0 to $5000</c:v>
                </c:pt>
                <c:pt idx="1">
                  <c:v>$5000 to $10000</c:v>
                </c:pt>
                <c:pt idx="2">
                  <c:v>$10000 to $15000</c:v>
                </c:pt>
                <c:pt idx="3">
                  <c:v>$15000 to $20000</c:v>
                </c:pt>
                <c:pt idx="4">
                  <c:v>$20000 to $25000</c:v>
                </c:pt>
                <c:pt idx="5">
                  <c:v>$25000 to $30000</c:v>
                </c:pt>
                <c:pt idx="6">
                  <c:v>$30000 to $40000</c:v>
                </c:pt>
                <c:pt idx="7">
                  <c:v>$40000 to $50000</c:v>
                </c:pt>
                <c:pt idx="8">
                  <c:v>$50000 to $60000</c:v>
                </c:pt>
                <c:pt idx="9">
                  <c:v>$60000 to $70000</c:v>
                </c:pt>
                <c:pt idx="10">
                  <c:v>$70000 to $80000</c:v>
                </c:pt>
                <c:pt idx="11">
                  <c:v>$80000 to $90000</c:v>
                </c:pt>
                <c:pt idx="12">
                  <c:v>$90000 to $100000</c:v>
                </c:pt>
                <c:pt idx="13">
                  <c:v>$100000 to $120000</c:v>
                </c:pt>
                <c:pt idx="14">
                  <c:v>$120000 to $140000</c:v>
                </c:pt>
                <c:pt idx="15">
                  <c:v>$140000 to $160000</c:v>
                </c:pt>
                <c:pt idx="16">
                  <c:v>$160000 to $180000</c:v>
                </c:pt>
                <c:pt idx="17">
                  <c:v>$180000 to $200000</c:v>
                </c:pt>
                <c:pt idx="18">
                  <c:v>$200000 to $250000</c:v>
                </c:pt>
                <c:pt idx="19">
                  <c:v>$250000 to $300000</c:v>
                </c:pt>
                <c:pt idx="20">
                  <c:v>$300000 to $350000</c:v>
                </c:pt>
                <c:pt idx="21">
                  <c:v>$350000 to $400000</c:v>
                </c:pt>
                <c:pt idx="22">
                  <c:v>$400000 to $450000</c:v>
                </c:pt>
                <c:pt idx="23">
                  <c:v>$450000 to $500000</c:v>
                </c:pt>
                <c:pt idx="24">
                  <c:v>$500000 to $600000</c:v>
                </c:pt>
                <c:pt idx="25">
                  <c:v>$600000 to $700000</c:v>
                </c:pt>
                <c:pt idx="26">
                  <c:v>$700000 to $800000</c:v>
                </c:pt>
                <c:pt idx="27">
                  <c:v>$800000 to $900000</c:v>
                </c:pt>
                <c:pt idx="28">
                  <c:v>$900000 to $1000000</c:v>
                </c:pt>
                <c:pt idx="29">
                  <c:v>over $1000000</c:v>
                </c:pt>
              </c:strCache>
            </c:strRef>
          </c:cat>
          <c:val>
            <c:numRef>
              <c:f>StellyBkts_10kEID_10kFIT_NON!$T$12:$T$41</c:f>
              <c:numCache>
                <c:formatCode>0.00%</c:formatCode>
                <c:ptCount val="30"/>
                <c:pt idx="0">
                  <c:v>0.0</c:v>
                </c:pt>
                <c:pt idx="1">
                  <c:v>0.0</c:v>
                </c:pt>
                <c:pt idx="2">
                  <c:v>0.0</c:v>
                </c:pt>
                <c:pt idx="3">
                  <c:v>0.0</c:v>
                </c:pt>
                <c:pt idx="4">
                  <c:v>8.60986145883664E-5</c:v>
                </c:pt>
                <c:pt idx="5">
                  <c:v>0.000223309429634678</c:v>
                </c:pt>
                <c:pt idx="6">
                  <c:v>0.000627929049422137</c:v>
                </c:pt>
                <c:pt idx="7">
                  <c:v>0.00249003459429672</c:v>
                </c:pt>
                <c:pt idx="8">
                  <c:v>0.0040653966825221</c:v>
                </c:pt>
                <c:pt idx="9">
                  <c:v>0.00424967134547206</c:v>
                </c:pt>
                <c:pt idx="10">
                  <c:v>0.00448337643718719</c:v>
                </c:pt>
                <c:pt idx="11">
                  <c:v>0.00488951720147694</c:v>
                </c:pt>
                <c:pt idx="12">
                  <c:v>0.00577795319493603</c:v>
                </c:pt>
                <c:pt idx="13">
                  <c:v>0.00720544392883849</c:v>
                </c:pt>
                <c:pt idx="14">
                  <c:v>0.00965224071190046</c:v>
                </c:pt>
                <c:pt idx="15">
                  <c:v>0.0112183646533262</c:v>
                </c:pt>
                <c:pt idx="16">
                  <c:v>0.0119624997563244</c:v>
                </c:pt>
                <c:pt idx="17">
                  <c:v>0.0127731580108961</c:v>
                </c:pt>
                <c:pt idx="18">
                  <c:v>0.0138282494649535</c:v>
                </c:pt>
                <c:pt idx="19">
                  <c:v>0.0152063376427598</c:v>
                </c:pt>
                <c:pt idx="20">
                  <c:v>0.0165731971173549</c:v>
                </c:pt>
                <c:pt idx="21">
                  <c:v>0.0174917958744427</c:v>
                </c:pt>
                <c:pt idx="22">
                  <c:v>0.0182169899205022</c:v>
                </c:pt>
                <c:pt idx="23">
                  <c:v>0.0186676645379372</c:v>
                </c:pt>
                <c:pt idx="24">
                  <c:v>0.019532936877385</c:v>
                </c:pt>
                <c:pt idx="25">
                  <c:v>0.0202108353421922</c:v>
                </c:pt>
                <c:pt idx="26">
                  <c:v>0.0207661082486484</c:v>
                </c:pt>
                <c:pt idx="27">
                  <c:v>0.0214997952884085</c:v>
                </c:pt>
                <c:pt idx="28">
                  <c:v>0.0218181504043976</c:v>
                </c:pt>
                <c:pt idx="29">
                  <c:v>0.0222291941450172</c:v>
                </c:pt>
              </c:numCache>
            </c:numRef>
          </c:val>
        </c:ser>
        <c:dLbls>
          <c:showLegendKey val="0"/>
          <c:showVal val="0"/>
          <c:showCatName val="0"/>
          <c:showSerName val="0"/>
          <c:showPercent val="0"/>
          <c:showBubbleSize val="0"/>
        </c:dLbls>
        <c:gapWidth val="150"/>
        <c:axId val="1103863504"/>
        <c:axId val="1103867776"/>
      </c:barChart>
      <c:catAx>
        <c:axId val="1103863504"/>
        <c:scaling>
          <c:orientation val="minMax"/>
        </c:scaling>
        <c:delete val="0"/>
        <c:axPos val="b"/>
        <c:numFmt formatCode="General" sourceLinked="0"/>
        <c:majorTickMark val="out"/>
        <c:minorTickMark val="none"/>
        <c:tickLblPos val="nextTo"/>
        <c:crossAx val="1103867776"/>
        <c:crosses val="autoZero"/>
        <c:auto val="1"/>
        <c:lblAlgn val="ctr"/>
        <c:lblOffset val="100"/>
        <c:noMultiLvlLbl val="0"/>
      </c:catAx>
      <c:valAx>
        <c:axId val="1103867776"/>
        <c:scaling>
          <c:orientation val="minMax"/>
        </c:scaling>
        <c:delete val="0"/>
        <c:axPos val="l"/>
        <c:majorGridlines/>
        <c:title>
          <c:tx>
            <c:rich>
              <a:bodyPr rot="-5400000" vert="horz"/>
              <a:lstStyle/>
              <a:p>
                <a:pPr>
                  <a:defRPr/>
                </a:pPr>
                <a:r>
                  <a:rPr lang="en-US"/>
                  <a:t>% change in tax payments</a:t>
                </a:r>
              </a:p>
            </c:rich>
          </c:tx>
          <c:layout/>
          <c:overlay val="0"/>
        </c:title>
        <c:numFmt formatCode="0.00%" sourceLinked="1"/>
        <c:majorTickMark val="out"/>
        <c:minorTickMark val="none"/>
        <c:tickLblPos val="nextTo"/>
        <c:crossAx val="1103863504"/>
        <c:crosses val="autoZero"/>
        <c:crossBetween val="between"/>
      </c:valAx>
    </c:plotArea>
    <c:legend>
      <c:legendPos val="t"/>
      <c:layout/>
      <c:overlay val="0"/>
    </c:legend>
    <c:plotVisOnly val="1"/>
    <c:dispBlanksAs val="gap"/>
    <c:showDLblsOverMax val="0"/>
  </c:chart>
  <c:externalData r:id="rId1">
    <c:autoUpdate val="0"/>
  </c:externalData>
  <c:userShapes r:id="rId2"/>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barChart>
        <c:barDir val="col"/>
        <c:grouping val="clustered"/>
        <c:varyColors val="0"/>
        <c:ser>
          <c:idx val="0"/>
          <c:order val="0"/>
          <c:tx>
            <c:strRef>
              <c:f>CurrentBkts_10kFIT_ALL!$S$11</c:f>
              <c:strCache>
                <c:ptCount val="1"/>
                <c:pt idx="0">
                  <c:v>Current Brackets</c:v>
                </c:pt>
              </c:strCache>
            </c:strRef>
          </c:tx>
          <c:invertIfNegative val="0"/>
          <c:cat>
            <c:strRef>
              <c:f>CurrentBkts_10kFIT_ALL!$R$12:$R$41</c:f>
              <c:strCache>
                <c:ptCount val="30"/>
                <c:pt idx="0">
                  <c:v>$0 to $5000</c:v>
                </c:pt>
                <c:pt idx="1">
                  <c:v>$5000 to $10000</c:v>
                </c:pt>
                <c:pt idx="2">
                  <c:v>$10000 to $15000</c:v>
                </c:pt>
                <c:pt idx="3">
                  <c:v>$15000 to $20000</c:v>
                </c:pt>
                <c:pt idx="4">
                  <c:v>$20000 to $25000</c:v>
                </c:pt>
                <c:pt idx="5">
                  <c:v>$25000 to $30000</c:v>
                </c:pt>
                <c:pt idx="6">
                  <c:v>$30000 to $40000</c:v>
                </c:pt>
                <c:pt idx="7">
                  <c:v>$40000 to $50000</c:v>
                </c:pt>
                <c:pt idx="8">
                  <c:v>$50000 to $60000</c:v>
                </c:pt>
                <c:pt idx="9">
                  <c:v>$60000 to $70000</c:v>
                </c:pt>
                <c:pt idx="10">
                  <c:v>$70000 to $80000</c:v>
                </c:pt>
                <c:pt idx="11">
                  <c:v>$80000 to $90000</c:v>
                </c:pt>
                <c:pt idx="12">
                  <c:v>$90000 to $100000</c:v>
                </c:pt>
                <c:pt idx="13">
                  <c:v>$100000 to $120000</c:v>
                </c:pt>
                <c:pt idx="14">
                  <c:v>$120000 to $140000</c:v>
                </c:pt>
                <c:pt idx="15">
                  <c:v>$140000 to $160000</c:v>
                </c:pt>
                <c:pt idx="16">
                  <c:v>$160000 to $180000</c:v>
                </c:pt>
                <c:pt idx="17">
                  <c:v>$180000 to $200000</c:v>
                </c:pt>
                <c:pt idx="18">
                  <c:v>$200000 to $250000</c:v>
                </c:pt>
                <c:pt idx="19">
                  <c:v>$250000 to $300000</c:v>
                </c:pt>
                <c:pt idx="20">
                  <c:v>$300000 to $350000</c:v>
                </c:pt>
                <c:pt idx="21">
                  <c:v>$350000 to $400000</c:v>
                </c:pt>
                <c:pt idx="22">
                  <c:v>$400000 to $450000</c:v>
                </c:pt>
                <c:pt idx="23">
                  <c:v>$450000 to $500000</c:v>
                </c:pt>
                <c:pt idx="24">
                  <c:v>$500000 to $600000</c:v>
                </c:pt>
                <c:pt idx="25">
                  <c:v>$600000 to $700000</c:v>
                </c:pt>
                <c:pt idx="26">
                  <c:v>$700000 to $800000</c:v>
                </c:pt>
                <c:pt idx="27">
                  <c:v>$800000 to $900000</c:v>
                </c:pt>
                <c:pt idx="28">
                  <c:v>$900000 to $1000000</c:v>
                </c:pt>
                <c:pt idx="29">
                  <c:v>over $1000000</c:v>
                </c:pt>
              </c:strCache>
            </c:strRef>
          </c:cat>
          <c:val>
            <c:numRef>
              <c:f>CurrentBkts_10kFIT_ALL!$S$12:$S$41</c:f>
              <c:numCache>
                <c:formatCode>0.00%</c:formatCode>
                <c:ptCount val="30"/>
                <c:pt idx="0">
                  <c:v>0.0</c:v>
                </c:pt>
                <c:pt idx="1">
                  <c:v>0.0</c:v>
                </c:pt>
                <c:pt idx="2">
                  <c:v>0.0</c:v>
                </c:pt>
                <c:pt idx="3">
                  <c:v>0.0</c:v>
                </c:pt>
                <c:pt idx="4">
                  <c:v>0.0</c:v>
                </c:pt>
                <c:pt idx="5">
                  <c:v>0.0</c:v>
                </c:pt>
                <c:pt idx="6">
                  <c:v>0.0</c:v>
                </c:pt>
                <c:pt idx="7">
                  <c:v>0.0</c:v>
                </c:pt>
                <c:pt idx="8">
                  <c:v>0.0</c:v>
                </c:pt>
                <c:pt idx="9">
                  <c:v>0.0</c:v>
                </c:pt>
                <c:pt idx="10">
                  <c:v>7.28860039383075E-5</c:v>
                </c:pt>
                <c:pt idx="11">
                  <c:v>0.000328473907625627</c:v>
                </c:pt>
                <c:pt idx="12">
                  <c:v>0.000543787979624804</c:v>
                </c:pt>
                <c:pt idx="13">
                  <c:v>0.00106484290889171</c:v>
                </c:pt>
                <c:pt idx="14">
                  <c:v>0.00268572955920502</c:v>
                </c:pt>
                <c:pt idx="15">
                  <c:v>0.00440053013136585</c:v>
                </c:pt>
                <c:pt idx="16">
                  <c:v>0.00548488573856468</c:v>
                </c:pt>
                <c:pt idx="17">
                  <c:v>0.00640921639305603</c:v>
                </c:pt>
                <c:pt idx="18">
                  <c:v>0.00764301525435945</c:v>
                </c:pt>
                <c:pt idx="19">
                  <c:v>0.00926232559854942</c:v>
                </c:pt>
                <c:pt idx="20">
                  <c:v>0.0107640666091501</c:v>
                </c:pt>
                <c:pt idx="21">
                  <c:v>0.0118751615505497</c:v>
                </c:pt>
                <c:pt idx="22">
                  <c:v>0.0127152116082341</c:v>
                </c:pt>
                <c:pt idx="23">
                  <c:v>0.0134561951081745</c:v>
                </c:pt>
                <c:pt idx="24">
                  <c:v>0.0141873155122932</c:v>
                </c:pt>
                <c:pt idx="25">
                  <c:v>0.0152167497538339</c:v>
                </c:pt>
                <c:pt idx="26">
                  <c:v>0.0158605460243317</c:v>
                </c:pt>
                <c:pt idx="27">
                  <c:v>0.0164033547595144</c:v>
                </c:pt>
                <c:pt idx="28">
                  <c:v>0.0168086070019752</c:v>
                </c:pt>
                <c:pt idx="29">
                  <c:v>0.0182600533160035</c:v>
                </c:pt>
              </c:numCache>
            </c:numRef>
          </c:val>
        </c:ser>
        <c:dLbls>
          <c:showLegendKey val="0"/>
          <c:showVal val="0"/>
          <c:showCatName val="0"/>
          <c:showSerName val="0"/>
          <c:showPercent val="0"/>
          <c:showBubbleSize val="0"/>
        </c:dLbls>
        <c:gapWidth val="150"/>
        <c:axId val="1592434048"/>
        <c:axId val="1592418560"/>
      </c:barChart>
      <c:catAx>
        <c:axId val="1592434048"/>
        <c:scaling>
          <c:orientation val="minMax"/>
        </c:scaling>
        <c:delete val="0"/>
        <c:axPos val="b"/>
        <c:numFmt formatCode="General" sourceLinked="0"/>
        <c:majorTickMark val="out"/>
        <c:minorTickMark val="none"/>
        <c:tickLblPos val="nextTo"/>
        <c:crossAx val="1592418560"/>
        <c:crosses val="autoZero"/>
        <c:auto val="1"/>
        <c:lblAlgn val="ctr"/>
        <c:lblOffset val="100"/>
        <c:noMultiLvlLbl val="0"/>
      </c:catAx>
      <c:valAx>
        <c:axId val="1592418560"/>
        <c:scaling>
          <c:orientation val="minMax"/>
        </c:scaling>
        <c:delete val="0"/>
        <c:axPos val="l"/>
        <c:majorGridlines/>
        <c:numFmt formatCode="0.00%" sourceLinked="1"/>
        <c:majorTickMark val="out"/>
        <c:minorTickMark val="none"/>
        <c:tickLblPos val="nextTo"/>
        <c:crossAx val="1592434048"/>
        <c:crosses val="autoZero"/>
        <c:crossBetween val="between"/>
      </c:valAx>
    </c:plotArea>
    <c:plotVisOnly val="1"/>
    <c:dispBlanksAs val="gap"/>
    <c:showDLblsOverMax val="0"/>
  </c:chart>
  <c:externalData r:id="rId1">
    <c:autoUpdate val="0"/>
  </c:externalData>
  <c:userShapes r:id="rId2"/>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500215380320736"/>
          <c:y val="0.0354706684856753"/>
          <c:w val="0.922472349498489"/>
          <c:h val="0.753855474750513"/>
        </c:manualLayout>
      </c:layout>
      <c:barChart>
        <c:barDir val="col"/>
        <c:grouping val="clustered"/>
        <c:varyColors val="0"/>
        <c:ser>
          <c:idx val="0"/>
          <c:order val="0"/>
          <c:tx>
            <c:strRef>
              <c:f>CurrentBkts_NoCredits_ALL!$S$11</c:f>
              <c:strCache>
                <c:ptCount val="1"/>
                <c:pt idx="0">
                  <c:v>Current Brackets</c:v>
                </c:pt>
              </c:strCache>
            </c:strRef>
          </c:tx>
          <c:spPr>
            <a:solidFill>
              <a:srgbClr val="00B050"/>
            </a:solidFill>
            <a:ln>
              <a:noFill/>
            </a:ln>
            <a:effectLst/>
          </c:spPr>
          <c:invertIfNegative val="0"/>
          <c:cat>
            <c:strRef>
              <c:f>CurrentBkts_NoCredits_ALL!$R$12:$R$41</c:f>
              <c:strCache>
                <c:ptCount val="30"/>
                <c:pt idx="0">
                  <c:v>$0 to $5000</c:v>
                </c:pt>
                <c:pt idx="1">
                  <c:v>$5000 to $10000</c:v>
                </c:pt>
                <c:pt idx="2">
                  <c:v>$10000 to $15000</c:v>
                </c:pt>
                <c:pt idx="3">
                  <c:v>$15000 to $20000</c:v>
                </c:pt>
                <c:pt idx="4">
                  <c:v>$20000 to $25000</c:v>
                </c:pt>
                <c:pt idx="5">
                  <c:v>$25000 to $30000</c:v>
                </c:pt>
                <c:pt idx="6">
                  <c:v>$30000 to $40000</c:v>
                </c:pt>
                <c:pt idx="7">
                  <c:v>$40000 to $50000</c:v>
                </c:pt>
                <c:pt idx="8">
                  <c:v>$50000 to $60000</c:v>
                </c:pt>
                <c:pt idx="9">
                  <c:v>$60000 to $70000</c:v>
                </c:pt>
                <c:pt idx="10">
                  <c:v>$70000 to $80000</c:v>
                </c:pt>
                <c:pt idx="11">
                  <c:v>$80000 to $90000</c:v>
                </c:pt>
                <c:pt idx="12">
                  <c:v>$90000 to $100000</c:v>
                </c:pt>
                <c:pt idx="13">
                  <c:v>$100000 to $120000</c:v>
                </c:pt>
                <c:pt idx="14">
                  <c:v>$120000 to $140000</c:v>
                </c:pt>
                <c:pt idx="15">
                  <c:v>$140000 to $160000</c:v>
                </c:pt>
                <c:pt idx="16">
                  <c:v>$160000 to $180000</c:v>
                </c:pt>
                <c:pt idx="17">
                  <c:v>$180000 to $200000</c:v>
                </c:pt>
                <c:pt idx="18">
                  <c:v>$200000 to $250000</c:v>
                </c:pt>
                <c:pt idx="19">
                  <c:v>$250000 to $300000</c:v>
                </c:pt>
                <c:pt idx="20">
                  <c:v>$300000 to $350000</c:v>
                </c:pt>
                <c:pt idx="21">
                  <c:v>$350000 to $400000</c:v>
                </c:pt>
                <c:pt idx="22">
                  <c:v>$400000 to $450000</c:v>
                </c:pt>
                <c:pt idx="23">
                  <c:v>$450000 to $500000</c:v>
                </c:pt>
                <c:pt idx="24">
                  <c:v>$500000 to $600000</c:v>
                </c:pt>
                <c:pt idx="25">
                  <c:v>$600000 to $700000</c:v>
                </c:pt>
                <c:pt idx="26">
                  <c:v>$700000 to $800000</c:v>
                </c:pt>
                <c:pt idx="27">
                  <c:v>$800000 to $900000</c:v>
                </c:pt>
                <c:pt idx="28">
                  <c:v>$900000 to $1000000</c:v>
                </c:pt>
                <c:pt idx="29">
                  <c:v>over $1000000</c:v>
                </c:pt>
              </c:strCache>
            </c:strRef>
          </c:cat>
          <c:val>
            <c:numRef>
              <c:f>CurrentBkts_NoCredits_ALL!$S$12:$S$41</c:f>
              <c:numCache>
                <c:formatCode>0.00%</c:formatCode>
                <c:ptCount val="30"/>
                <c:pt idx="0">
                  <c:v>1.49798953526632E-5</c:v>
                </c:pt>
                <c:pt idx="1">
                  <c:v>0.00420345768755358</c:v>
                </c:pt>
                <c:pt idx="2">
                  <c:v>0.00689073044677407</c:v>
                </c:pt>
                <c:pt idx="3">
                  <c:v>0.00890868683796305</c:v>
                </c:pt>
                <c:pt idx="4">
                  <c:v>0.00644047135270125</c:v>
                </c:pt>
                <c:pt idx="5">
                  <c:v>0.00398175054285288</c:v>
                </c:pt>
                <c:pt idx="6">
                  <c:v>0.00262000282527694</c:v>
                </c:pt>
                <c:pt idx="7">
                  <c:v>0.0021109712995912</c:v>
                </c:pt>
                <c:pt idx="8">
                  <c:v>0.00185995344722986</c:v>
                </c:pt>
                <c:pt idx="9">
                  <c:v>0.00190671950166102</c:v>
                </c:pt>
                <c:pt idx="10">
                  <c:v>0.00214497409357736</c:v>
                </c:pt>
                <c:pt idx="11">
                  <c:v>0.00226188736896078</c:v>
                </c:pt>
                <c:pt idx="12">
                  <c:v>0.00230578697855416</c:v>
                </c:pt>
                <c:pt idx="13">
                  <c:v>0.00239993459791613</c:v>
                </c:pt>
                <c:pt idx="14">
                  <c:v>0.00246385473946645</c:v>
                </c:pt>
                <c:pt idx="15">
                  <c:v>0.00263058690119991</c:v>
                </c:pt>
                <c:pt idx="16">
                  <c:v>0.00243715018989361</c:v>
                </c:pt>
                <c:pt idx="17">
                  <c:v>0.00238367610057689</c:v>
                </c:pt>
                <c:pt idx="18">
                  <c:v>0.00274084630596372</c:v>
                </c:pt>
                <c:pt idx="19">
                  <c:v>0.0026460017016419</c:v>
                </c:pt>
                <c:pt idx="20">
                  <c:v>0.0</c:v>
                </c:pt>
                <c:pt idx="21">
                  <c:v>0.00354414078426573</c:v>
                </c:pt>
                <c:pt idx="22">
                  <c:v>0.00486260427566412</c:v>
                </c:pt>
                <c:pt idx="23">
                  <c:v>0.00666646613480506</c:v>
                </c:pt>
                <c:pt idx="24">
                  <c:v>0.00514057928825899</c:v>
                </c:pt>
                <c:pt idx="25">
                  <c:v>0.00649445867483358</c:v>
                </c:pt>
                <c:pt idx="26">
                  <c:v>0.0075943862526309</c:v>
                </c:pt>
                <c:pt idx="27">
                  <c:v>0.00831440636622344</c:v>
                </c:pt>
                <c:pt idx="28">
                  <c:v>0.00770530506451616</c:v>
                </c:pt>
                <c:pt idx="29">
                  <c:v>0.0148491235463607</c:v>
                </c:pt>
              </c:numCache>
            </c:numRef>
          </c:val>
        </c:ser>
        <c:dLbls>
          <c:showLegendKey val="0"/>
          <c:showVal val="0"/>
          <c:showCatName val="0"/>
          <c:showSerName val="0"/>
          <c:showPercent val="0"/>
          <c:showBubbleSize val="0"/>
        </c:dLbls>
        <c:gapWidth val="219"/>
        <c:overlap val="-27"/>
        <c:axId val="1104769760"/>
        <c:axId val="1104790944"/>
      </c:barChart>
      <c:catAx>
        <c:axId val="1104769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04790944"/>
        <c:crosses val="autoZero"/>
        <c:auto val="1"/>
        <c:lblAlgn val="ctr"/>
        <c:lblOffset val="100"/>
        <c:noMultiLvlLbl val="0"/>
      </c:catAx>
      <c:valAx>
        <c:axId val="1104790944"/>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047697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'CurrentBkts_Film&amp;Historic_ALL'!$S$11</c:f>
              <c:strCache>
                <c:ptCount val="1"/>
                <c:pt idx="0">
                  <c:v>without film and historic</c:v>
                </c:pt>
              </c:strCache>
            </c:strRef>
          </c:tx>
          <c:spPr>
            <a:solidFill>
              <a:schemeClr val="accent1"/>
            </a:solidFill>
            <a:ln>
              <a:noFill/>
            </a:ln>
            <a:effectLst/>
          </c:spPr>
          <c:invertIfNegative val="0"/>
          <c:cat>
            <c:strRef>
              <c:f>'CurrentBkts_Film&amp;Historic_ALL'!$R$12:$R$41</c:f>
              <c:strCache>
                <c:ptCount val="30"/>
                <c:pt idx="0">
                  <c:v>$0 to $5000</c:v>
                </c:pt>
                <c:pt idx="1">
                  <c:v>$5000 to $10000</c:v>
                </c:pt>
                <c:pt idx="2">
                  <c:v>$10000 to $15000</c:v>
                </c:pt>
                <c:pt idx="3">
                  <c:v>$15000 to $20000</c:v>
                </c:pt>
                <c:pt idx="4">
                  <c:v>$20000 to $25000</c:v>
                </c:pt>
                <c:pt idx="5">
                  <c:v>$25000 to $30000</c:v>
                </c:pt>
                <c:pt idx="6">
                  <c:v>$30000 to $40000</c:v>
                </c:pt>
                <c:pt idx="7">
                  <c:v>$40000 to $50000</c:v>
                </c:pt>
                <c:pt idx="8">
                  <c:v>$50000 to $60000</c:v>
                </c:pt>
                <c:pt idx="9">
                  <c:v>$60000 to $70000</c:v>
                </c:pt>
                <c:pt idx="10">
                  <c:v>$70000 to $80000</c:v>
                </c:pt>
                <c:pt idx="11">
                  <c:v>$80000 to $90000</c:v>
                </c:pt>
                <c:pt idx="12">
                  <c:v>$90000 to $100000</c:v>
                </c:pt>
                <c:pt idx="13">
                  <c:v>$100000 to $120000</c:v>
                </c:pt>
                <c:pt idx="14">
                  <c:v>$120000 to $140000</c:v>
                </c:pt>
                <c:pt idx="15">
                  <c:v>$140000 to $160000</c:v>
                </c:pt>
                <c:pt idx="16">
                  <c:v>$160000 to $180000</c:v>
                </c:pt>
                <c:pt idx="17">
                  <c:v>$180000 to $200000</c:v>
                </c:pt>
                <c:pt idx="18">
                  <c:v>$200000 to $250000</c:v>
                </c:pt>
                <c:pt idx="19">
                  <c:v>$250000 to $300000</c:v>
                </c:pt>
                <c:pt idx="20">
                  <c:v>$300000 to $350000</c:v>
                </c:pt>
                <c:pt idx="21">
                  <c:v>$350000 to $400000</c:v>
                </c:pt>
                <c:pt idx="22">
                  <c:v>$400000 to $450000</c:v>
                </c:pt>
                <c:pt idx="23">
                  <c:v>$450000 to $500000</c:v>
                </c:pt>
                <c:pt idx="24">
                  <c:v>$500000 to $600000</c:v>
                </c:pt>
                <c:pt idx="25">
                  <c:v>$600000 to $700000</c:v>
                </c:pt>
                <c:pt idx="26">
                  <c:v>$700000 to $800000</c:v>
                </c:pt>
                <c:pt idx="27">
                  <c:v>$800000 to $900000</c:v>
                </c:pt>
                <c:pt idx="28">
                  <c:v>$900000 to $1000000</c:v>
                </c:pt>
                <c:pt idx="29">
                  <c:v>over $1000000</c:v>
                </c:pt>
              </c:strCache>
            </c:strRef>
          </c:cat>
          <c:val>
            <c:numRef>
              <c:f>'CurrentBkts_Film&amp;Historic_ALL'!$S$12:$S$41</c:f>
              <c:numCache>
                <c:formatCode>0.00%</c:formatCode>
                <c:ptCount val="30"/>
                <c:pt idx="0">
                  <c:v>1.46642722063969E-5</c:v>
                </c:pt>
                <c:pt idx="1">
                  <c:v>0.00419860751918285</c:v>
                </c:pt>
                <c:pt idx="2">
                  <c:v>0.00688284382663487</c:v>
                </c:pt>
                <c:pt idx="3">
                  <c:v>0.00890735237932775</c:v>
                </c:pt>
                <c:pt idx="4">
                  <c:v>0.00644031756409194</c:v>
                </c:pt>
                <c:pt idx="5">
                  <c:v>0.00397982307690633</c:v>
                </c:pt>
                <c:pt idx="6">
                  <c:v>0.00261418460024116</c:v>
                </c:pt>
                <c:pt idx="7">
                  <c:v>0.00209880241945067</c:v>
                </c:pt>
                <c:pt idx="8">
                  <c:v>0.00185296023218971</c:v>
                </c:pt>
                <c:pt idx="9">
                  <c:v>0.00190108486435365</c:v>
                </c:pt>
                <c:pt idx="10">
                  <c:v>0.002140076856926</c:v>
                </c:pt>
                <c:pt idx="11">
                  <c:v>0.00225757934762566</c:v>
                </c:pt>
                <c:pt idx="12">
                  <c:v>0.00230198091469051</c:v>
                </c:pt>
                <c:pt idx="13">
                  <c:v>0.00238831461017517</c:v>
                </c:pt>
                <c:pt idx="14">
                  <c:v>0.00243971347320048</c:v>
                </c:pt>
                <c:pt idx="15">
                  <c:v>0.00257954117189504</c:v>
                </c:pt>
                <c:pt idx="16">
                  <c:v>0.00232243489611979</c:v>
                </c:pt>
                <c:pt idx="17">
                  <c:v>0.00228963376615896</c:v>
                </c:pt>
                <c:pt idx="18">
                  <c:v>0.00253922745771431</c:v>
                </c:pt>
                <c:pt idx="19">
                  <c:v>0.00213785232924966</c:v>
                </c:pt>
                <c:pt idx="20">
                  <c:v>0.0</c:v>
                </c:pt>
                <c:pt idx="21">
                  <c:v>0.00207026629509275</c:v>
                </c:pt>
                <c:pt idx="22">
                  <c:v>0.00341649679097613</c:v>
                </c:pt>
                <c:pt idx="23">
                  <c:v>0.00454664962431049</c:v>
                </c:pt>
                <c:pt idx="24">
                  <c:v>0.00258561375212869</c:v>
                </c:pt>
                <c:pt idx="25">
                  <c:v>0.00342678302124689</c:v>
                </c:pt>
                <c:pt idx="26">
                  <c:v>0.00323383566791598</c:v>
                </c:pt>
                <c:pt idx="27">
                  <c:v>0.00400872152031231</c:v>
                </c:pt>
                <c:pt idx="28">
                  <c:v>0.00338299144481683</c:v>
                </c:pt>
                <c:pt idx="29">
                  <c:v>0.00766227509095974</c:v>
                </c:pt>
              </c:numCache>
            </c:numRef>
          </c:val>
        </c:ser>
        <c:ser>
          <c:idx val="1"/>
          <c:order val="1"/>
          <c:tx>
            <c:strRef>
              <c:f>'CurrentBkts_Film&amp;Historic_ALL'!$T$11</c:f>
              <c:strCache>
                <c:ptCount val="1"/>
                <c:pt idx="0">
                  <c:v>WITH film and historic</c:v>
                </c:pt>
              </c:strCache>
            </c:strRef>
          </c:tx>
          <c:spPr>
            <a:solidFill>
              <a:schemeClr val="accent2"/>
            </a:solidFill>
            <a:ln>
              <a:noFill/>
            </a:ln>
            <a:effectLst/>
          </c:spPr>
          <c:invertIfNegative val="0"/>
          <c:cat>
            <c:strRef>
              <c:f>'CurrentBkts_Film&amp;Historic_ALL'!$R$12:$R$41</c:f>
              <c:strCache>
                <c:ptCount val="30"/>
                <c:pt idx="0">
                  <c:v>$0 to $5000</c:v>
                </c:pt>
                <c:pt idx="1">
                  <c:v>$5000 to $10000</c:v>
                </c:pt>
                <c:pt idx="2">
                  <c:v>$10000 to $15000</c:v>
                </c:pt>
                <c:pt idx="3">
                  <c:v>$15000 to $20000</c:v>
                </c:pt>
                <c:pt idx="4">
                  <c:v>$20000 to $25000</c:v>
                </c:pt>
                <c:pt idx="5">
                  <c:v>$25000 to $30000</c:v>
                </c:pt>
                <c:pt idx="6">
                  <c:v>$30000 to $40000</c:v>
                </c:pt>
                <c:pt idx="7">
                  <c:v>$40000 to $50000</c:v>
                </c:pt>
                <c:pt idx="8">
                  <c:v>$50000 to $60000</c:v>
                </c:pt>
                <c:pt idx="9">
                  <c:v>$60000 to $70000</c:v>
                </c:pt>
                <c:pt idx="10">
                  <c:v>$70000 to $80000</c:v>
                </c:pt>
                <c:pt idx="11">
                  <c:v>$80000 to $90000</c:v>
                </c:pt>
                <c:pt idx="12">
                  <c:v>$90000 to $100000</c:v>
                </c:pt>
                <c:pt idx="13">
                  <c:v>$100000 to $120000</c:v>
                </c:pt>
                <c:pt idx="14">
                  <c:v>$120000 to $140000</c:v>
                </c:pt>
                <c:pt idx="15">
                  <c:v>$140000 to $160000</c:v>
                </c:pt>
                <c:pt idx="16">
                  <c:v>$160000 to $180000</c:v>
                </c:pt>
                <c:pt idx="17">
                  <c:v>$180000 to $200000</c:v>
                </c:pt>
                <c:pt idx="18">
                  <c:v>$200000 to $250000</c:v>
                </c:pt>
                <c:pt idx="19">
                  <c:v>$250000 to $300000</c:v>
                </c:pt>
                <c:pt idx="20">
                  <c:v>$300000 to $350000</c:v>
                </c:pt>
                <c:pt idx="21">
                  <c:v>$350000 to $400000</c:v>
                </c:pt>
                <c:pt idx="22">
                  <c:v>$400000 to $450000</c:v>
                </c:pt>
                <c:pt idx="23">
                  <c:v>$450000 to $500000</c:v>
                </c:pt>
                <c:pt idx="24">
                  <c:v>$500000 to $600000</c:v>
                </c:pt>
                <c:pt idx="25">
                  <c:v>$600000 to $700000</c:v>
                </c:pt>
                <c:pt idx="26">
                  <c:v>$700000 to $800000</c:v>
                </c:pt>
                <c:pt idx="27">
                  <c:v>$800000 to $900000</c:v>
                </c:pt>
                <c:pt idx="28">
                  <c:v>$900000 to $1000000</c:v>
                </c:pt>
                <c:pt idx="29">
                  <c:v>over $1000000</c:v>
                </c:pt>
              </c:strCache>
            </c:strRef>
          </c:cat>
          <c:val>
            <c:numRef>
              <c:f>'CurrentBkts_Film&amp;Historic_ALL'!$T$12:$T$41</c:f>
              <c:numCache>
                <c:formatCode>0.00%</c:formatCode>
                <c:ptCount val="30"/>
                <c:pt idx="0">
                  <c:v>1.49798953526632E-5</c:v>
                </c:pt>
                <c:pt idx="1">
                  <c:v>0.00420345768755358</c:v>
                </c:pt>
                <c:pt idx="2">
                  <c:v>0.00689073044677407</c:v>
                </c:pt>
                <c:pt idx="3">
                  <c:v>0.00890868683796305</c:v>
                </c:pt>
                <c:pt idx="4">
                  <c:v>0.00644047135270125</c:v>
                </c:pt>
                <c:pt idx="5">
                  <c:v>0.00398175054285288</c:v>
                </c:pt>
                <c:pt idx="6">
                  <c:v>0.00262000282527694</c:v>
                </c:pt>
                <c:pt idx="7">
                  <c:v>0.0021109712995912</c:v>
                </c:pt>
                <c:pt idx="8">
                  <c:v>0.00185995344722986</c:v>
                </c:pt>
                <c:pt idx="9">
                  <c:v>0.00190671950166102</c:v>
                </c:pt>
                <c:pt idx="10">
                  <c:v>0.00214497409357736</c:v>
                </c:pt>
                <c:pt idx="11">
                  <c:v>0.00226188736896078</c:v>
                </c:pt>
                <c:pt idx="12">
                  <c:v>0.00230578697855416</c:v>
                </c:pt>
                <c:pt idx="13">
                  <c:v>0.00239993459791613</c:v>
                </c:pt>
                <c:pt idx="14">
                  <c:v>0.00246385473946645</c:v>
                </c:pt>
                <c:pt idx="15">
                  <c:v>0.00263058690119991</c:v>
                </c:pt>
                <c:pt idx="16">
                  <c:v>0.00243715018989361</c:v>
                </c:pt>
                <c:pt idx="17">
                  <c:v>0.00238367610057689</c:v>
                </c:pt>
                <c:pt idx="18">
                  <c:v>0.00274084630596372</c:v>
                </c:pt>
                <c:pt idx="19">
                  <c:v>0.0026460017016419</c:v>
                </c:pt>
                <c:pt idx="20">
                  <c:v>0.0</c:v>
                </c:pt>
                <c:pt idx="21">
                  <c:v>0.00354414078426573</c:v>
                </c:pt>
                <c:pt idx="22">
                  <c:v>0.00486260427566412</c:v>
                </c:pt>
                <c:pt idx="23">
                  <c:v>0.00666646613480506</c:v>
                </c:pt>
                <c:pt idx="24">
                  <c:v>0.00514057928825899</c:v>
                </c:pt>
                <c:pt idx="25">
                  <c:v>0.00649445867483358</c:v>
                </c:pt>
                <c:pt idx="26">
                  <c:v>0.0075943862526309</c:v>
                </c:pt>
                <c:pt idx="27">
                  <c:v>0.00831440636622344</c:v>
                </c:pt>
                <c:pt idx="28">
                  <c:v>0.00770530506451616</c:v>
                </c:pt>
                <c:pt idx="29">
                  <c:v>0.0148491235463607</c:v>
                </c:pt>
              </c:numCache>
            </c:numRef>
          </c:val>
        </c:ser>
        <c:dLbls>
          <c:showLegendKey val="0"/>
          <c:showVal val="0"/>
          <c:showCatName val="0"/>
          <c:showSerName val="0"/>
          <c:showPercent val="0"/>
          <c:showBubbleSize val="0"/>
        </c:dLbls>
        <c:gapWidth val="267"/>
        <c:overlap val="-43"/>
        <c:axId val="1116471808"/>
        <c:axId val="1116476080"/>
      </c:barChart>
      <c:catAx>
        <c:axId val="1116471808"/>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dk1">
                    <a:lumMod val="65000"/>
                    <a:lumOff val="35000"/>
                  </a:schemeClr>
                </a:solidFill>
                <a:latin typeface="+mn-lt"/>
                <a:ea typeface="+mn-ea"/>
                <a:cs typeface="+mn-cs"/>
              </a:defRPr>
            </a:pPr>
            <a:endParaRPr lang="en-US"/>
          </a:p>
        </c:txPr>
        <c:crossAx val="1116476080"/>
        <c:crosses val="autoZero"/>
        <c:auto val="1"/>
        <c:lblAlgn val="ctr"/>
        <c:lblOffset val="100"/>
        <c:noMultiLvlLbl val="0"/>
      </c:catAx>
      <c:valAx>
        <c:axId val="1116476080"/>
        <c:scaling>
          <c:orientation val="minMax"/>
        </c:scaling>
        <c:delete val="0"/>
        <c:axPos val="l"/>
        <c:majorGridlines>
          <c:spPr>
            <a:ln w="9525" cap="flat" cmpd="sng" algn="ctr">
              <a:solidFill>
                <a:schemeClr val="dk1">
                  <a:lumMod val="15000"/>
                  <a:lumOff val="85000"/>
                </a:schemeClr>
              </a:solidFill>
              <a:round/>
            </a:ln>
            <a:effectLst/>
          </c:spPr>
        </c:majorGridlines>
        <c:numFmt formatCode="0.0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endParaRPr lang="en-US"/>
          </a:p>
        </c:txPr>
        <c:crossAx val="1116471808"/>
        <c:crosses val="autoZero"/>
        <c:crossBetween val="between"/>
      </c:valAx>
      <c:spPr>
        <a:pattFill prst="ltDnDiag">
          <a:fgClr>
            <a:schemeClr val="dk1">
              <a:lumMod val="15000"/>
              <a:lumOff val="85000"/>
            </a:schemeClr>
          </a:fgClr>
          <a:bgClr>
            <a:schemeClr val="lt1"/>
          </a:bgClr>
        </a:patt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endParaRPr lang="en-US"/>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Results!$B$137</c:f>
              <c:strCache>
                <c:ptCount val="1"/>
                <c:pt idx="0">
                  <c:v>Sales tax as percentage of average income</c:v>
                </c:pt>
              </c:strCache>
            </c:strRef>
          </c:tx>
          <c:spPr>
            <a:solidFill>
              <a:schemeClr val="accent1"/>
            </a:solidFill>
            <a:ln>
              <a:noFill/>
            </a:ln>
            <a:effectLst/>
          </c:spPr>
          <c:invertIfNegative val="0"/>
          <c:cat>
            <c:strRef>
              <c:f>Results!$C$136:$I$136</c:f>
              <c:strCache>
                <c:ptCount val="7"/>
                <c:pt idx="0">
                  <c:v>Lowest 20%</c:v>
                </c:pt>
                <c:pt idx="1">
                  <c:v>Second 20%</c:v>
                </c:pt>
                <c:pt idx="2">
                  <c:v>Middle 20%</c:v>
                </c:pt>
                <c:pt idx="3">
                  <c:v>Fourth 20%</c:v>
                </c:pt>
                <c:pt idx="4">
                  <c:v>Next 15%</c:v>
                </c:pt>
                <c:pt idx="5">
                  <c:v>Next 4%</c:v>
                </c:pt>
                <c:pt idx="6">
                  <c:v>Top 1%</c:v>
                </c:pt>
              </c:strCache>
            </c:strRef>
          </c:cat>
          <c:val>
            <c:numRef>
              <c:f>Results!$C$137:$I$137</c:f>
              <c:numCache>
                <c:formatCode>0.00%</c:formatCode>
                <c:ptCount val="7"/>
                <c:pt idx="0">
                  <c:v>0.0545833333333333</c:v>
                </c:pt>
                <c:pt idx="1">
                  <c:v>0.047962962962963</c:v>
                </c:pt>
                <c:pt idx="2">
                  <c:v>0.0420108695652174</c:v>
                </c:pt>
                <c:pt idx="3">
                  <c:v>0.0348648648648649</c:v>
                </c:pt>
                <c:pt idx="4">
                  <c:v>0.0243045112781955</c:v>
                </c:pt>
                <c:pt idx="5">
                  <c:v>0.0140331010452962</c:v>
                </c:pt>
                <c:pt idx="6">
                  <c:v>0.00711509433962264</c:v>
                </c:pt>
              </c:numCache>
            </c:numRef>
          </c:val>
        </c:ser>
        <c:ser>
          <c:idx val="1"/>
          <c:order val="1"/>
          <c:tx>
            <c:strRef>
              <c:f>Results!$B$138</c:f>
              <c:strCache>
                <c:ptCount val="1"/>
                <c:pt idx="0">
                  <c:v>% of Sales Tax Paid by Income Group</c:v>
                </c:pt>
              </c:strCache>
            </c:strRef>
          </c:tx>
          <c:spPr>
            <a:solidFill>
              <a:schemeClr val="accent2"/>
            </a:solidFill>
            <a:ln>
              <a:noFill/>
            </a:ln>
            <a:effectLst/>
          </c:spPr>
          <c:invertIfNegative val="0"/>
          <c:cat>
            <c:strRef>
              <c:f>Results!$C$136:$I$136</c:f>
              <c:strCache>
                <c:ptCount val="7"/>
                <c:pt idx="0">
                  <c:v>Lowest 20%</c:v>
                </c:pt>
                <c:pt idx="1">
                  <c:v>Second 20%</c:v>
                </c:pt>
                <c:pt idx="2">
                  <c:v>Middle 20%</c:v>
                </c:pt>
                <c:pt idx="3">
                  <c:v>Fourth 20%</c:v>
                </c:pt>
                <c:pt idx="4">
                  <c:v>Next 15%</c:v>
                </c:pt>
                <c:pt idx="5">
                  <c:v>Next 4%</c:v>
                </c:pt>
                <c:pt idx="6">
                  <c:v>Top 1%</c:v>
                </c:pt>
              </c:strCache>
            </c:strRef>
          </c:cat>
          <c:val>
            <c:numRef>
              <c:f>Results!$C$138:$I$138</c:f>
              <c:numCache>
                <c:formatCode>0.0%</c:formatCode>
                <c:ptCount val="7"/>
                <c:pt idx="0">
                  <c:v>0.0644447177468946</c:v>
                </c:pt>
                <c:pt idx="1">
                  <c:v>0.127413602262944</c:v>
                </c:pt>
                <c:pt idx="2">
                  <c:v>0.190136514573853</c:v>
                </c:pt>
                <c:pt idx="3">
                  <c:v>0.253843315705325</c:v>
                </c:pt>
                <c:pt idx="4">
                  <c:v>0.238531545935309</c:v>
                </c:pt>
                <c:pt idx="5">
                  <c:v>0.0792522444963719</c:v>
                </c:pt>
                <c:pt idx="6">
                  <c:v>0.0463780592793014</c:v>
                </c:pt>
              </c:numCache>
            </c:numRef>
          </c:val>
        </c:ser>
        <c:ser>
          <c:idx val="2"/>
          <c:order val="2"/>
          <c:tx>
            <c:strRef>
              <c:f>Results!$B$139</c:f>
              <c:strCache>
                <c:ptCount val="1"/>
                <c:pt idx="0">
                  <c:v>% of Income Earned by Income Group</c:v>
                </c:pt>
              </c:strCache>
            </c:strRef>
          </c:tx>
          <c:spPr>
            <a:solidFill>
              <a:schemeClr val="accent3"/>
            </a:solidFill>
            <a:ln>
              <a:noFill/>
            </a:ln>
            <a:effectLst/>
          </c:spPr>
          <c:invertIfNegative val="0"/>
          <c:cat>
            <c:strRef>
              <c:f>Results!$C$136:$I$136</c:f>
              <c:strCache>
                <c:ptCount val="7"/>
                <c:pt idx="0">
                  <c:v>Lowest 20%</c:v>
                </c:pt>
                <c:pt idx="1">
                  <c:v>Second 20%</c:v>
                </c:pt>
                <c:pt idx="2">
                  <c:v>Middle 20%</c:v>
                </c:pt>
                <c:pt idx="3">
                  <c:v>Fourth 20%</c:v>
                </c:pt>
                <c:pt idx="4">
                  <c:v>Next 15%</c:v>
                </c:pt>
                <c:pt idx="5">
                  <c:v>Next 4%</c:v>
                </c:pt>
                <c:pt idx="6">
                  <c:v>Top 1%</c:v>
                </c:pt>
              </c:strCache>
            </c:strRef>
          </c:cat>
          <c:val>
            <c:numRef>
              <c:f>Results!$C$139:$I$139</c:f>
              <c:numCache>
                <c:formatCode>0.00%</c:formatCode>
                <c:ptCount val="7"/>
                <c:pt idx="0">
                  <c:v>0.0313807531380753</c:v>
                </c:pt>
                <c:pt idx="1">
                  <c:v>0.0706066945606694</c:v>
                </c:pt>
                <c:pt idx="2">
                  <c:v>0.120292887029289</c:v>
                </c:pt>
                <c:pt idx="3">
                  <c:v>0.193514644351464</c:v>
                </c:pt>
                <c:pt idx="4">
                  <c:v>0.260852510460251</c:v>
                </c:pt>
                <c:pt idx="5">
                  <c:v>0.15010460251046</c:v>
                </c:pt>
                <c:pt idx="6">
                  <c:v>0.173247907949791</c:v>
                </c:pt>
              </c:numCache>
            </c:numRef>
          </c:val>
        </c:ser>
        <c:dLbls>
          <c:showLegendKey val="0"/>
          <c:showVal val="0"/>
          <c:showCatName val="0"/>
          <c:showSerName val="0"/>
          <c:showPercent val="0"/>
          <c:showBubbleSize val="0"/>
        </c:dLbls>
        <c:gapWidth val="267"/>
        <c:overlap val="-43"/>
        <c:axId val="1557749200"/>
        <c:axId val="1557753408"/>
      </c:barChart>
      <c:catAx>
        <c:axId val="1557749200"/>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dk1">
                    <a:lumMod val="65000"/>
                    <a:lumOff val="35000"/>
                  </a:schemeClr>
                </a:solidFill>
                <a:latin typeface="+mn-lt"/>
                <a:ea typeface="+mn-ea"/>
                <a:cs typeface="+mn-cs"/>
              </a:defRPr>
            </a:pPr>
            <a:endParaRPr lang="en-US"/>
          </a:p>
        </c:txPr>
        <c:crossAx val="1557753408"/>
        <c:crosses val="autoZero"/>
        <c:auto val="1"/>
        <c:lblAlgn val="ctr"/>
        <c:lblOffset val="100"/>
        <c:noMultiLvlLbl val="0"/>
      </c:catAx>
      <c:valAx>
        <c:axId val="1557753408"/>
        <c:scaling>
          <c:orientation val="minMax"/>
        </c:scaling>
        <c:delete val="0"/>
        <c:axPos val="l"/>
        <c:majorGridlines>
          <c:spPr>
            <a:ln w="9525" cap="flat" cmpd="sng" algn="ctr">
              <a:solidFill>
                <a:schemeClr val="dk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endParaRPr lang="en-US"/>
          </a:p>
        </c:txPr>
        <c:crossAx val="1557749200"/>
        <c:crosses val="autoZero"/>
        <c:crossBetween val="between"/>
      </c:valAx>
      <c:spPr>
        <a:pattFill prst="ltDnDiag">
          <a:fgClr>
            <a:schemeClr val="dk1">
              <a:lumMod val="15000"/>
              <a:lumOff val="85000"/>
            </a:schemeClr>
          </a:fgClr>
          <a:bgClr>
            <a:schemeClr val="lt1"/>
          </a:bgClr>
        </a:patt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endParaRPr lang="en-US"/>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Results!$B$164</c:f>
              <c:strCache>
                <c:ptCount val="1"/>
                <c:pt idx="0">
                  <c:v>5% rate, food is exempt</c:v>
                </c:pt>
              </c:strCache>
            </c:strRef>
          </c:tx>
          <c:spPr>
            <a:solidFill>
              <a:schemeClr val="accent1"/>
            </a:solidFill>
            <a:ln>
              <a:noFill/>
            </a:ln>
            <a:effectLst/>
          </c:spPr>
          <c:invertIfNegative val="0"/>
          <c:cat>
            <c:strRef>
              <c:f>Results!$C$163:$I$163</c:f>
              <c:strCache>
                <c:ptCount val="7"/>
                <c:pt idx="0">
                  <c:v>Lowest 20%</c:v>
                </c:pt>
                <c:pt idx="1">
                  <c:v>Second 20%</c:v>
                </c:pt>
                <c:pt idx="2">
                  <c:v>Middle 20%</c:v>
                </c:pt>
                <c:pt idx="3">
                  <c:v>Fourth 20%</c:v>
                </c:pt>
                <c:pt idx="4">
                  <c:v>Next 15%</c:v>
                </c:pt>
                <c:pt idx="5">
                  <c:v>Next 4%</c:v>
                </c:pt>
                <c:pt idx="6">
                  <c:v>Top 1%</c:v>
                </c:pt>
              </c:strCache>
            </c:strRef>
          </c:cat>
          <c:val>
            <c:numRef>
              <c:f>Results!$C$164:$I$164</c:f>
              <c:numCache>
                <c:formatCode>0.00%</c:formatCode>
                <c:ptCount val="7"/>
                <c:pt idx="0">
                  <c:v>0.0545833333333333</c:v>
                </c:pt>
                <c:pt idx="1">
                  <c:v>0.047962962962963</c:v>
                </c:pt>
                <c:pt idx="2">
                  <c:v>0.0420108695652174</c:v>
                </c:pt>
                <c:pt idx="3">
                  <c:v>0.0348648648648649</c:v>
                </c:pt>
                <c:pt idx="4">
                  <c:v>0.0243045112781955</c:v>
                </c:pt>
                <c:pt idx="5">
                  <c:v>0.0140331010452962</c:v>
                </c:pt>
                <c:pt idx="6">
                  <c:v>0.00711509433962264</c:v>
                </c:pt>
              </c:numCache>
            </c:numRef>
          </c:val>
        </c:ser>
        <c:ser>
          <c:idx val="1"/>
          <c:order val="1"/>
          <c:tx>
            <c:strRef>
              <c:f>Results!$B$165</c:f>
              <c:strCache>
                <c:ptCount val="1"/>
                <c:pt idx="0">
                  <c:v>5% rate, food is taxable</c:v>
                </c:pt>
              </c:strCache>
            </c:strRef>
          </c:tx>
          <c:spPr>
            <a:solidFill>
              <a:schemeClr val="accent2"/>
            </a:solidFill>
            <a:ln>
              <a:noFill/>
            </a:ln>
            <a:effectLst/>
          </c:spPr>
          <c:invertIfNegative val="0"/>
          <c:cat>
            <c:strRef>
              <c:f>Results!$C$163:$I$163</c:f>
              <c:strCache>
                <c:ptCount val="7"/>
                <c:pt idx="0">
                  <c:v>Lowest 20%</c:v>
                </c:pt>
                <c:pt idx="1">
                  <c:v>Second 20%</c:v>
                </c:pt>
                <c:pt idx="2">
                  <c:v>Middle 20%</c:v>
                </c:pt>
                <c:pt idx="3">
                  <c:v>Fourth 20%</c:v>
                </c:pt>
                <c:pt idx="4">
                  <c:v>Next 15%</c:v>
                </c:pt>
                <c:pt idx="5">
                  <c:v>Next 4%</c:v>
                </c:pt>
                <c:pt idx="6">
                  <c:v>Top 1%</c:v>
                </c:pt>
              </c:strCache>
            </c:strRef>
          </c:cat>
          <c:val>
            <c:numRef>
              <c:f>Results!$C$165:$I$165</c:f>
              <c:numCache>
                <c:formatCode>0.00%</c:formatCode>
                <c:ptCount val="7"/>
                <c:pt idx="0">
                  <c:v>0.0757798531164714</c:v>
                </c:pt>
                <c:pt idx="1">
                  <c:v>0.0644157153879967</c:v>
                </c:pt>
                <c:pt idx="2">
                  <c:v>0.0560806840912795</c:v>
                </c:pt>
                <c:pt idx="3">
                  <c:v>0.0458124463053876</c:v>
                </c:pt>
                <c:pt idx="4">
                  <c:v>0.0315227203603955</c:v>
                </c:pt>
                <c:pt idx="5">
                  <c:v>0.0178681912839175</c:v>
                </c:pt>
                <c:pt idx="6">
                  <c:v>0.00876309801944176</c:v>
                </c:pt>
              </c:numCache>
            </c:numRef>
          </c:val>
        </c:ser>
        <c:ser>
          <c:idx val="2"/>
          <c:order val="2"/>
          <c:tx>
            <c:strRef>
              <c:f>Results!$B$166</c:f>
              <c:strCache>
                <c:ptCount val="1"/>
                <c:pt idx="0">
                  <c:v>3% rate, food is taxable</c:v>
                </c:pt>
              </c:strCache>
            </c:strRef>
          </c:tx>
          <c:spPr>
            <a:solidFill>
              <a:schemeClr val="accent3"/>
            </a:solidFill>
            <a:ln>
              <a:noFill/>
            </a:ln>
            <a:effectLst/>
          </c:spPr>
          <c:invertIfNegative val="0"/>
          <c:cat>
            <c:strRef>
              <c:f>Results!$C$163:$I$163</c:f>
              <c:strCache>
                <c:ptCount val="7"/>
                <c:pt idx="0">
                  <c:v>Lowest 20%</c:v>
                </c:pt>
                <c:pt idx="1">
                  <c:v>Second 20%</c:v>
                </c:pt>
                <c:pt idx="2">
                  <c:v>Middle 20%</c:v>
                </c:pt>
                <c:pt idx="3">
                  <c:v>Fourth 20%</c:v>
                </c:pt>
                <c:pt idx="4">
                  <c:v>Next 15%</c:v>
                </c:pt>
                <c:pt idx="5">
                  <c:v>Next 4%</c:v>
                </c:pt>
                <c:pt idx="6">
                  <c:v>Top 1%</c:v>
                </c:pt>
              </c:strCache>
            </c:strRef>
          </c:cat>
          <c:val>
            <c:numRef>
              <c:f>Results!$C$166:$I$166</c:f>
              <c:numCache>
                <c:formatCode>0.00%</c:formatCode>
                <c:ptCount val="7"/>
                <c:pt idx="0">
                  <c:v>0.052925087143814</c:v>
                </c:pt>
                <c:pt idx="1">
                  <c:v>0.043809233888974</c:v>
                </c:pt>
                <c:pt idx="2">
                  <c:v>0.0392524975684627</c:v>
                </c:pt>
                <c:pt idx="3">
                  <c:v>0.0340834413948782</c:v>
                </c:pt>
                <c:pt idx="4">
                  <c:v>0.0236225012695376</c:v>
                </c:pt>
                <c:pt idx="5">
                  <c:v>0.011848144749344</c:v>
                </c:pt>
                <c:pt idx="6">
                  <c:v>0.00277107144992614</c:v>
                </c:pt>
              </c:numCache>
            </c:numRef>
          </c:val>
        </c:ser>
        <c:dLbls>
          <c:showLegendKey val="0"/>
          <c:showVal val="0"/>
          <c:showCatName val="0"/>
          <c:showSerName val="0"/>
          <c:showPercent val="0"/>
          <c:showBubbleSize val="0"/>
        </c:dLbls>
        <c:gapWidth val="267"/>
        <c:overlap val="-43"/>
        <c:axId val="1554754288"/>
        <c:axId val="1554758368"/>
      </c:barChart>
      <c:catAx>
        <c:axId val="1554754288"/>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dk1">
                    <a:lumMod val="65000"/>
                    <a:lumOff val="35000"/>
                  </a:schemeClr>
                </a:solidFill>
                <a:latin typeface="+mn-lt"/>
                <a:ea typeface="+mn-ea"/>
                <a:cs typeface="+mn-cs"/>
              </a:defRPr>
            </a:pPr>
            <a:endParaRPr lang="en-US"/>
          </a:p>
        </c:txPr>
        <c:crossAx val="1554758368"/>
        <c:crosses val="autoZero"/>
        <c:auto val="1"/>
        <c:lblAlgn val="ctr"/>
        <c:lblOffset val="100"/>
        <c:noMultiLvlLbl val="0"/>
      </c:catAx>
      <c:valAx>
        <c:axId val="1554758368"/>
        <c:scaling>
          <c:orientation val="minMax"/>
        </c:scaling>
        <c:delete val="0"/>
        <c:axPos val="l"/>
        <c:majorGridlines>
          <c:spPr>
            <a:ln w="9525" cap="flat" cmpd="sng" algn="ctr">
              <a:solidFill>
                <a:schemeClr val="dk1">
                  <a:lumMod val="15000"/>
                  <a:lumOff val="85000"/>
                </a:schemeClr>
              </a:solidFill>
              <a:round/>
            </a:ln>
            <a:effectLst/>
          </c:spPr>
        </c:majorGridlines>
        <c:numFmt formatCode="0.0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endParaRPr lang="en-US"/>
          </a:p>
        </c:txPr>
        <c:crossAx val="1554754288"/>
        <c:crosses val="autoZero"/>
        <c:crossBetween val="between"/>
      </c:valAx>
      <c:spPr>
        <a:pattFill prst="ltDnDiag">
          <a:fgClr>
            <a:schemeClr val="dk1">
              <a:lumMod val="15000"/>
              <a:lumOff val="85000"/>
            </a:schemeClr>
          </a:fgClr>
          <a:bgClr>
            <a:schemeClr val="lt1"/>
          </a:bgClr>
        </a:patt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endParaRPr lang="en-US"/>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539872689798103"/>
          <c:y val="0.0162871146414948"/>
          <c:w val="0.926222773075349"/>
          <c:h val="0.840520002504646"/>
        </c:manualLayout>
      </c:layout>
      <c:barChart>
        <c:barDir val="col"/>
        <c:grouping val="stacked"/>
        <c:varyColors val="0"/>
        <c:ser>
          <c:idx val="0"/>
          <c:order val="0"/>
          <c:tx>
            <c:strRef>
              <c:f>Sheet1!$Z$9</c:f>
              <c:strCache>
                <c:ptCount val="1"/>
                <c:pt idx="0">
                  <c:v>% Single Returns</c:v>
                </c:pt>
              </c:strCache>
            </c:strRef>
          </c:tx>
          <c:spPr>
            <a:solidFill>
              <a:schemeClr val="accent1"/>
            </a:solidFill>
            <a:ln>
              <a:noFill/>
            </a:ln>
            <a:effectLst/>
          </c:spPr>
          <c:invertIfNegative val="0"/>
          <c:cat>
            <c:strRef>
              <c:f>Sheet1!$AA$8:$AE$8</c:f>
              <c:strCache>
                <c:ptCount val="5"/>
                <c:pt idx="0">
                  <c:v>Under $25,000</c:v>
                </c:pt>
                <c:pt idx="1">
                  <c:v>&gt;$25,000, &lt;$50,000</c:v>
                </c:pt>
                <c:pt idx="2">
                  <c:v>&gt;$50,000,&lt;$100,000</c:v>
                </c:pt>
                <c:pt idx="3">
                  <c:v>&gt;$100,000, &lt;$200,000</c:v>
                </c:pt>
                <c:pt idx="4">
                  <c:v>&gt;$200,000</c:v>
                </c:pt>
              </c:strCache>
            </c:strRef>
          </c:cat>
          <c:val>
            <c:numRef>
              <c:f>Sheet1!$AA$9:$AE$9</c:f>
              <c:numCache>
                <c:formatCode>0.0%</c:formatCode>
                <c:ptCount val="5"/>
                <c:pt idx="0">
                  <c:v>0.580131402428537</c:v>
                </c:pt>
                <c:pt idx="1">
                  <c:v>0.456942604384803</c:v>
                </c:pt>
                <c:pt idx="2">
                  <c:v>0.284779213051347</c:v>
                </c:pt>
                <c:pt idx="3">
                  <c:v>0.1119140721675</c:v>
                </c:pt>
                <c:pt idx="4">
                  <c:v>0.102973661852167</c:v>
                </c:pt>
              </c:numCache>
            </c:numRef>
          </c:val>
        </c:ser>
        <c:ser>
          <c:idx val="1"/>
          <c:order val="1"/>
          <c:tx>
            <c:strRef>
              <c:f>Sheet1!$Z$10</c:f>
              <c:strCache>
                <c:ptCount val="1"/>
                <c:pt idx="0">
                  <c:v>% Joint Returns</c:v>
                </c:pt>
              </c:strCache>
            </c:strRef>
          </c:tx>
          <c:spPr>
            <a:solidFill>
              <a:schemeClr val="accent2"/>
            </a:solidFill>
            <a:ln>
              <a:noFill/>
            </a:ln>
            <a:effectLst/>
          </c:spPr>
          <c:invertIfNegative val="0"/>
          <c:cat>
            <c:strRef>
              <c:f>Sheet1!$AA$8:$AE$8</c:f>
              <c:strCache>
                <c:ptCount val="5"/>
                <c:pt idx="0">
                  <c:v>Under $25,000</c:v>
                </c:pt>
                <c:pt idx="1">
                  <c:v>&gt;$25,000, &lt;$50,000</c:v>
                </c:pt>
                <c:pt idx="2">
                  <c:v>&gt;$50,000,&lt;$100,000</c:v>
                </c:pt>
                <c:pt idx="3">
                  <c:v>&gt;$100,000, &lt;$200,000</c:v>
                </c:pt>
                <c:pt idx="4">
                  <c:v>&gt;$200,000</c:v>
                </c:pt>
              </c:strCache>
            </c:strRef>
          </c:cat>
          <c:val>
            <c:numRef>
              <c:f>Sheet1!$AA$10:$AE$10</c:f>
              <c:numCache>
                <c:formatCode>0.0%</c:formatCode>
                <c:ptCount val="5"/>
                <c:pt idx="0">
                  <c:v>0.109708415029869</c:v>
                </c:pt>
                <c:pt idx="1">
                  <c:v>0.244796786187444</c:v>
                </c:pt>
                <c:pt idx="2">
                  <c:v>0.571591500756205</c:v>
                </c:pt>
                <c:pt idx="3">
                  <c:v>0.838241845270504</c:v>
                </c:pt>
                <c:pt idx="4">
                  <c:v>0.860322854715378</c:v>
                </c:pt>
              </c:numCache>
            </c:numRef>
          </c:val>
        </c:ser>
        <c:ser>
          <c:idx val="2"/>
          <c:order val="2"/>
          <c:tx>
            <c:strRef>
              <c:f>Sheet1!$Z$11</c:f>
              <c:strCache>
                <c:ptCount val="1"/>
                <c:pt idx="0">
                  <c:v>% Head of Household</c:v>
                </c:pt>
              </c:strCache>
            </c:strRef>
          </c:tx>
          <c:spPr>
            <a:solidFill>
              <a:schemeClr val="accent3"/>
            </a:solidFill>
            <a:ln>
              <a:noFill/>
            </a:ln>
            <a:effectLst/>
          </c:spPr>
          <c:invertIfNegative val="0"/>
          <c:cat>
            <c:strRef>
              <c:f>Sheet1!$AA$8:$AE$8</c:f>
              <c:strCache>
                <c:ptCount val="5"/>
                <c:pt idx="0">
                  <c:v>Under $25,000</c:v>
                </c:pt>
                <c:pt idx="1">
                  <c:v>&gt;$25,000, &lt;$50,000</c:v>
                </c:pt>
                <c:pt idx="2">
                  <c:v>&gt;$50,000,&lt;$100,000</c:v>
                </c:pt>
                <c:pt idx="3">
                  <c:v>&gt;$100,000, &lt;$200,000</c:v>
                </c:pt>
                <c:pt idx="4">
                  <c:v>&gt;$200,000</c:v>
                </c:pt>
              </c:strCache>
            </c:strRef>
          </c:cat>
          <c:val>
            <c:numRef>
              <c:f>Sheet1!$AA$11:$AE$11</c:f>
              <c:numCache>
                <c:formatCode>0.0%</c:formatCode>
                <c:ptCount val="5"/>
                <c:pt idx="0">
                  <c:v>0.299576897939527</c:v>
                </c:pt>
                <c:pt idx="1">
                  <c:v>0.277362280439335</c:v>
                </c:pt>
                <c:pt idx="2">
                  <c:v>0.127637418491062</c:v>
                </c:pt>
                <c:pt idx="3">
                  <c:v>0.0422709498589318</c:v>
                </c:pt>
                <c:pt idx="4">
                  <c:v>0.0258283772302464</c:v>
                </c:pt>
              </c:numCache>
            </c:numRef>
          </c:val>
        </c:ser>
        <c:dLbls>
          <c:showLegendKey val="0"/>
          <c:showVal val="0"/>
          <c:showCatName val="0"/>
          <c:showSerName val="0"/>
          <c:showPercent val="0"/>
          <c:showBubbleSize val="0"/>
        </c:dLbls>
        <c:gapWidth val="219"/>
        <c:overlap val="100"/>
        <c:axId val="1533378704"/>
        <c:axId val="1533382784"/>
      </c:barChart>
      <c:catAx>
        <c:axId val="15333787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33382784"/>
        <c:crosses val="autoZero"/>
        <c:auto val="1"/>
        <c:lblAlgn val="ctr"/>
        <c:lblOffset val="100"/>
        <c:noMultiLvlLbl val="0"/>
      </c:catAx>
      <c:valAx>
        <c:axId val="153338278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3337870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Sheet1!$AB$46</c:f>
              <c:strCache>
                <c:ptCount val="1"/>
                <c:pt idx="0">
                  <c:v>% of AGI</c:v>
                </c:pt>
              </c:strCache>
            </c:strRef>
          </c:tx>
          <c:spPr>
            <a:solidFill>
              <a:schemeClr val="accent1"/>
            </a:solidFill>
            <a:ln>
              <a:noFill/>
            </a:ln>
            <a:effectLst/>
          </c:spPr>
          <c:invertIfNegative val="0"/>
          <c:cat>
            <c:strRef>
              <c:f>Sheet1!$AC$45:$AG$45</c:f>
              <c:strCache>
                <c:ptCount val="5"/>
                <c:pt idx="0">
                  <c:v>Under $25,000</c:v>
                </c:pt>
                <c:pt idx="1">
                  <c:v>&gt;$25,000, &lt;$50,000</c:v>
                </c:pt>
                <c:pt idx="2">
                  <c:v>&gt;$50,000,&lt;$100,000</c:v>
                </c:pt>
                <c:pt idx="3">
                  <c:v>&gt;$100,000, &lt;$200,000</c:v>
                </c:pt>
                <c:pt idx="4">
                  <c:v>&gt;$200,000</c:v>
                </c:pt>
              </c:strCache>
            </c:strRef>
          </c:cat>
          <c:val>
            <c:numRef>
              <c:f>Sheet1!$AC$46:$AG$46</c:f>
              <c:numCache>
                <c:formatCode>0.0%</c:formatCode>
                <c:ptCount val="5"/>
                <c:pt idx="0">
                  <c:v>0.0746667475509939</c:v>
                </c:pt>
                <c:pt idx="1">
                  <c:v>0.154578264932456</c:v>
                </c:pt>
                <c:pt idx="2">
                  <c:v>0.262567578640204</c:v>
                </c:pt>
                <c:pt idx="3">
                  <c:v>0.246741083727816</c:v>
                </c:pt>
                <c:pt idx="4">
                  <c:v>0.26144632514853</c:v>
                </c:pt>
              </c:numCache>
            </c:numRef>
          </c:val>
        </c:ser>
        <c:ser>
          <c:idx val="1"/>
          <c:order val="1"/>
          <c:tx>
            <c:strRef>
              <c:f>Sheet1!$AB$47</c:f>
              <c:strCache>
                <c:ptCount val="1"/>
                <c:pt idx="0">
                  <c:v>% of Taxpayers</c:v>
                </c:pt>
              </c:strCache>
            </c:strRef>
          </c:tx>
          <c:spPr>
            <a:solidFill>
              <a:schemeClr val="accent2"/>
            </a:solidFill>
            <a:ln>
              <a:noFill/>
            </a:ln>
            <a:effectLst/>
          </c:spPr>
          <c:invertIfNegative val="0"/>
          <c:cat>
            <c:strRef>
              <c:f>Sheet1!$AC$45:$AG$45</c:f>
              <c:strCache>
                <c:ptCount val="5"/>
                <c:pt idx="0">
                  <c:v>Under $25,000</c:v>
                </c:pt>
                <c:pt idx="1">
                  <c:v>&gt;$25,000, &lt;$50,000</c:v>
                </c:pt>
                <c:pt idx="2">
                  <c:v>&gt;$50,000,&lt;$100,000</c:v>
                </c:pt>
                <c:pt idx="3">
                  <c:v>&gt;$100,000, &lt;$200,000</c:v>
                </c:pt>
                <c:pt idx="4">
                  <c:v>&gt;$200,000</c:v>
                </c:pt>
              </c:strCache>
            </c:strRef>
          </c:cat>
          <c:val>
            <c:numRef>
              <c:f>Sheet1!$AC$47:$AG$47</c:f>
              <c:numCache>
                <c:formatCode>0.0%</c:formatCode>
                <c:ptCount val="5"/>
                <c:pt idx="0">
                  <c:v>0.435125129719805</c:v>
                </c:pt>
                <c:pt idx="1">
                  <c:v>0.233485670950746</c:v>
                </c:pt>
                <c:pt idx="2">
                  <c:v>0.201230342460286</c:v>
                </c:pt>
                <c:pt idx="3">
                  <c:v>0.10079727787978</c:v>
                </c:pt>
                <c:pt idx="4">
                  <c:v>0.0293615789893829</c:v>
                </c:pt>
              </c:numCache>
            </c:numRef>
          </c:val>
        </c:ser>
        <c:dLbls>
          <c:showLegendKey val="0"/>
          <c:showVal val="0"/>
          <c:showCatName val="0"/>
          <c:showSerName val="0"/>
          <c:showPercent val="0"/>
          <c:showBubbleSize val="0"/>
        </c:dLbls>
        <c:gapWidth val="182"/>
        <c:axId val="1570477520"/>
        <c:axId val="1570470240"/>
      </c:barChart>
      <c:catAx>
        <c:axId val="157047752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70470240"/>
        <c:crosses val="autoZero"/>
        <c:auto val="1"/>
        <c:lblAlgn val="ctr"/>
        <c:lblOffset val="100"/>
        <c:noMultiLvlLbl val="0"/>
      </c:catAx>
      <c:valAx>
        <c:axId val="1570470240"/>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7047752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Individual</a:t>
            </a:r>
            <a:r>
              <a:rPr lang="en-US" baseline="0" dirty="0"/>
              <a:t> Income Tax Increase Relative to Average Federal Adjusted Gross Income</a:t>
            </a:r>
            <a:r>
              <a:rPr lang="en-US" dirty="0"/>
              <a:t> Due to </a:t>
            </a:r>
            <a:r>
              <a:rPr lang="en-US" b="1" dirty="0">
                <a:solidFill>
                  <a:srgbClr val="FF0000"/>
                </a:solidFill>
              </a:rPr>
              <a:t>Eliminating Federal Tax Liability</a:t>
            </a:r>
          </a:p>
        </c:rich>
      </c:tx>
      <c:layout/>
      <c:overlay val="0"/>
      <c:spPr>
        <a:noFill/>
        <a:ln>
          <a:noFill/>
        </a:ln>
        <a:effectLst/>
      </c:spPr>
    </c:title>
    <c:autoTitleDeleted val="0"/>
    <c:plotArea>
      <c:layout>
        <c:manualLayout>
          <c:layoutTarget val="inner"/>
          <c:xMode val="edge"/>
          <c:yMode val="edge"/>
          <c:x val="0.0601556553795542"/>
          <c:y val="0.123379323466196"/>
          <c:w val="0.910074663200753"/>
          <c:h val="0.70629477734263"/>
        </c:manualLayout>
      </c:layout>
      <c:lineChart>
        <c:grouping val="standard"/>
        <c:varyColors val="0"/>
        <c:ser>
          <c:idx val="0"/>
          <c:order val="0"/>
          <c:tx>
            <c:strRef>
              <c:f>FIT!$U$11</c:f>
              <c:strCache>
                <c:ptCount val="1"/>
                <c:pt idx="0">
                  <c:v>% Increase Due to Eliminating Federal Tax Liability</c:v>
                </c:pt>
              </c:strCache>
            </c:strRef>
          </c:tx>
          <c:spPr>
            <a:ln w="28575" cap="rnd">
              <a:solidFill>
                <a:schemeClr val="accent1"/>
              </a:solidFill>
              <a:round/>
            </a:ln>
            <a:effectLst/>
          </c:spPr>
          <c:marker>
            <c:symbol val="none"/>
          </c:marker>
          <c:cat>
            <c:strRef>
              <c:f>FIT!$T$12:$T$41</c:f>
              <c:strCache>
                <c:ptCount val="30"/>
                <c:pt idx="0">
                  <c:v>$0 to $5000</c:v>
                </c:pt>
                <c:pt idx="1">
                  <c:v>$5000 to $10000</c:v>
                </c:pt>
                <c:pt idx="2">
                  <c:v>$10000 to $15000</c:v>
                </c:pt>
                <c:pt idx="3">
                  <c:v>$15000 to $20000</c:v>
                </c:pt>
                <c:pt idx="4">
                  <c:v>$20000 to $25000</c:v>
                </c:pt>
                <c:pt idx="5">
                  <c:v>$25000 to $30000</c:v>
                </c:pt>
                <c:pt idx="6">
                  <c:v>$30000 to $40000</c:v>
                </c:pt>
                <c:pt idx="7">
                  <c:v>$40000 to $50000</c:v>
                </c:pt>
                <c:pt idx="8">
                  <c:v>$50000 to $60000</c:v>
                </c:pt>
                <c:pt idx="9">
                  <c:v>$60000 to $70000</c:v>
                </c:pt>
                <c:pt idx="10">
                  <c:v>$70000 to $80000</c:v>
                </c:pt>
                <c:pt idx="11">
                  <c:v>$80000 to $90000</c:v>
                </c:pt>
                <c:pt idx="12">
                  <c:v>$90000 to $100000</c:v>
                </c:pt>
                <c:pt idx="13">
                  <c:v>$100000 to $120000</c:v>
                </c:pt>
                <c:pt idx="14">
                  <c:v>$120000 to $140000</c:v>
                </c:pt>
                <c:pt idx="15">
                  <c:v>$140000 to $160000</c:v>
                </c:pt>
                <c:pt idx="16">
                  <c:v>$160000 to $180000</c:v>
                </c:pt>
                <c:pt idx="17">
                  <c:v>$180000 to $200000</c:v>
                </c:pt>
                <c:pt idx="18">
                  <c:v>$200000 to $250000</c:v>
                </c:pt>
                <c:pt idx="19">
                  <c:v>$250000 to $300000</c:v>
                </c:pt>
                <c:pt idx="20">
                  <c:v>$300000 to $350000</c:v>
                </c:pt>
                <c:pt idx="21">
                  <c:v>$350000 to $400000</c:v>
                </c:pt>
                <c:pt idx="22">
                  <c:v>$400000 to $450000</c:v>
                </c:pt>
                <c:pt idx="23">
                  <c:v>$450000 to $500000</c:v>
                </c:pt>
                <c:pt idx="24">
                  <c:v>$500000 to $600000</c:v>
                </c:pt>
                <c:pt idx="25">
                  <c:v>$600000 to $700000</c:v>
                </c:pt>
                <c:pt idx="26">
                  <c:v>$700000 to $800000</c:v>
                </c:pt>
                <c:pt idx="27">
                  <c:v>$800000 to $900000</c:v>
                </c:pt>
                <c:pt idx="28">
                  <c:v>$900000 to $1000000</c:v>
                </c:pt>
                <c:pt idx="29">
                  <c:v>over $1000000</c:v>
                </c:pt>
              </c:strCache>
            </c:strRef>
          </c:cat>
          <c:val>
            <c:numRef>
              <c:f>FIT!$U$12:$U$41</c:f>
              <c:numCache>
                <c:formatCode>0.00%</c:formatCode>
                <c:ptCount val="30"/>
                <c:pt idx="0">
                  <c:v>1.22157649554913E-5</c:v>
                </c:pt>
                <c:pt idx="1">
                  <c:v>9.75902910822109E-5</c:v>
                </c:pt>
                <c:pt idx="2">
                  <c:v>0.000266519345577176</c:v>
                </c:pt>
                <c:pt idx="3">
                  <c:v>0.000558697993912597</c:v>
                </c:pt>
                <c:pt idx="4">
                  <c:v>0.000883177508811986</c:v>
                </c:pt>
                <c:pt idx="5">
                  <c:v>0.00125704575115545</c:v>
                </c:pt>
                <c:pt idx="6">
                  <c:v>0.00182375480461697</c:v>
                </c:pt>
                <c:pt idx="7">
                  <c:v>0.00247049353821271</c:v>
                </c:pt>
                <c:pt idx="8">
                  <c:v>0.00321670226873827</c:v>
                </c:pt>
                <c:pt idx="9">
                  <c:v>0.00410314190334416</c:v>
                </c:pt>
                <c:pt idx="10">
                  <c:v>0.00428157346791636</c:v>
                </c:pt>
                <c:pt idx="11">
                  <c:v>0.00444291753084139</c:v>
                </c:pt>
                <c:pt idx="12">
                  <c:v>0.00461614812061987</c:v>
                </c:pt>
                <c:pt idx="13">
                  <c:v>0.00532284903302781</c:v>
                </c:pt>
                <c:pt idx="14">
                  <c:v>0.00698476581750617</c:v>
                </c:pt>
                <c:pt idx="15">
                  <c:v>0.00838097168480986</c:v>
                </c:pt>
                <c:pt idx="16">
                  <c:v>0.00899195210823092</c:v>
                </c:pt>
                <c:pt idx="17">
                  <c:v>0.0095461417787576</c:v>
                </c:pt>
                <c:pt idx="18">
                  <c:v>0.0101984890218628</c:v>
                </c:pt>
                <c:pt idx="19">
                  <c:v>0.0113623630116483</c:v>
                </c:pt>
                <c:pt idx="20">
                  <c:v>0.0125462200426439</c:v>
                </c:pt>
                <c:pt idx="21">
                  <c:v>0.0134317359644611</c:v>
                </c:pt>
                <c:pt idx="22">
                  <c:v>0.0140862775251933</c:v>
                </c:pt>
                <c:pt idx="23">
                  <c:v>0.014690619667342</c:v>
                </c:pt>
                <c:pt idx="24">
                  <c:v>0.0151436857687143</c:v>
                </c:pt>
                <c:pt idx="25">
                  <c:v>0.0160797543171115</c:v>
                </c:pt>
                <c:pt idx="26">
                  <c:v>0.016619584207961</c:v>
                </c:pt>
                <c:pt idx="27">
                  <c:v>0.0170468389653734</c:v>
                </c:pt>
                <c:pt idx="28">
                  <c:v>0.0173840113118617</c:v>
                </c:pt>
                <c:pt idx="29">
                  <c:v>0.0201002276808106</c:v>
                </c:pt>
              </c:numCache>
            </c:numRef>
          </c:val>
          <c:smooth val="0"/>
        </c:ser>
        <c:dLbls>
          <c:showLegendKey val="0"/>
          <c:showVal val="0"/>
          <c:showCatName val="0"/>
          <c:showSerName val="0"/>
          <c:showPercent val="0"/>
          <c:showBubbleSize val="0"/>
        </c:dLbls>
        <c:smooth val="0"/>
        <c:axId val="1553821936"/>
        <c:axId val="1553935936"/>
      </c:lineChart>
      <c:catAx>
        <c:axId val="1553821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312000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53935936"/>
        <c:crosses val="autoZero"/>
        <c:auto val="1"/>
        <c:lblAlgn val="ctr"/>
        <c:lblOffset val="100"/>
        <c:noMultiLvlLbl val="0"/>
      </c:catAx>
      <c:valAx>
        <c:axId val="155393593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53821936"/>
        <c:crosses val="autoZero"/>
        <c:crossBetween val="midCat"/>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FIT!$BY$12</c:f>
              <c:strCache>
                <c:ptCount val="1"/>
                <c:pt idx="0">
                  <c:v>% Taxpayers</c:v>
                </c:pt>
              </c:strCache>
            </c:strRef>
          </c:tx>
          <c:spPr>
            <a:solidFill>
              <a:schemeClr val="accent1">
                <a:alpha val="85000"/>
              </a:schemeClr>
            </a:solidFill>
            <a:ln w="9525" cap="flat" cmpd="sng" algn="ctr">
              <a:solidFill>
                <a:schemeClr val="lt1">
                  <a:alpha val="50000"/>
                </a:schemeClr>
              </a:solidFill>
              <a:round/>
            </a:ln>
            <a:effectLst/>
          </c:spPr>
          <c:invertIfNegative val="0"/>
          <c:dLbls>
            <c:delete val="1"/>
          </c:dLbls>
          <c:cat>
            <c:strRef>
              <c:f>FIT!$BX$13:$BX$17</c:f>
              <c:strCache>
                <c:ptCount val="5"/>
                <c:pt idx="0">
                  <c:v>&lt;$25,000</c:v>
                </c:pt>
                <c:pt idx="1">
                  <c:v>&gt;$25,000, but &lt;$50,000</c:v>
                </c:pt>
                <c:pt idx="2">
                  <c:v>&gt;$50,000, but &lt;$100,000</c:v>
                </c:pt>
                <c:pt idx="3">
                  <c:v>&gt;$100,000, but &lt;$200,000</c:v>
                </c:pt>
                <c:pt idx="4">
                  <c:v>&gt;$200,000</c:v>
                </c:pt>
              </c:strCache>
            </c:strRef>
          </c:cat>
          <c:val>
            <c:numRef>
              <c:f>FIT!$BY$13:$BY$17</c:f>
              <c:numCache>
                <c:formatCode>0.0%</c:formatCode>
                <c:ptCount val="5"/>
                <c:pt idx="0">
                  <c:v>0.391921920838124</c:v>
                </c:pt>
                <c:pt idx="1">
                  <c:v>0.24161655533042</c:v>
                </c:pt>
                <c:pt idx="2">
                  <c:v>0.216626480210677</c:v>
                </c:pt>
                <c:pt idx="3">
                  <c:v>0.115939214476519</c:v>
                </c:pt>
                <c:pt idx="4">
                  <c:v>0.0338958291442605</c:v>
                </c:pt>
              </c:numCache>
            </c:numRef>
          </c:val>
        </c:ser>
        <c:ser>
          <c:idx val="1"/>
          <c:order val="1"/>
          <c:tx>
            <c:strRef>
              <c:f>FIT!$BZ$12</c:f>
              <c:strCache>
                <c:ptCount val="1"/>
                <c:pt idx="0">
                  <c:v>%AGI</c:v>
                </c:pt>
              </c:strCache>
            </c:strRef>
          </c:tx>
          <c:spPr>
            <a:solidFill>
              <a:schemeClr val="accent2">
                <a:alpha val="85000"/>
              </a:schemeClr>
            </a:solidFill>
            <a:ln w="9525" cap="flat" cmpd="sng" algn="ctr">
              <a:solidFill>
                <a:schemeClr val="lt1">
                  <a:alpha val="50000"/>
                </a:schemeClr>
              </a:solidFill>
              <a:round/>
            </a:ln>
            <a:effectLst/>
          </c:spPr>
          <c:invertIfNegative val="0"/>
          <c:dLbls>
            <c:delete val="1"/>
          </c:dLbls>
          <c:cat>
            <c:strRef>
              <c:f>FIT!$BX$13:$BX$17</c:f>
              <c:strCache>
                <c:ptCount val="5"/>
                <c:pt idx="0">
                  <c:v>&lt;$25,000</c:v>
                </c:pt>
                <c:pt idx="1">
                  <c:v>&gt;$25,000, but &lt;$50,000</c:v>
                </c:pt>
                <c:pt idx="2">
                  <c:v>&gt;$50,000, but &lt;$100,000</c:v>
                </c:pt>
                <c:pt idx="3">
                  <c:v>&gt;$100,000, but &lt;$200,000</c:v>
                </c:pt>
                <c:pt idx="4">
                  <c:v>&gt;$200,000</c:v>
                </c:pt>
              </c:strCache>
            </c:strRef>
          </c:cat>
          <c:val>
            <c:numRef>
              <c:f>FIT!$BZ$13:$BZ$17</c:f>
              <c:numCache>
                <c:formatCode>0.0%</c:formatCode>
                <c:ptCount val="5"/>
                <c:pt idx="0">
                  <c:v>0.0865326403385005</c:v>
                </c:pt>
                <c:pt idx="1">
                  <c:v>0.143928926055557</c:v>
                </c:pt>
                <c:pt idx="2">
                  <c:v>0.254806084072654</c:v>
                </c:pt>
                <c:pt idx="3">
                  <c:v>0.256017741409822</c:v>
                </c:pt>
                <c:pt idx="4">
                  <c:v>0.258714608123466</c:v>
                </c:pt>
              </c:numCache>
            </c:numRef>
          </c:val>
        </c:ser>
        <c:ser>
          <c:idx val="2"/>
          <c:order val="2"/>
          <c:tx>
            <c:strRef>
              <c:f>FIT!$CA$12</c:f>
              <c:strCache>
                <c:ptCount val="1"/>
                <c:pt idx="0">
                  <c:v>%Current Tax</c:v>
                </c:pt>
              </c:strCache>
            </c:strRef>
          </c:tx>
          <c:spPr>
            <a:solidFill>
              <a:schemeClr val="accent3">
                <a:alpha val="85000"/>
              </a:schemeClr>
            </a:solidFill>
            <a:ln w="9525" cap="flat" cmpd="sng" algn="ctr">
              <a:solidFill>
                <a:schemeClr val="lt1">
                  <a:alpha val="50000"/>
                </a:schemeClr>
              </a:solidFill>
              <a:round/>
            </a:ln>
            <a:effectLst/>
          </c:spPr>
          <c:invertIfNegative val="0"/>
          <c:dLbls>
            <c:delete val="1"/>
          </c:dLbls>
          <c:cat>
            <c:strRef>
              <c:f>FIT!$BX$13:$BX$17</c:f>
              <c:strCache>
                <c:ptCount val="5"/>
                <c:pt idx="0">
                  <c:v>&lt;$25,000</c:v>
                </c:pt>
                <c:pt idx="1">
                  <c:v>&gt;$25,000, but &lt;$50,000</c:v>
                </c:pt>
                <c:pt idx="2">
                  <c:v>&gt;$50,000, but &lt;$100,000</c:v>
                </c:pt>
                <c:pt idx="3">
                  <c:v>&gt;$100,000, but &lt;$200,000</c:v>
                </c:pt>
                <c:pt idx="4">
                  <c:v>&gt;$200,000</c:v>
                </c:pt>
              </c:strCache>
            </c:strRef>
          </c:cat>
          <c:val>
            <c:numRef>
              <c:f>FIT!$CA$13:$CA$17</c:f>
              <c:numCache>
                <c:formatCode>0.0%</c:formatCode>
                <c:ptCount val="5"/>
                <c:pt idx="0">
                  <c:v>0.0376956132485825</c:v>
                </c:pt>
                <c:pt idx="1">
                  <c:v>0.112534723926569</c:v>
                </c:pt>
                <c:pt idx="2">
                  <c:v>0.234240471686833</c:v>
                </c:pt>
                <c:pt idx="3">
                  <c:v>0.279001937245471</c:v>
                </c:pt>
                <c:pt idx="4">
                  <c:v>0.336527253892544</c:v>
                </c:pt>
              </c:numCache>
            </c:numRef>
          </c:val>
        </c:ser>
        <c:ser>
          <c:idx val="3"/>
          <c:order val="3"/>
          <c:tx>
            <c:strRef>
              <c:f>FIT!$CB$12</c:f>
              <c:strCache>
                <c:ptCount val="1"/>
                <c:pt idx="0">
                  <c:v>%Proposed Tax</c:v>
                </c:pt>
              </c:strCache>
            </c:strRef>
          </c:tx>
          <c:spPr>
            <a:solidFill>
              <a:schemeClr val="accent4">
                <a:alpha val="85000"/>
              </a:schemeClr>
            </a:solidFill>
            <a:ln w="9525" cap="flat" cmpd="sng" algn="ctr">
              <a:solidFill>
                <a:schemeClr val="lt1">
                  <a:alpha val="50000"/>
                </a:schemeClr>
              </a:solidFill>
              <a:round/>
            </a:ln>
            <a:effectLst/>
          </c:spPr>
          <c:invertIfNegative val="0"/>
          <c:dLbls>
            <c:delete val="1"/>
          </c:dLbls>
          <c:cat>
            <c:strRef>
              <c:f>FIT!$BX$13:$BX$17</c:f>
              <c:strCache>
                <c:ptCount val="5"/>
                <c:pt idx="0">
                  <c:v>&lt;$25,000</c:v>
                </c:pt>
                <c:pt idx="1">
                  <c:v>&gt;$25,000, but &lt;$50,000</c:v>
                </c:pt>
                <c:pt idx="2">
                  <c:v>&gt;$50,000, but &lt;$100,000</c:v>
                </c:pt>
                <c:pt idx="3">
                  <c:v>&gt;$100,000, but &lt;$200,000</c:v>
                </c:pt>
                <c:pt idx="4">
                  <c:v>&gt;$200,000</c:v>
                </c:pt>
              </c:strCache>
            </c:strRef>
          </c:cat>
          <c:val>
            <c:numRef>
              <c:f>FIT!$CB$13:$CB$17</c:f>
              <c:numCache>
                <c:formatCode>0.0%</c:formatCode>
                <c:ptCount val="5"/>
                <c:pt idx="0">
                  <c:v>0.0307854944245787</c:v>
                </c:pt>
                <c:pt idx="1">
                  <c:v>0.0965739401950212</c:v>
                </c:pt>
                <c:pt idx="2">
                  <c:v>0.215213511373252</c:v>
                </c:pt>
                <c:pt idx="3">
                  <c:v>0.27575101360421</c:v>
                </c:pt>
                <c:pt idx="4">
                  <c:v>0.381676040402938</c:v>
                </c:pt>
              </c:numCache>
            </c:numRef>
          </c:val>
        </c:ser>
        <c:dLbls>
          <c:dLblPos val="inEnd"/>
          <c:showLegendKey val="0"/>
          <c:showVal val="1"/>
          <c:showCatName val="0"/>
          <c:showSerName val="0"/>
          <c:showPercent val="0"/>
          <c:showBubbleSize val="0"/>
        </c:dLbls>
        <c:gapWidth val="65"/>
        <c:axId val="1576863616"/>
        <c:axId val="1576867952"/>
      </c:barChart>
      <c:catAx>
        <c:axId val="157686361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1576867952"/>
        <c:crosses val="autoZero"/>
        <c:auto val="1"/>
        <c:lblAlgn val="ctr"/>
        <c:lblOffset val="100"/>
        <c:noMultiLvlLbl val="0"/>
      </c:catAx>
      <c:valAx>
        <c:axId val="1576867952"/>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 sourceLinked="0"/>
        <c:majorTickMark val="none"/>
        <c:minorTickMark val="none"/>
        <c:tickLblPos val="nextTo"/>
        <c:crossAx val="1576863616"/>
        <c:crosses val="autoZero"/>
        <c:crossBetween val="between"/>
      </c:valAx>
      <c:spPr>
        <a:noFill/>
        <a:ln>
          <a:noFill/>
        </a:ln>
        <a:effectLst/>
      </c:spPr>
    </c:plotArea>
    <c:legend>
      <c:legendPos val="b"/>
      <c:layout/>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r>
              <a:rPr lang="en-US" dirty="0"/>
              <a:t>Tax Increase Due to Eliminating Federal Tax Liability</a:t>
            </a:r>
            <a:r>
              <a:rPr lang="en-US" dirty="0" smtClean="0"/>
              <a:t>,</a:t>
            </a:r>
          </a:p>
          <a:p>
            <a:pPr>
              <a:defRPr/>
            </a:pPr>
            <a:r>
              <a:rPr lang="en-US" dirty="0" smtClean="0"/>
              <a:t> </a:t>
            </a:r>
            <a:r>
              <a:rPr lang="en-US" dirty="0"/>
              <a:t>Up to $140,000</a:t>
            </a:r>
          </a:p>
        </c:rich>
      </c:tx>
      <c:layout/>
      <c:overlay val="0"/>
      <c:spPr>
        <a:noFill/>
        <a:ln>
          <a:noFill/>
        </a:ln>
        <a:effectLst/>
      </c:spPr>
      <c:txPr>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FIT!$AN$12</c:f>
              <c:strCache>
                <c:ptCount val="1"/>
                <c:pt idx="0">
                  <c:v>Tax Increase Due to Eliminating Federal Tax Liability</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FIT!$AM$13:$AM$27</c:f>
              <c:strCache>
                <c:ptCount val="15"/>
                <c:pt idx="0">
                  <c:v>$0 to $5000</c:v>
                </c:pt>
                <c:pt idx="1">
                  <c:v>$5000 to $10000</c:v>
                </c:pt>
                <c:pt idx="2">
                  <c:v>$10000 to $15000</c:v>
                </c:pt>
                <c:pt idx="3">
                  <c:v>$15000 to $20000</c:v>
                </c:pt>
                <c:pt idx="4">
                  <c:v>$20000 to $25000</c:v>
                </c:pt>
                <c:pt idx="5">
                  <c:v>$25000 to $30000</c:v>
                </c:pt>
                <c:pt idx="6">
                  <c:v>$30000 to $40000</c:v>
                </c:pt>
                <c:pt idx="7">
                  <c:v>$40000 to $50000</c:v>
                </c:pt>
                <c:pt idx="8">
                  <c:v>$50000 to $60000</c:v>
                </c:pt>
                <c:pt idx="9">
                  <c:v>$60000 to $70000</c:v>
                </c:pt>
                <c:pt idx="10">
                  <c:v>$70000 to $80000</c:v>
                </c:pt>
                <c:pt idx="11">
                  <c:v>$80000 to $90000</c:v>
                </c:pt>
                <c:pt idx="12">
                  <c:v>$90000 to $100000</c:v>
                </c:pt>
                <c:pt idx="13">
                  <c:v>$100000 to $120000</c:v>
                </c:pt>
                <c:pt idx="14">
                  <c:v>$120000 to $140000</c:v>
                </c:pt>
              </c:strCache>
            </c:strRef>
          </c:cat>
          <c:val>
            <c:numRef>
              <c:f>FIT!$AN$13:$AN$27</c:f>
              <c:numCache>
                <c:formatCode>"$"#,##0</c:formatCode>
                <c:ptCount val="15"/>
                <c:pt idx="0">
                  <c:v>0.0305394123887281</c:v>
                </c:pt>
                <c:pt idx="1">
                  <c:v>0.731927183116582</c:v>
                </c:pt>
                <c:pt idx="2">
                  <c:v>3.331491819714698</c:v>
                </c:pt>
                <c:pt idx="3">
                  <c:v>9.777214893470443</c:v>
                </c:pt>
                <c:pt idx="4">
                  <c:v>19.87149394826969</c:v>
                </c:pt>
                <c:pt idx="5">
                  <c:v>34.56875815677496</c:v>
                </c:pt>
                <c:pt idx="6">
                  <c:v>63.83141816159412</c:v>
                </c:pt>
                <c:pt idx="7">
                  <c:v>111.1722092195721</c:v>
                </c:pt>
                <c:pt idx="8">
                  <c:v>176.918624780605</c:v>
                </c:pt>
                <c:pt idx="9">
                  <c:v>266.7042237173705</c:v>
                </c:pt>
                <c:pt idx="10">
                  <c:v>321.1180100937274</c:v>
                </c:pt>
                <c:pt idx="11">
                  <c:v>377.6479901215183</c:v>
                </c:pt>
                <c:pt idx="12">
                  <c:v>438.5340714588866</c:v>
                </c:pt>
                <c:pt idx="13">
                  <c:v>585.513393633059</c:v>
                </c:pt>
                <c:pt idx="14">
                  <c:v>908.0195562758026</c:v>
                </c:pt>
              </c:numCache>
            </c:numRef>
          </c:val>
        </c:ser>
        <c:dLbls>
          <c:dLblPos val="outEnd"/>
          <c:showLegendKey val="0"/>
          <c:showVal val="1"/>
          <c:showCatName val="0"/>
          <c:showSerName val="0"/>
          <c:showPercent val="0"/>
          <c:showBubbleSize val="0"/>
        </c:dLbls>
        <c:gapWidth val="444"/>
        <c:overlap val="-90"/>
        <c:axId val="1575867712"/>
        <c:axId val="1575875344"/>
      </c:barChart>
      <c:catAx>
        <c:axId val="157586771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cap="all" spc="120" normalizeH="0" baseline="0">
                <a:solidFill>
                  <a:schemeClr val="tx1">
                    <a:lumMod val="65000"/>
                    <a:lumOff val="35000"/>
                  </a:schemeClr>
                </a:solidFill>
                <a:latin typeface="+mn-lt"/>
                <a:ea typeface="+mn-ea"/>
                <a:cs typeface="+mn-cs"/>
              </a:defRPr>
            </a:pPr>
            <a:endParaRPr lang="en-US"/>
          </a:p>
        </c:txPr>
        <c:crossAx val="1575875344"/>
        <c:crosses val="autoZero"/>
        <c:auto val="1"/>
        <c:lblAlgn val="ctr"/>
        <c:lblOffset val="100"/>
        <c:noMultiLvlLbl val="0"/>
      </c:catAx>
      <c:valAx>
        <c:axId val="1575875344"/>
        <c:scaling>
          <c:orientation val="minMax"/>
        </c:scaling>
        <c:delete val="1"/>
        <c:axPos val="l"/>
        <c:numFmt formatCode="&quot;$&quot;#,##0" sourceLinked="0"/>
        <c:majorTickMark val="none"/>
        <c:minorTickMark val="none"/>
        <c:tickLblPos val="nextTo"/>
        <c:crossAx val="15758677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2.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3.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800"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800"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drawing2.xml.rels><?xml version="1.0" encoding="UTF-8" standalone="yes"?>
<Relationships xmlns="http://schemas.openxmlformats.org/package/2006/relationships"><Relationship Id="rId1" Type="http://schemas.openxmlformats.org/officeDocument/2006/relationships/image" Target="../media/image1.emf"/></Relationships>
</file>

<file path=ppt/drawings/_rels/drawing7.xml.rels><?xml version="1.0" encoding="UTF-8" standalone="yes"?>
<Relationships xmlns="http://schemas.openxmlformats.org/package/2006/relationships"><Relationship Id="rId1" Type="http://schemas.openxmlformats.org/officeDocument/2006/relationships/image" Target="../media/image2.emf"/></Relationships>
</file>

<file path=ppt/drawings/drawing1.xml><?xml version="1.0" encoding="utf-8"?>
<c:userShapes xmlns:c="http://schemas.openxmlformats.org/drawingml/2006/chart">
  <cdr:relSizeAnchor xmlns:cdr="http://schemas.openxmlformats.org/drawingml/2006/chartDrawing">
    <cdr:from>
      <cdr:x>0.63492</cdr:x>
      <cdr:y>0.3495</cdr:y>
    </cdr:from>
    <cdr:to>
      <cdr:x>0.74392</cdr:x>
      <cdr:y>0.57369</cdr:y>
    </cdr:to>
    <cdr:sp macro="" textlink="">
      <cdr:nvSpPr>
        <cdr:cNvPr id="2" name="TextBox 1"/>
        <cdr:cNvSpPr txBox="1"/>
      </cdr:nvSpPr>
      <cdr:spPr>
        <a:xfrm xmlns:a="http://schemas.openxmlformats.org/drawingml/2006/main">
          <a:off x="5442855" y="1725384"/>
          <a:ext cx="934357" cy="110671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solidFill>
                <a:srgbClr val="FF0000"/>
              </a:solidFill>
            </a:rPr>
            <a:t>Approaching $2 billion </a:t>
          </a:r>
        </a:p>
        <a:p xmlns:a="http://schemas.openxmlformats.org/drawingml/2006/main">
          <a:r>
            <a:rPr lang="en-US" sz="1600" b="1" dirty="0" smtClean="0">
              <a:solidFill>
                <a:srgbClr val="FF0000"/>
              </a:solidFill>
            </a:rPr>
            <a:t>shortfall in 2020</a:t>
          </a:r>
        </a:p>
        <a:p xmlns:a="http://schemas.openxmlformats.org/drawingml/2006/main">
          <a:endParaRPr lang="en-US" sz="1600" b="1" dirty="0">
            <a:solidFill>
              <a:srgbClr val="FF0000"/>
            </a:solidFill>
          </a:endParaRPr>
        </a:p>
      </cdr:txBody>
    </cdr:sp>
  </cdr:relSizeAnchor>
  <cdr:relSizeAnchor xmlns:cdr="http://schemas.openxmlformats.org/drawingml/2006/chartDrawing">
    <cdr:from>
      <cdr:x>0.61643</cdr:x>
      <cdr:y>0.30497</cdr:y>
    </cdr:from>
    <cdr:to>
      <cdr:x>0.61855</cdr:x>
      <cdr:y>0.58795</cdr:y>
    </cdr:to>
    <cdr:cxnSp macro="">
      <cdr:nvCxnSpPr>
        <cdr:cNvPr id="4" name="Straight Arrow Connector 3"/>
        <cdr:cNvCxnSpPr/>
      </cdr:nvCxnSpPr>
      <cdr:spPr>
        <a:xfrm xmlns:a="http://schemas.openxmlformats.org/drawingml/2006/main">
          <a:off x="5284380" y="1505541"/>
          <a:ext cx="18174" cy="1396980"/>
        </a:xfrm>
        <a:prstGeom xmlns:a="http://schemas.openxmlformats.org/drawingml/2006/main" prst="straightConnector1">
          <a:avLst/>
        </a:prstGeom>
        <a:ln xmlns:a="http://schemas.openxmlformats.org/drawingml/2006/main">
          <a:solidFill>
            <a:srgbClr val="FF0000"/>
          </a:solidFill>
          <a:headEnd type="arrow"/>
          <a:tailEnd type="arrow"/>
        </a:ln>
      </cdr:spPr>
      <cdr:style>
        <a:lnRef xmlns:a="http://schemas.openxmlformats.org/drawingml/2006/main" idx="3">
          <a:schemeClr val="dk1"/>
        </a:lnRef>
        <a:fillRef xmlns:a="http://schemas.openxmlformats.org/drawingml/2006/main" idx="0">
          <a:schemeClr val="dk1"/>
        </a:fillRef>
        <a:effectRef xmlns:a="http://schemas.openxmlformats.org/drawingml/2006/main" idx="2">
          <a:schemeClr val="dk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0.38386</cdr:x>
      <cdr:y>0.02267</cdr:y>
    </cdr:from>
    <cdr:to>
      <cdr:x>0.98438</cdr:x>
      <cdr:y>0.28337</cdr:y>
    </cdr:to>
    <cdr:pic>
      <cdr:nvPicPr>
        <cdr:cNvPr id="2"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3230880" y="101600"/>
          <a:ext cx="5054600" cy="1168400"/>
        </a:xfrm>
        <a:prstGeom xmlns:a="http://schemas.openxmlformats.org/drawingml/2006/main" prst="rect">
          <a:avLst/>
        </a:prstGeom>
      </cdr:spPr>
    </cdr:pic>
  </cdr:relSizeAnchor>
</c:userShapes>
</file>

<file path=ppt/drawings/drawing3.xml><?xml version="1.0" encoding="utf-8"?>
<c:userShapes xmlns:c="http://schemas.openxmlformats.org/drawingml/2006/chart">
  <cdr:relSizeAnchor xmlns:cdr="http://schemas.openxmlformats.org/drawingml/2006/chartDrawing">
    <cdr:from>
      <cdr:x>0.28892</cdr:x>
      <cdr:y>0.08768</cdr:y>
    </cdr:from>
    <cdr:to>
      <cdr:x>0.39853</cdr:x>
      <cdr:y>0.2683</cdr:y>
    </cdr:to>
    <cdr:sp macro="" textlink="">
      <cdr:nvSpPr>
        <cdr:cNvPr id="2" name="TextBox 1"/>
        <cdr:cNvSpPr txBox="1"/>
      </cdr:nvSpPr>
      <cdr:spPr>
        <a:xfrm xmlns:a="http://schemas.openxmlformats.org/drawingml/2006/main">
          <a:off x="2410349" y="443911"/>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0.47759</cdr:x>
      <cdr:y>0.1172</cdr:y>
    </cdr:from>
    <cdr:to>
      <cdr:x>0.5872</cdr:x>
      <cdr:y>0.29782</cdr:y>
    </cdr:to>
    <cdr:sp macro="" textlink="">
      <cdr:nvSpPr>
        <cdr:cNvPr id="3" name="TextBox 2"/>
        <cdr:cNvSpPr txBox="1"/>
      </cdr:nvSpPr>
      <cdr:spPr>
        <a:xfrm xmlns:a="http://schemas.openxmlformats.org/drawingml/2006/main">
          <a:off x="3984374" y="593333"/>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200" dirty="0" smtClean="0"/>
            <a:t>403,330</a:t>
          </a:r>
          <a:endParaRPr lang="en-US" sz="1200" dirty="0"/>
        </a:p>
      </cdr:txBody>
    </cdr:sp>
  </cdr:relSizeAnchor>
  <cdr:relSizeAnchor xmlns:cdr="http://schemas.openxmlformats.org/drawingml/2006/chartDrawing">
    <cdr:from>
      <cdr:x>0.66441</cdr:x>
      <cdr:y>0.1476</cdr:y>
    </cdr:from>
    <cdr:to>
      <cdr:x>0.77401</cdr:x>
      <cdr:y>0.32822</cdr:y>
    </cdr:to>
    <cdr:sp macro="" textlink="">
      <cdr:nvSpPr>
        <cdr:cNvPr id="4" name="TextBox 3"/>
        <cdr:cNvSpPr txBox="1"/>
      </cdr:nvSpPr>
      <cdr:spPr>
        <a:xfrm xmlns:a="http://schemas.openxmlformats.org/drawingml/2006/main">
          <a:off x="5542908" y="747221"/>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0.65999</cdr:x>
      <cdr:y>0.1172</cdr:y>
    </cdr:from>
    <cdr:to>
      <cdr:x>0.77278</cdr:x>
      <cdr:y>0.29579</cdr:y>
    </cdr:to>
    <cdr:sp macro="" textlink="">
      <cdr:nvSpPr>
        <cdr:cNvPr id="5" name="TextBox 4"/>
        <cdr:cNvSpPr txBox="1"/>
      </cdr:nvSpPr>
      <cdr:spPr>
        <a:xfrm xmlns:a="http://schemas.openxmlformats.org/drawingml/2006/main">
          <a:off x="5506008" y="593333"/>
          <a:ext cx="941026" cy="90412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200" dirty="0" smtClean="0"/>
            <a:t>202,030</a:t>
          </a:r>
          <a:endParaRPr lang="en-US" sz="1200" dirty="0"/>
        </a:p>
      </cdr:txBody>
    </cdr:sp>
  </cdr:relSizeAnchor>
  <cdr:relSizeAnchor xmlns:cdr="http://schemas.openxmlformats.org/drawingml/2006/chartDrawing">
    <cdr:from>
      <cdr:x>0.8553</cdr:x>
      <cdr:y>0.1172</cdr:y>
    </cdr:from>
    <cdr:to>
      <cdr:x>0.9649</cdr:x>
      <cdr:y>0.29782</cdr:y>
    </cdr:to>
    <cdr:sp macro="" textlink="">
      <cdr:nvSpPr>
        <cdr:cNvPr id="6" name="TextBox 5"/>
        <cdr:cNvSpPr txBox="1"/>
      </cdr:nvSpPr>
      <cdr:spPr>
        <a:xfrm xmlns:a="http://schemas.openxmlformats.org/drawingml/2006/main">
          <a:off x="7135403" y="593333"/>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dirty="0" smtClean="0"/>
            <a:t>58,850</a:t>
          </a:r>
          <a:endParaRPr lang="en-US" sz="1100" dirty="0"/>
        </a:p>
      </cdr:txBody>
    </cdr:sp>
  </cdr:relSizeAnchor>
</c:userShapes>
</file>

<file path=ppt/drawings/drawing4.xml><?xml version="1.0" encoding="utf-8"?>
<c:userShapes xmlns:c="http://schemas.openxmlformats.org/drawingml/2006/chart">
  <cdr:relSizeAnchor xmlns:cdr="http://schemas.openxmlformats.org/drawingml/2006/chartDrawing">
    <cdr:from>
      <cdr:x>0.61093</cdr:x>
      <cdr:y>0.12714</cdr:y>
    </cdr:from>
    <cdr:to>
      <cdr:x>0.71934</cdr:x>
      <cdr:y>0.31598</cdr:y>
    </cdr:to>
    <cdr:sp macro="" textlink="">
      <cdr:nvSpPr>
        <cdr:cNvPr id="2" name="TextBox 1"/>
        <cdr:cNvSpPr txBox="1"/>
      </cdr:nvSpPr>
      <cdr:spPr>
        <a:xfrm xmlns:a="http://schemas.openxmlformats.org/drawingml/2006/main">
          <a:off x="5153026" y="615632"/>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400" dirty="0" smtClean="0">
              <a:solidFill>
                <a:srgbClr val="FF0000"/>
              </a:solidFill>
            </a:rPr>
            <a:t>Maximum increase is about $935 starting</a:t>
          </a:r>
        </a:p>
        <a:p xmlns:a="http://schemas.openxmlformats.org/drawingml/2006/main">
          <a:r>
            <a:rPr lang="en-US" sz="1400" dirty="0" smtClean="0">
              <a:solidFill>
                <a:srgbClr val="FF0000"/>
              </a:solidFill>
            </a:rPr>
            <a:t>at about $140,000 of FAGI</a:t>
          </a:r>
          <a:endParaRPr lang="en-US" sz="1400" dirty="0">
            <a:solidFill>
              <a:srgbClr val="FF0000"/>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0.15389</cdr:x>
      <cdr:y>0.14636</cdr:y>
    </cdr:from>
    <cdr:to>
      <cdr:x>0.26267</cdr:x>
      <cdr:y>0.3342</cdr:y>
    </cdr:to>
    <cdr:sp macro="" textlink="">
      <cdr:nvSpPr>
        <cdr:cNvPr id="2" name="TextBox 1"/>
        <cdr:cNvSpPr txBox="1"/>
      </cdr:nvSpPr>
      <cdr:spPr>
        <a:xfrm xmlns:a="http://schemas.openxmlformats.org/drawingml/2006/main">
          <a:off x="1293496" y="71247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400" dirty="0" smtClean="0"/>
            <a:t>+$932.8 million</a:t>
          </a:r>
          <a:endParaRPr lang="en-US" sz="1400" dirty="0"/>
        </a:p>
      </cdr:txBody>
    </cdr:sp>
  </cdr:relSizeAnchor>
</c:userShapes>
</file>

<file path=ppt/drawings/drawing6.xml><?xml version="1.0" encoding="utf-8"?>
<c:userShapes xmlns:c="http://schemas.openxmlformats.org/drawingml/2006/chart">
  <cdr:relSizeAnchor xmlns:cdr="http://schemas.openxmlformats.org/drawingml/2006/chartDrawing">
    <cdr:from>
      <cdr:x>0.14853</cdr:x>
      <cdr:y>0.11671</cdr:y>
    </cdr:from>
    <cdr:to>
      <cdr:x>0.26291</cdr:x>
      <cdr:y>0.3047</cdr:y>
    </cdr:to>
    <cdr:sp macro="" textlink="">
      <cdr:nvSpPr>
        <cdr:cNvPr id="2" name="TextBox 1"/>
        <cdr:cNvSpPr txBox="1"/>
      </cdr:nvSpPr>
      <cdr:spPr>
        <a:xfrm xmlns:a="http://schemas.openxmlformats.org/drawingml/2006/main">
          <a:off x="1187450" y="56769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dirty="0" smtClean="0"/>
            <a:t>+$462.9 million</a:t>
          </a:r>
          <a:endParaRPr lang="en-US" sz="1600" dirty="0"/>
        </a:p>
      </cdr:txBody>
    </cdr:sp>
  </cdr:relSizeAnchor>
</c:userShapes>
</file>

<file path=ppt/drawings/drawing7.xml><?xml version="1.0" encoding="utf-8"?>
<c:userShapes xmlns:c="http://schemas.openxmlformats.org/drawingml/2006/chart">
  <cdr:relSizeAnchor xmlns:cdr="http://schemas.openxmlformats.org/drawingml/2006/chartDrawing">
    <cdr:from>
      <cdr:x>0.09059</cdr:x>
      <cdr:y>0.21235</cdr:y>
    </cdr:from>
    <cdr:to>
      <cdr:x>0.19796</cdr:x>
      <cdr:y>0.3532</cdr:y>
    </cdr:to>
    <cdr:pic>
      <cdr:nvPicPr>
        <cdr:cNvPr id="2"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782320" y="995680"/>
          <a:ext cx="927100" cy="660400"/>
        </a:xfrm>
        <a:prstGeom xmlns:a="http://schemas.openxmlformats.org/drawingml/2006/main" prst="rect">
          <a:avLst/>
        </a:prstGeom>
      </cdr:spPr>
    </cdr:pic>
  </cdr:relSizeAnchor>
  <cdr:relSizeAnchor xmlns:cdr="http://schemas.openxmlformats.org/drawingml/2006/chartDrawing">
    <cdr:from>
      <cdr:x>0.85058</cdr:x>
      <cdr:y>0.13976</cdr:y>
    </cdr:from>
    <cdr:to>
      <cdr:x>0.95647</cdr:x>
      <cdr:y>0.33478</cdr:y>
    </cdr:to>
    <cdr:sp macro="" textlink="">
      <cdr:nvSpPr>
        <cdr:cNvPr id="4" name="TextBox 3"/>
        <cdr:cNvSpPr txBox="1"/>
      </cdr:nvSpPr>
      <cdr:spPr>
        <a:xfrm xmlns:a="http://schemas.openxmlformats.org/drawingml/2006/main">
          <a:off x="7345046" y="65532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dirty="0" smtClean="0"/>
            <a:t>Net capital </a:t>
          </a:r>
        </a:p>
        <a:p xmlns:a="http://schemas.openxmlformats.org/drawingml/2006/main">
          <a:r>
            <a:rPr lang="en-US" dirty="0" smtClean="0"/>
            <a:t>Appreciation</a:t>
          </a:r>
        </a:p>
        <a:p xmlns:a="http://schemas.openxmlformats.org/drawingml/2006/main">
          <a:r>
            <a:rPr lang="en-US" sz="1100" dirty="0" smtClean="0"/>
            <a:t>And inventory/</a:t>
          </a:r>
        </a:p>
        <a:p xmlns:a="http://schemas.openxmlformats.org/drawingml/2006/main">
          <a:r>
            <a:rPr lang="en-US" dirty="0" smtClean="0"/>
            <a:t>Natural gas</a:t>
          </a:r>
          <a:endParaRPr lang="en-US"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6198BB-6B55-4041-8E7F-F2628D77DBFA}" type="datetimeFigureOut">
              <a:rPr lang="en-US" smtClean="0"/>
              <a:t>9/15/16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4916F2-EAA8-AB46-988C-7E6C10F7CA52}" type="slidenum">
              <a:rPr lang="en-US" smtClean="0"/>
              <a:t>‹#›</a:t>
            </a:fld>
            <a:endParaRPr lang="en-US"/>
          </a:p>
        </p:txBody>
      </p:sp>
    </p:spTree>
    <p:extLst>
      <p:ext uri="{BB962C8B-B14F-4D97-AF65-F5344CB8AC3E}">
        <p14:creationId xmlns:p14="http://schemas.microsoft.com/office/powerpoint/2010/main" val="2524522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8D66B0C-22CA-524D-9D63-8C41B51A17ED}" type="slidenum">
              <a:rPr lang="en-US" smtClean="0"/>
              <a:t>9</a:t>
            </a:fld>
            <a:endParaRPr lang="en-US"/>
          </a:p>
        </p:txBody>
      </p:sp>
    </p:spTree>
    <p:extLst>
      <p:ext uri="{BB962C8B-B14F-4D97-AF65-F5344CB8AC3E}">
        <p14:creationId xmlns:p14="http://schemas.microsoft.com/office/powerpoint/2010/main" val="449007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8D66B0C-22CA-524D-9D63-8C41B51A17ED}" type="slidenum">
              <a:rPr lang="en-US" smtClean="0"/>
              <a:t>11</a:t>
            </a:fld>
            <a:endParaRPr lang="en-US"/>
          </a:p>
        </p:txBody>
      </p:sp>
    </p:spTree>
    <p:extLst>
      <p:ext uri="{BB962C8B-B14F-4D97-AF65-F5344CB8AC3E}">
        <p14:creationId xmlns:p14="http://schemas.microsoft.com/office/powerpoint/2010/main" val="655906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8D66B0C-22CA-524D-9D63-8C41B51A17ED}" type="slidenum">
              <a:rPr lang="en-US" smtClean="0"/>
              <a:t>12</a:t>
            </a:fld>
            <a:endParaRPr lang="en-US"/>
          </a:p>
        </p:txBody>
      </p:sp>
    </p:spTree>
    <p:extLst>
      <p:ext uri="{BB962C8B-B14F-4D97-AF65-F5344CB8AC3E}">
        <p14:creationId xmlns:p14="http://schemas.microsoft.com/office/powerpoint/2010/main" val="8397524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8D66B0C-22CA-524D-9D63-8C41B51A17ED}" type="slidenum">
              <a:rPr lang="en-US" smtClean="0"/>
              <a:t>13</a:t>
            </a:fld>
            <a:endParaRPr lang="en-US"/>
          </a:p>
        </p:txBody>
      </p:sp>
    </p:spTree>
    <p:extLst>
      <p:ext uri="{BB962C8B-B14F-4D97-AF65-F5344CB8AC3E}">
        <p14:creationId xmlns:p14="http://schemas.microsoft.com/office/powerpoint/2010/main" val="1726900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8D66B0C-22CA-524D-9D63-8C41B51A17ED}" type="slidenum">
              <a:rPr lang="en-US" smtClean="0"/>
              <a:t>14</a:t>
            </a:fld>
            <a:endParaRPr lang="en-US"/>
          </a:p>
        </p:txBody>
      </p:sp>
    </p:spTree>
    <p:extLst>
      <p:ext uri="{BB962C8B-B14F-4D97-AF65-F5344CB8AC3E}">
        <p14:creationId xmlns:p14="http://schemas.microsoft.com/office/powerpoint/2010/main" val="394621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62ECEA7-0DD2-DB4D-930F-EB640B130586}" type="datetimeFigureOut">
              <a:rPr lang="en-US" smtClean="0"/>
              <a:t>9/15/16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EA907E-6384-244E-8C0A-23692B3A4B0D}" type="slidenum">
              <a:rPr lang="en-US" smtClean="0"/>
              <a:t>‹#›</a:t>
            </a:fld>
            <a:endParaRPr lang="en-US"/>
          </a:p>
        </p:txBody>
      </p:sp>
    </p:spTree>
    <p:extLst>
      <p:ext uri="{BB962C8B-B14F-4D97-AF65-F5344CB8AC3E}">
        <p14:creationId xmlns:p14="http://schemas.microsoft.com/office/powerpoint/2010/main" val="11621404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62ECEA7-0DD2-DB4D-930F-EB640B130586}" type="datetimeFigureOut">
              <a:rPr lang="en-US" smtClean="0"/>
              <a:t>9/15/16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EA907E-6384-244E-8C0A-23692B3A4B0D}" type="slidenum">
              <a:rPr lang="en-US" smtClean="0"/>
              <a:t>‹#›</a:t>
            </a:fld>
            <a:endParaRPr lang="en-US"/>
          </a:p>
        </p:txBody>
      </p:sp>
    </p:spTree>
    <p:extLst>
      <p:ext uri="{BB962C8B-B14F-4D97-AF65-F5344CB8AC3E}">
        <p14:creationId xmlns:p14="http://schemas.microsoft.com/office/powerpoint/2010/main" val="9484136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62ECEA7-0DD2-DB4D-930F-EB640B130586}" type="datetimeFigureOut">
              <a:rPr lang="en-US" smtClean="0"/>
              <a:t>9/15/16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EA907E-6384-244E-8C0A-23692B3A4B0D}" type="slidenum">
              <a:rPr lang="en-US" smtClean="0"/>
              <a:t>‹#›</a:t>
            </a:fld>
            <a:endParaRPr lang="en-US"/>
          </a:p>
        </p:txBody>
      </p:sp>
    </p:spTree>
    <p:extLst>
      <p:ext uri="{BB962C8B-B14F-4D97-AF65-F5344CB8AC3E}">
        <p14:creationId xmlns:p14="http://schemas.microsoft.com/office/powerpoint/2010/main" val="1364016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62ECEA7-0DD2-DB4D-930F-EB640B130586}" type="datetimeFigureOut">
              <a:rPr lang="en-US" smtClean="0"/>
              <a:t>9/15/16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EA907E-6384-244E-8C0A-23692B3A4B0D}" type="slidenum">
              <a:rPr lang="en-US" smtClean="0"/>
              <a:t>‹#›</a:t>
            </a:fld>
            <a:endParaRPr lang="en-US"/>
          </a:p>
        </p:txBody>
      </p:sp>
    </p:spTree>
    <p:extLst>
      <p:ext uri="{BB962C8B-B14F-4D97-AF65-F5344CB8AC3E}">
        <p14:creationId xmlns:p14="http://schemas.microsoft.com/office/powerpoint/2010/main" val="730790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62ECEA7-0DD2-DB4D-930F-EB640B130586}" type="datetimeFigureOut">
              <a:rPr lang="en-US" smtClean="0"/>
              <a:t>9/15/16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EA907E-6384-244E-8C0A-23692B3A4B0D}" type="slidenum">
              <a:rPr lang="en-US" smtClean="0"/>
              <a:t>‹#›</a:t>
            </a:fld>
            <a:endParaRPr lang="en-US"/>
          </a:p>
        </p:txBody>
      </p:sp>
    </p:spTree>
    <p:extLst>
      <p:ext uri="{BB962C8B-B14F-4D97-AF65-F5344CB8AC3E}">
        <p14:creationId xmlns:p14="http://schemas.microsoft.com/office/powerpoint/2010/main" val="9368218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62ECEA7-0DD2-DB4D-930F-EB640B130586}" type="datetimeFigureOut">
              <a:rPr lang="en-US" smtClean="0"/>
              <a:t>9/15/16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EA907E-6384-244E-8C0A-23692B3A4B0D}" type="slidenum">
              <a:rPr lang="en-US" smtClean="0"/>
              <a:t>‹#›</a:t>
            </a:fld>
            <a:endParaRPr lang="en-US"/>
          </a:p>
        </p:txBody>
      </p:sp>
    </p:spTree>
    <p:extLst>
      <p:ext uri="{BB962C8B-B14F-4D97-AF65-F5344CB8AC3E}">
        <p14:creationId xmlns:p14="http://schemas.microsoft.com/office/powerpoint/2010/main" val="1962233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62ECEA7-0DD2-DB4D-930F-EB640B130586}" type="datetimeFigureOut">
              <a:rPr lang="en-US" smtClean="0"/>
              <a:t>9/15/16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EA907E-6384-244E-8C0A-23692B3A4B0D}" type="slidenum">
              <a:rPr lang="en-US" smtClean="0"/>
              <a:t>‹#›</a:t>
            </a:fld>
            <a:endParaRPr lang="en-US"/>
          </a:p>
        </p:txBody>
      </p:sp>
    </p:spTree>
    <p:extLst>
      <p:ext uri="{BB962C8B-B14F-4D97-AF65-F5344CB8AC3E}">
        <p14:creationId xmlns:p14="http://schemas.microsoft.com/office/powerpoint/2010/main" val="353748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62ECEA7-0DD2-DB4D-930F-EB640B130586}" type="datetimeFigureOut">
              <a:rPr lang="en-US" smtClean="0"/>
              <a:t>9/15/16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EA907E-6384-244E-8C0A-23692B3A4B0D}" type="slidenum">
              <a:rPr lang="en-US" smtClean="0"/>
              <a:t>‹#›</a:t>
            </a:fld>
            <a:endParaRPr lang="en-US"/>
          </a:p>
        </p:txBody>
      </p:sp>
    </p:spTree>
    <p:extLst>
      <p:ext uri="{BB962C8B-B14F-4D97-AF65-F5344CB8AC3E}">
        <p14:creationId xmlns:p14="http://schemas.microsoft.com/office/powerpoint/2010/main" val="1211615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2ECEA7-0DD2-DB4D-930F-EB640B130586}" type="datetimeFigureOut">
              <a:rPr lang="en-US" smtClean="0"/>
              <a:t>9/15/16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EA907E-6384-244E-8C0A-23692B3A4B0D}" type="slidenum">
              <a:rPr lang="en-US" smtClean="0"/>
              <a:t>‹#›</a:t>
            </a:fld>
            <a:endParaRPr lang="en-US"/>
          </a:p>
        </p:txBody>
      </p:sp>
    </p:spTree>
    <p:extLst>
      <p:ext uri="{BB962C8B-B14F-4D97-AF65-F5344CB8AC3E}">
        <p14:creationId xmlns:p14="http://schemas.microsoft.com/office/powerpoint/2010/main" val="1180944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62ECEA7-0DD2-DB4D-930F-EB640B130586}" type="datetimeFigureOut">
              <a:rPr lang="en-US" smtClean="0"/>
              <a:t>9/15/16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EA907E-6384-244E-8C0A-23692B3A4B0D}" type="slidenum">
              <a:rPr lang="en-US" smtClean="0"/>
              <a:t>‹#›</a:t>
            </a:fld>
            <a:endParaRPr lang="en-US"/>
          </a:p>
        </p:txBody>
      </p:sp>
    </p:spTree>
    <p:extLst>
      <p:ext uri="{BB962C8B-B14F-4D97-AF65-F5344CB8AC3E}">
        <p14:creationId xmlns:p14="http://schemas.microsoft.com/office/powerpoint/2010/main" val="10836735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62ECEA7-0DD2-DB4D-930F-EB640B130586}" type="datetimeFigureOut">
              <a:rPr lang="en-US" smtClean="0"/>
              <a:t>9/15/16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EA907E-6384-244E-8C0A-23692B3A4B0D}" type="slidenum">
              <a:rPr lang="en-US" smtClean="0"/>
              <a:t>‹#›</a:t>
            </a:fld>
            <a:endParaRPr lang="en-US"/>
          </a:p>
        </p:txBody>
      </p:sp>
    </p:spTree>
    <p:extLst>
      <p:ext uri="{BB962C8B-B14F-4D97-AF65-F5344CB8AC3E}">
        <p14:creationId xmlns:p14="http://schemas.microsoft.com/office/powerpoint/2010/main" val="49249422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2ECEA7-0DD2-DB4D-930F-EB640B130586}" type="datetimeFigureOut">
              <a:rPr lang="en-US" smtClean="0"/>
              <a:t>9/15/16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EA907E-6384-244E-8C0A-23692B3A4B0D}" type="slidenum">
              <a:rPr lang="en-US" smtClean="0"/>
              <a:t>‹#›</a:t>
            </a:fld>
            <a:endParaRPr lang="en-US"/>
          </a:p>
        </p:txBody>
      </p:sp>
    </p:spTree>
    <p:extLst>
      <p:ext uri="{BB962C8B-B14F-4D97-AF65-F5344CB8AC3E}">
        <p14:creationId xmlns:p14="http://schemas.microsoft.com/office/powerpoint/2010/main" val="1743789580"/>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1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1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2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2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2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2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2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2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2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2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800" b="1" dirty="0" smtClean="0">
                <a:solidFill>
                  <a:srgbClr val="FF0000"/>
                </a:solidFill>
              </a:rPr>
              <a:t>Report of HCR 11</a:t>
            </a:r>
            <a:br>
              <a:rPr lang="en-US" sz="4800" b="1" dirty="0" smtClean="0">
                <a:solidFill>
                  <a:srgbClr val="FF0000"/>
                </a:solidFill>
              </a:rPr>
            </a:br>
            <a:r>
              <a:rPr lang="en-US" sz="4800" b="1" dirty="0" smtClean="0">
                <a:solidFill>
                  <a:srgbClr val="FF0000"/>
                </a:solidFill>
              </a:rPr>
              <a:t>Task Force on Structural Changes in Budget and Tax Policy</a:t>
            </a:r>
            <a:endParaRPr lang="en-US" sz="4800" b="1" dirty="0">
              <a:solidFill>
                <a:srgbClr val="FF0000"/>
              </a:solidFill>
            </a:endParaRPr>
          </a:p>
        </p:txBody>
      </p:sp>
      <p:sp>
        <p:nvSpPr>
          <p:cNvPr id="3" name="Subtitle 2"/>
          <p:cNvSpPr>
            <a:spLocks noGrp="1"/>
          </p:cNvSpPr>
          <p:nvPr>
            <p:ph type="subTitle" idx="1"/>
          </p:nvPr>
        </p:nvSpPr>
        <p:spPr/>
        <p:txBody>
          <a:bodyPr/>
          <a:lstStyle/>
          <a:p>
            <a:endParaRPr lang="en-US" dirty="0"/>
          </a:p>
        </p:txBody>
      </p:sp>
      <p:sp>
        <p:nvSpPr>
          <p:cNvPr id="4" name="Date Placeholder 3"/>
          <p:cNvSpPr>
            <a:spLocks noGrp="1"/>
          </p:cNvSpPr>
          <p:nvPr>
            <p:ph type="dt" sz="half" idx="10"/>
          </p:nvPr>
        </p:nvSpPr>
        <p:spPr/>
        <p:txBody>
          <a:bodyPr/>
          <a:lstStyle/>
          <a:p>
            <a:fld id="{3FC55301-FC88-F94A-BCE5-ACA22518FED5}" type="datetime1">
              <a:rPr lang="en-US" smtClean="0"/>
              <a:t>9/15/16</a:t>
            </a:fld>
            <a:endParaRPr lang="en-US"/>
          </a:p>
        </p:txBody>
      </p:sp>
      <p:sp>
        <p:nvSpPr>
          <p:cNvPr id="5" name="Slide Number Placeholder 4"/>
          <p:cNvSpPr>
            <a:spLocks noGrp="1"/>
          </p:cNvSpPr>
          <p:nvPr>
            <p:ph type="sldNum" sz="quarter" idx="12"/>
          </p:nvPr>
        </p:nvSpPr>
        <p:spPr/>
        <p:txBody>
          <a:bodyPr/>
          <a:lstStyle/>
          <a:p>
            <a:fld id="{73E70A8E-6E0B-5545-A4A5-65F53A36721F}" type="slidenum">
              <a:rPr lang="en-US" smtClean="0"/>
              <a:t>1</a:t>
            </a:fld>
            <a:endParaRPr lang="en-US"/>
          </a:p>
        </p:txBody>
      </p:sp>
    </p:spTree>
    <p:extLst>
      <p:ext uri="{BB962C8B-B14F-4D97-AF65-F5344CB8AC3E}">
        <p14:creationId xmlns:p14="http://schemas.microsoft.com/office/powerpoint/2010/main" val="1731825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Tax Choices</a:t>
            </a:r>
            <a:r>
              <a:rPr lang="en-US" dirty="0" smtClean="0"/>
              <a:t>: Sales, Individual Income, and CIFT </a:t>
            </a:r>
            <a:endParaRPr lang="en-US" dirty="0"/>
          </a:p>
        </p:txBody>
      </p:sp>
      <p:sp>
        <p:nvSpPr>
          <p:cNvPr id="3" name="Text Placeholder 2"/>
          <p:cNvSpPr>
            <a:spLocks noGrp="1"/>
          </p:cNvSpPr>
          <p:nvPr>
            <p:ph type="body" idx="1"/>
          </p:nvPr>
        </p:nvSpPr>
        <p:spPr>
          <a:xfrm>
            <a:off x="2338780" y="1026543"/>
            <a:ext cx="7772400" cy="1500187"/>
          </a:xfrm>
        </p:spPr>
        <p:txBody>
          <a:bodyPr>
            <a:normAutofit fontScale="47500" lnSpcReduction="20000"/>
          </a:bodyPr>
          <a:lstStyle/>
          <a:p>
            <a:r>
              <a:rPr lang="en-US" b="1" i="1" u="sng" dirty="0" smtClean="0"/>
              <a:t>Focus on </a:t>
            </a:r>
          </a:p>
          <a:p>
            <a:r>
              <a:rPr lang="en-US" b="1" dirty="0" smtClean="0">
                <a:solidFill>
                  <a:srgbClr val="FF0000"/>
                </a:solidFill>
              </a:rPr>
              <a:t>Tax Base: means definition of what is taxable and any exemptions </a:t>
            </a:r>
            <a:r>
              <a:rPr lang="en-US" b="1" dirty="0">
                <a:solidFill>
                  <a:srgbClr val="FF0000"/>
                </a:solidFill>
              </a:rPr>
              <a:t>and </a:t>
            </a:r>
            <a:r>
              <a:rPr lang="en-US" b="1" dirty="0" smtClean="0">
                <a:solidFill>
                  <a:srgbClr val="FF0000"/>
                </a:solidFill>
              </a:rPr>
              <a:t>deductions thereby reducing tax base </a:t>
            </a:r>
          </a:p>
          <a:p>
            <a:endParaRPr lang="en-US" b="1" dirty="0" smtClean="0">
              <a:solidFill>
                <a:srgbClr val="FF0000"/>
              </a:solidFill>
            </a:endParaRPr>
          </a:p>
          <a:p>
            <a:r>
              <a:rPr lang="en-US" b="1" dirty="0">
                <a:solidFill>
                  <a:srgbClr val="660066"/>
                </a:solidFill>
              </a:rPr>
              <a:t>Tax Rates: Keeping as Low as possible</a:t>
            </a:r>
          </a:p>
          <a:p>
            <a:endParaRPr lang="en-US" b="1" dirty="0" smtClean="0">
              <a:solidFill>
                <a:srgbClr val="FF0000"/>
              </a:solidFill>
            </a:endParaRPr>
          </a:p>
          <a:p>
            <a:r>
              <a:rPr lang="en-US" b="1" dirty="0" smtClean="0">
                <a:solidFill>
                  <a:srgbClr val="002060"/>
                </a:solidFill>
              </a:rPr>
              <a:t>Tax liability: means determining rates to be levied and examining any tax credits which reduce tax liability</a:t>
            </a:r>
          </a:p>
          <a:p>
            <a:endParaRPr lang="en-US" b="1" dirty="0">
              <a:solidFill>
                <a:srgbClr val="002060"/>
              </a:solidFill>
            </a:endParaRPr>
          </a:p>
        </p:txBody>
      </p:sp>
      <p:sp>
        <p:nvSpPr>
          <p:cNvPr id="4" name="Date Placeholder 3"/>
          <p:cNvSpPr>
            <a:spLocks noGrp="1"/>
          </p:cNvSpPr>
          <p:nvPr>
            <p:ph type="dt" sz="half" idx="10"/>
          </p:nvPr>
        </p:nvSpPr>
        <p:spPr/>
        <p:txBody>
          <a:bodyPr/>
          <a:lstStyle/>
          <a:p>
            <a:fld id="{12E9AA4D-F9CA-E146-BE79-D195E2228729}" type="datetime1">
              <a:rPr lang="en-US" smtClean="0"/>
              <a:t>9/15/16</a:t>
            </a:fld>
            <a:endParaRPr lang="en-US"/>
          </a:p>
        </p:txBody>
      </p:sp>
      <p:sp>
        <p:nvSpPr>
          <p:cNvPr id="5" name="Slide Number Placeholder 4"/>
          <p:cNvSpPr>
            <a:spLocks noGrp="1"/>
          </p:cNvSpPr>
          <p:nvPr>
            <p:ph type="sldNum" sz="quarter" idx="12"/>
          </p:nvPr>
        </p:nvSpPr>
        <p:spPr/>
        <p:txBody>
          <a:bodyPr/>
          <a:lstStyle/>
          <a:p>
            <a:fld id="{73E70A8E-6E0B-5545-A4A5-65F53A36721F}" type="slidenum">
              <a:rPr lang="en-US" smtClean="0"/>
              <a:t>10</a:t>
            </a:fld>
            <a:endParaRPr lang="en-US"/>
          </a:p>
        </p:txBody>
      </p:sp>
    </p:spTree>
    <p:extLst>
      <p:ext uri="{BB962C8B-B14F-4D97-AF65-F5344CB8AC3E}">
        <p14:creationId xmlns:p14="http://schemas.microsoft.com/office/powerpoint/2010/main" val="2130631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602"/>
            <a:ext cx="8229600" cy="1143000"/>
          </a:xfrm>
        </p:spPr>
        <p:txBody>
          <a:bodyPr/>
          <a:lstStyle/>
          <a:p>
            <a:r>
              <a:rPr lang="en-US" dirty="0" smtClean="0"/>
              <a:t>Tax Restructuring--Decisions</a:t>
            </a:r>
            <a:endParaRPr lang="en-US" dirty="0"/>
          </a:p>
        </p:txBody>
      </p:sp>
      <p:sp>
        <p:nvSpPr>
          <p:cNvPr id="3" name="Content Placeholder 2"/>
          <p:cNvSpPr>
            <a:spLocks noGrp="1"/>
          </p:cNvSpPr>
          <p:nvPr>
            <p:ph idx="1"/>
          </p:nvPr>
        </p:nvSpPr>
        <p:spPr>
          <a:xfrm>
            <a:off x="2025202" y="889104"/>
            <a:ext cx="8104319" cy="5467247"/>
          </a:xfrm>
        </p:spPr>
        <p:txBody>
          <a:bodyPr>
            <a:noAutofit/>
          </a:bodyPr>
          <a:lstStyle/>
          <a:p>
            <a:r>
              <a:rPr lang="en-US" sz="2000" b="1" u="sng" dirty="0"/>
              <a:t>Further Increases Not in Interest of State for revenue enhancements or offsets</a:t>
            </a:r>
          </a:p>
          <a:p>
            <a:pPr lvl="1"/>
            <a:r>
              <a:rPr lang="en-US" sz="2000" dirty="0"/>
              <a:t>Excise—tobacco, liquor, beer---already increased (increases for health reasons can be considered, but state is now &gt; Mississippi tax on cigarettes; equal to Arkansas’; and lower than the Texas rate by 33 cents per pack)  </a:t>
            </a:r>
          </a:p>
          <a:p>
            <a:pPr lvl="1"/>
            <a:r>
              <a:rPr lang="en-US" sz="2000" dirty="0"/>
              <a:t>Excise license tax---needs to be examined in separate analysis (substantial interstate/intrastate issues to be examined)</a:t>
            </a:r>
          </a:p>
          <a:p>
            <a:pPr lvl="1"/>
            <a:r>
              <a:rPr lang="en-US" sz="2000" dirty="0"/>
              <a:t>Gaming—might look at expansion of fantasy sports betting if it becomes constitutional according to federal government, but, otherwise, gaming taxes are consistent with market conditions and competition from other states</a:t>
            </a:r>
          </a:p>
          <a:p>
            <a:pPr lvl="1"/>
            <a:r>
              <a:rPr lang="en-US" sz="2000" dirty="0"/>
              <a:t>Oil and gas—tax rates on oil and natural gas have been part of tax structure since 1973 and 1990 respectively.  Horizontal drilling exemption was adjusted in 2015 Legislative session.  We believe it could be eliminated without long-term impact on drilling in Tuscaloosa Marine Shale; obviously, it could cause some shifting of the timing of activity</a:t>
            </a:r>
            <a:r>
              <a:rPr lang="en-US" sz="2000" b="1" u="sng" dirty="0">
                <a:solidFill>
                  <a:srgbClr val="FF0000"/>
                </a:solidFill>
              </a:rPr>
              <a:t>.  </a:t>
            </a:r>
            <a:r>
              <a:rPr lang="en-US" sz="2000" b="1" u="sng" dirty="0">
                <a:solidFill>
                  <a:srgbClr val="FF0000"/>
                </a:solidFill>
              </a:rPr>
              <a:t>Issue on oil and gas revenues should be the appropriate use of these revenues</a:t>
            </a:r>
            <a:r>
              <a:rPr lang="en-US" sz="2000" dirty="0" smtClean="0"/>
              <a:t>.</a:t>
            </a:r>
            <a:endParaRPr lang="en-US" sz="2000" dirty="0"/>
          </a:p>
        </p:txBody>
      </p:sp>
      <p:sp>
        <p:nvSpPr>
          <p:cNvPr id="4" name="Date Placeholder 3"/>
          <p:cNvSpPr>
            <a:spLocks noGrp="1"/>
          </p:cNvSpPr>
          <p:nvPr>
            <p:ph type="dt" sz="half" idx="10"/>
          </p:nvPr>
        </p:nvSpPr>
        <p:spPr/>
        <p:txBody>
          <a:bodyPr/>
          <a:lstStyle/>
          <a:p>
            <a:fld id="{7BB6F8A1-B214-BF41-B632-D03C877D42C1}" type="datetime1">
              <a:rPr lang="en-US" smtClean="0"/>
              <a:t>9/15/16</a:t>
            </a:fld>
            <a:endParaRPr lang="en-US"/>
          </a:p>
        </p:txBody>
      </p:sp>
      <p:sp>
        <p:nvSpPr>
          <p:cNvPr id="5" name="Slide Number Placeholder 4"/>
          <p:cNvSpPr>
            <a:spLocks noGrp="1"/>
          </p:cNvSpPr>
          <p:nvPr>
            <p:ph type="sldNum" sz="quarter" idx="12"/>
          </p:nvPr>
        </p:nvSpPr>
        <p:spPr/>
        <p:txBody>
          <a:bodyPr/>
          <a:lstStyle/>
          <a:p>
            <a:fld id="{73E70A8E-6E0B-5545-A4A5-65F53A36721F}" type="slidenum">
              <a:rPr lang="en-US" smtClean="0"/>
              <a:t>11</a:t>
            </a:fld>
            <a:endParaRPr lang="en-US"/>
          </a:p>
        </p:txBody>
      </p:sp>
    </p:spTree>
    <p:extLst>
      <p:ext uri="{BB962C8B-B14F-4D97-AF65-F5344CB8AC3E}">
        <p14:creationId xmlns:p14="http://schemas.microsoft.com/office/powerpoint/2010/main" val="474971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602"/>
            <a:ext cx="8229600" cy="1143000"/>
          </a:xfrm>
        </p:spPr>
        <p:txBody>
          <a:bodyPr/>
          <a:lstStyle/>
          <a:p>
            <a:r>
              <a:rPr lang="en-US" dirty="0" smtClean="0"/>
              <a:t>Tax Restructuring--Decisions</a:t>
            </a:r>
            <a:endParaRPr lang="en-US" dirty="0"/>
          </a:p>
        </p:txBody>
      </p:sp>
      <p:sp>
        <p:nvSpPr>
          <p:cNvPr id="3" name="Content Placeholder 2"/>
          <p:cNvSpPr>
            <a:spLocks noGrp="1"/>
          </p:cNvSpPr>
          <p:nvPr>
            <p:ph idx="1"/>
          </p:nvPr>
        </p:nvSpPr>
        <p:spPr>
          <a:xfrm>
            <a:off x="2025202" y="889104"/>
            <a:ext cx="8104319" cy="5467247"/>
          </a:xfrm>
        </p:spPr>
        <p:txBody>
          <a:bodyPr>
            <a:normAutofit/>
          </a:bodyPr>
          <a:lstStyle/>
          <a:p>
            <a:r>
              <a:rPr lang="en-US" sz="2000" b="1" u="sng" dirty="0" smtClean="0"/>
              <a:t>Must Focus on These Taxes</a:t>
            </a:r>
            <a:endParaRPr lang="en-US" sz="2000" b="1" u="sng" dirty="0"/>
          </a:p>
          <a:p>
            <a:pPr lvl="1"/>
            <a:r>
              <a:rPr lang="en-US" sz="2000" b="1" u="sng" dirty="0"/>
              <a:t>Sales Tax</a:t>
            </a:r>
          </a:p>
          <a:p>
            <a:pPr lvl="2"/>
            <a:r>
              <a:rPr lang="en-US" dirty="0"/>
              <a:t>Tax base (exemptions and exclusions)—</a:t>
            </a:r>
            <a:r>
              <a:rPr lang="en-US" b="1" dirty="0">
                <a:solidFill>
                  <a:srgbClr val="FF0000"/>
                </a:solidFill>
              </a:rPr>
              <a:t>broaden base</a:t>
            </a:r>
          </a:p>
          <a:p>
            <a:pPr lvl="2"/>
            <a:r>
              <a:rPr lang="en-US" dirty="0"/>
              <a:t>Rates---</a:t>
            </a:r>
            <a:r>
              <a:rPr lang="en-US" b="1" dirty="0">
                <a:solidFill>
                  <a:srgbClr val="FF0000"/>
                </a:solidFill>
              </a:rPr>
              <a:t>getting it back down to </a:t>
            </a:r>
            <a:r>
              <a:rPr lang="en-US" b="1" dirty="0" smtClean="0">
                <a:solidFill>
                  <a:srgbClr val="FF0000"/>
                </a:solidFill>
              </a:rPr>
              <a:t>3% to 4</a:t>
            </a:r>
            <a:r>
              <a:rPr lang="en-US" b="1" dirty="0">
                <a:solidFill>
                  <a:srgbClr val="FF0000"/>
                </a:solidFill>
              </a:rPr>
              <a:t>% </a:t>
            </a:r>
            <a:r>
              <a:rPr lang="en-US" b="1" dirty="0" smtClean="0">
                <a:solidFill>
                  <a:srgbClr val="FF0000"/>
                </a:solidFill>
              </a:rPr>
              <a:t>depending </a:t>
            </a:r>
            <a:r>
              <a:rPr lang="en-US" b="1" dirty="0">
                <a:solidFill>
                  <a:srgbClr val="FF0000"/>
                </a:solidFill>
              </a:rPr>
              <a:t>on base broadening</a:t>
            </a:r>
          </a:p>
          <a:p>
            <a:pPr lvl="2"/>
            <a:r>
              <a:rPr lang="en-US" b="1" dirty="0">
                <a:solidFill>
                  <a:srgbClr val="FF0000"/>
                </a:solidFill>
              </a:rPr>
              <a:t>Administrative Issues, working towards common state and local tax base, collection, and auditing</a:t>
            </a:r>
          </a:p>
          <a:p>
            <a:pPr lvl="1"/>
            <a:r>
              <a:rPr lang="en-US" sz="2000" b="1" u="sng" dirty="0"/>
              <a:t>Individual Income Tax</a:t>
            </a:r>
          </a:p>
          <a:p>
            <a:pPr lvl="2"/>
            <a:r>
              <a:rPr lang="en-US" b="1" dirty="0">
                <a:solidFill>
                  <a:srgbClr val="FF0000"/>
                </a:solidFill>
              </a:rPr>
              <a:t>Down-size exemptions and deductions thereby expanding tax base and down-sizing or eliminating tax  credits thereby not diminishing the tax liability;  both measures permit the state to lower the tax rates that apply to ALL taxpayers </a:t>
            </a:r>
          </a:p>
          <a:p>
            <a:pPr lvl="2"/>
            <a:r>
              <a:rPr lang="en-US" b="1" dirty="0">
                <a:solidFill>
                  <a:srgbClr val="FF0000"/>
                </a:solidFill>
              </a:rPr>
              <a:t>Rates: select rate or rates </a:t>
            </a:r>
            <a:r>
              <a:rPr lang="en-US" b="1" u="sng" dirty="0">
                <a:solidFill>
                  <a:srgbClr val="FF0000"/>
                </a:solidFill>
              </a:rPr>
              <a:t>in line with appropriate distributional impact </a:t>
            </a:r>
            <a:r>
              <a:rPr lang="en-US" b="1" dirty="0">
                <a:solidFill>
                  <a:srgbClr val="FF0000"/>
                </a:solidFill>
              </a:rPr>
              <a:t>on various income categories</a:t>
            </a:r>
          </a:p>
          <a:p>
            <a:pPr lvl="3"/>
            <a:r>
              <a:rPr lang="en-US" sz="2000" dirty="0"/>
              <a:t>Single rate or</a:t>
            </a:r>
          </a:p>
          <a:p>
            <a:pPr lvl="3"/>
            <a:r>
              <a:rPr lang="en-US" sz="2000" dirty="0"/>
              <a:t>Progressive rate </a:t>
            </a:r>
            <a:r>
              <a:rPr lang="en-US" sz="2000" dirty="0" smtClean="0"/>
              <a:t>structure</a:t>
            </a:r>
            <a:endParaRPr lang="en-US" sz="2000" dirty="0"/>
          </a:p>
        </p:txBody>
      </p:sp>
      <p:sp>
        <p:nvSpPr>
          <p:cNvPr id="4" name="Date Placeholder 3"/>
          <p:cNvSpPr>
            <a:spLocks noGrp="1"/>
          </p:cNvSpPr>
          <p:nvPr>
            <p:ph type="dt" sz="half" idx="10"/>
          </p:nvPr>
        </p:nvSpPr>
        <p:spPr/>
        <p:txBody>
          <a:bodyPr/>
          <a:lstStyle/>
          <a:p>
            <a:fld id="{7BB6F8A1-B214-BF41-B632-D03C877D42C1}" type="datetime1">
              <a:rPr lang="en-US" smtClean="0"/>
              <a:t>9/16/16</a:t>
            </a:fld>
            <a:endParaRPr lang="en-US"/>
          </a:p>
        </p:txBody>
      </p:sp>
      <p:sp>
        <p:nvSpPr>
          <p:cNvPr id="5" name="Slide Number Placeholder 4"/>
          <p:cNvSpPr>
            <a:spLocks noGrp="1"/>
          </p:cNvSpPr>
          <p:nvPr>
            <p:ph type="sldNum" sz="quarter" idx="12"/>
          </p:nvPr>
        </p:nvSpPr>
        <p:spPr/>
        <p:txBody>
          <a:bodyPr/>
          <a:lstStyle/>
          <a:p>
            <a:fld id="{73E70A8E-6E0B-5545-A4A5-65F53A36721F}" type="slidenum">
              <a:rPr lang="en-US" smtClean="0"/>
              <a:t>12</a:t>
            </a:fld>
            <a:endParaRPr lang="en-US"/>
          </a:p>
        </p:txBody>
      </p:sp>
    </p:spTree>
    <p:extLst>
      <p:ext uri="{BB962C8B-B14F-4D97-AF65-F5344CB8AC3E}">
        <p14:creationId xmlns:p14="http://schemas.microsoft.com/office/powerpoint/2010/main" val="6198776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602"/>
            <a:ext cx="8229600" cy="1143000"/>
          </a:xfrm>
        </p:spPr>
        <p:txBody>
          <a:bodyPr/>
          <a:lstStyle/>
          <a:p>
            <a:r>
              <a:rPr lang="en-US" dirty="0" smtClean="0"/>
              <a:t>Tax Restructuring--Decisions</a:t>
            </a:r>
            <a:endParaRPr lang="en-US" dirty="0"/>
          </a:p>
        </p:txBody>
      </p:sp>
      <p:sp>
        <p:nvSpPr>
          <p:cNvPr id="3" name="Content Placeholder 2"/>
          <p:cNvSpPr>
            <a:spLocks noGrp="1"/>
          </p:cNvSpPr>
          <p:nvPr>
            <p:ph idx="1"/>
          </p:nvPr>
        </p:nvSpPr>
        <p:spPr>
          <a:xfrm>
            <a:off x="2025202" y="889104"/>
            <a:ext cx="8104319" cy="5467247"/>
          </a:xfrm>
        </p:spPr>
        <p:txBody>
          <a:bodyPr>
            <a:normAutofit/>
          </a:bodyPr>
          <a:lstStyle/>
          <a:p>
            <a:r>
              <a:rPr lang="en-US" sz="2100" b="1" u="sng" dirty="0" smtClean="0"/>
              <a:t>Must </a:t>
            </a:r>
            <a:r>
              <a:rPr lang="en-US" sz="2100" b="1" u="sng" dirty="0"/>
              <a:t>Focus </a:t>
            </a:r>
            <a:r>
              <a:rPr lang="en-US" sz="1500" b="1" u="sng" dirty="0"/>
              <a:t>on these taxes</a:t>
            </a:r>
          </a:p>
          <a:p>
            <a:pPr lvl="1"/>
            <a:r>
              <a:rPr lang="en-US" sz="1500" b="1" u="sng" dirty="0" smtClean="0"/>
              <a:t>CIFT</a:t>
            </a:r>
            <a:endParaRPr lang="en-US" sz="1500" b="1" u="sng" dirty="0"/>
          </a:p>
          <a:p>
            <a:pPr lvl="2"/>
            <a:r>
              <a:rPr lang="en-US" sz="1500" b="1" dirty="0">
                <a:solidFill>
                  <a:srgbClr val="FF0000"/>
                </a:solidFill>
              </a:rPr>
              <a:t>Definition of Tax Base</a:t>
            </a:r>
            <a:r>
              <a:rPr lang="en-US" sz="1500" dirty="0"/>
              <a:t>—improved by actions of Extraordinary sessions (kudos to Legislature and Governor)</a:t>
            </a:r>
          </a:p>
          <a:p>
            <a:pPr lvl="3"/>
            <a:r>
              <a:rPr lang="en-US" sz="1100" dirty="0"/>
              <a:t>Keep subchapter S corporation</a:t>
            </a:r>
          </a:p>
          <a:p>
            <a:pPr lvl="3"/>
            <a:r>
              <a:rPr lang="en-US" sz="1100" dirty="0"/>
              <a:t>Keep net Louisiana operating loss</a:t>
            </a:r>
          </a:p>
          <a:p>
            <a:pPr lvl="3"/>
            <a:r>
              <a:rPr lang="en-US" sz="1100" dirty="0"/>
              <a:t>Add-back on deductible interest and expenses, intangible expenses and costs, and management fees</a:t>
            </a:r>
          </a:p>
          <a:p>
            <a:pPr lvl="3"/>
            <a:r>
              <a:rPr lang="en-US" sz="1100" dirty="0"/>
              <a:t>Market sourcing of services</a:t>
            </a:r>
          </a:p>
          <a:p>
            <a:pPr lvl="3"/>
            <a:r>
              <a:rPr lang="en-US" sz="1100" dirty="0"/>
              <a:t>Changes apportionment formula for calculating CIFT.</a:t>
            </a:r>
          </a:p>
          <a:p>
            <a:pPr lvl="3"/>
            <a:r>
              <a:rPr lang="en-US" sz="1100" dirty="0"/>
              <a:t>These are fundamental changes to provide stability to corporate income tax base and to reduce the necessity of judicial rulings in disputes regarding tax obligations. The focus is now on the administration of these tax changes.</a:t>
            </a:r>
          </a:p>
          <a:p>
            <a:pPr lvl="2"/>
            <a:r>
              <a:rPr lang="en-US" sz="1500" dirty="0"/>
              <a:t>Constitutional choice in November—very important concept lower rate and expand base</a:t>
            </a:r>
          </a:p>
          <a:p>
            <a:pPr lvl="3"/>
            <a:r>
              <a:rPr lang="en-US" sz="1100" dirty="0"/>
              <a:t>Eliminate federal tax deductibility in exchange for flat rate of 6.5% compared to 8.0% at top marginal rate for taxable corporate income above $200,000</a:t>
            </a:r>
          </a:p>
          <a:p>
            <a:pPr lvl="3"/>
            <a:r>
              <a:rPr lang="en-US" sz="1100" dirty="0"/>
              <a:t>Recommends approval</a:t>
            </a:r>
          </a:p>
          <a:p>
            <a:pPr lvl="2"/>
            <a:r>
              <a:rPr lang="en-US" sz="1500" dirty="0"/>
              <a:t>Tax credits with respect to CIFT</a:t>
            </a:r>
          </a:p>
          <a:p>
            <a:pPr lvl="3"/>
            <a:r>
              <a:rPr lang="en-US" sz="1100" dirty="0"/>
              <a:t>Keep Subchapter S Corporation and Net Louisiana Operating Loss credits</a:t>
            </a:r>
          </a:p>
          <a:p>
            <a:pPr lvl="3"/>
            <a:r>
              <a:rPr lang="en-US" sz="1100" dirty="0"/>
              <a:t>Downsize </a:t>
            </a:r>
            <a:r>
              <a:rPr lang="en-US" sz="1100" dirty="0" smtClean="0"/>
              <a:t>Inventory </a:t>
            </a:r>
            <a:r>
              <a:rPr lang="en-US" sz="1100" dirty="0"/>
              <a:t>tax credit and natural gas credit</a:t>
            </a:r>
          </a:p>
          <a:p>
            <a:pPr lvl="3"/>
            <a:r>
              <a:rPr lang="en-US" sz="1100" dirty="0"/>
              <a:t>Keeping credit for Offshore vessels and certain telephone companies for U.S. constitutional reasons and for maintaining fairness between public service property and commercial property</a:t>
            </a:r>
          </a:p>
          <a:p>
            <a:pPr lvl="3"/>
            <a:r>
              <a:rPr lang="en-US" sz="1100" dirty="0"/>
              <a:t>Eliminate all other credits except for film credit, rehabilitation of historic structures, and school readiness child care provider credit (to be covered separately</a:t>
            </a:r>
            <a:r>
              <a:rPr lang="en-US" sz="1100" dirty="0" smtClean="0"/>
              <a:t>)</a:t>
            </a:r>
            <a:endParaRPr lang="en-US" dirty="0"/>
          </a:p>
        </p:txBody>
      </p:sp>
      <p:sp>
        <p:nvSpPr>
          <p:cNvPr id="4" name="Date Placeholder 3"/>
          <p:cNvSpPr>
            <a:spLocks noGrp="1"/>
          </p:cNvSpPr>
          <p:nvPr>
            <p:ph type="dt" sz="half" idx="10"/>
          </p:nvPr>
        </p:nvSpPr>
        <p:spPr/>
        <p:txBody>
          <a:bodyPr/>
          <a:lstStyle/>
          <a:p>
            <a:fld id="{7BB6F8A1-B214-BF41-B632-D03C877D42C1}" type="datetime1">
              <a:rPr lang="en-US" smtClean="0"/>
              <a:t>9/16/16</a:t>
            </a:fld>
            <a:endParaRPr lang="en-US"/>
          </a:p>
        </p:txBody>
      </p:sp>
      <p:sp>
        <p:nvSpPr>
          <p:cNvPr id="5" name="Slide Number Placeholder 4"/>
          <p:cNvSpPr>
            <a:spLocks noGrp="1"/>
          </p:cNvSpPr>
          <p:nvPr>
            <p:ph type="sldNum" sz="quarter" idx="12"/>
          </p:nvPr>
        </p:nvSpPr>
        <p:spPr/>
        <p:txBody>
          <a:bodyPr/>
          <a:lstStyle/>
          <a:p>
            <a:fld id="{73E70A8E-6E0B-5545-A4A5-65F53A36721F}" type="slidenum">
              <a:rPr lang="en-US" smtClean="0"/>
              <a:t>13</a:t>
            </a:fld>
            <a:endParaRPr lang="en-US"/>
          </a:p>
        </p:txBody>
      </p:sp>
    </p:spTree>
    <p:extLst>
      <p:ext uri="{BB962C8B-B14F-4D97-AF65-F5344CB8AC3E}">
        <p14:creationId xmlns:p14="http://schemas.microsoft.com/office/powerpoint/2010/main" val="8278173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602"/>
            <a:ext cx="8229600" cy="1143000"/>
          </a:xfrm>
        </p:spPr>
        <p:txBody>
          <a:bodyPr/>
          <a:lstStyle/>
          <a:p>
            <a:r>
              <a:rPr lang="en-US" dirty="0" smtClean="0"/>
              <a:t>Tax Restructuring--Decisions</a:t>
            </a:r>
            <a:endParaRPr lang="en-US" dirty="0"/>
          </a:p>
        </p:txBody>
      </p:sp>
      <p:sp>
        <p:nvSpPr>
          <p:cNvPr id="3" name="Content Placeholder 2"/>
          <p:cNvSpPr>
            <a:spLocks noGrp="1"/>
          </p:cNvSpPr>
          <p:nvPr>
            <p:ph idx="1"/>
          </p:nvPr>
        </p:nvSpPr>
        <p:spPr>
          <a:xfrm>
            <a:off x="2025202" y="889104"/>
            <a:ext cx="8104319" cy="5467247"/>
          </a:xfrm>
        </p:spPr>
        <p:txBody>
          <a:bodyPr>
            <a:normAutofit lnSpcReduction="10000"/>
          </a:bodyPr>
          <a:lstStyle/>
          <a:p>
            <a:r>
              <a:rPr lang="en-US" sz="2000" b="1" u="sng" dirty="0" smtClean="0"/>
              <a:t>Must </a:t>
            </a:r>
            <a:r>
              <a:rPr lang="en-US" sz="2000" b="1" u="sng" dirty="0"/>
              <a:t>Focus on these taxes</a:t>
            </a:r>
          </a:p>
          <a:p>
            <a:pPr lvl="2"/>
            <a:r>
              <a:rPr lang="en-US" b="1" dirty="0" smtClean="0"/>
              <a:t>Motion </a:t>
            </a:r>
            <a:r>
              <a:rPr lang="en-US" b="1" dirty="0"/>
              <a:t>Picture Film Credit:  </a:t>
            </a:r>
          </a:p>
          <a:p>
            <a:pPr lvl="3"/>
            <a:r>
              <a:rPr lang="en-US" sz="2000" dirty="0"/>
              <a:t>Present plan to fully accommodate all credits provided prior to July 2017—back load and spread payments out so as to not create fiscal issue</a:t>
            </a:r>
          </a:p>
          <a:p>
            <a:pPr lvl="3"/>
            <a:r>
              <a:rPr lang="en-US" sz="2000" dirty="0" smtClean="0"/>
              <a:t>Adjust motion </a:t>
            </a:r>
            <a:r>
              <a:rPr lang="en-US" sz="2000" dirty="0"/>
              <a:t>picture tax credit as of July 2017 </a:t>
            </a:r>
            <a:r>
              <a:rPr lang="en-US" sz="2000" dirty="0" smtClean="0"/>
              <a:t>and ask LED to redesign program since </a:t>
            </a:r>
            <a:r>
              <a:rPr lang="en-US" sz="2000" dirty="0"/>
              <a:t>all studies, including studies on the Louisiana motion picture tax credit, have indicated a negative rate of return—that is, the credit costs the state more than it can recover in state tax collections, either direct or indirect.</a:t>
            </a:r>
          </a:p>
          <a:p>
            <a:pPr lvl="3"/>
            <a:r>
              <a:rPr lang="en-US" sz="2000" dirty="0" smtClean="0"/>
              <a:t>Legislature must </a:t>
            </a:r>
            <a:r>
              <a:rPr lang="en-US" sz="2000" dirty="0"/>
              <a:t>examine any new proposal as developed by LED as it attempts to improve ROI of this tax credit</a:t>
            </a:r>
          </a:p>
          <a:p>
            <a:pPr lvl="2"/>
            <a:r>
              <a:rPr lang="en-US" b="1" dirty="0"/>
              <a:t>Rehabilitation of Historic Structures</a:t>
            </a:r>
          </a:p>
          <a:p>
            <a:pPr lvl="3"/>
            <a:r>
              <a:rPr lang="en-US" sz="2000" dirty="0"/>
              <a:t>Allow to continue per current law and undergo extensive analysis as of December 2021</a:t>
            </a:r>
            <a:r>
              <a:rPr lang="en-US" sz="2000" b="1" dirty="0"/>
              <a:t>.</a:t>
            </a:r>
          </a:p>
          <a:p>
            <a:pPr lvl="2"/>
            <a:r>
              <a:rPr lang="en-US" b="1" dirty="0"/>
              <a:t>School Readiness </a:t>
            </a:r>
            <a:r>
              <a:rPr lang="en-US" b="1" dirty="0" smtClean="0"/>
              <a:t>Credit</a:t>
            </a:r>
          </a:p>
          <a:p>
            <a:pPr lvl="2"/>
            <a:r>
              <a:rPr lang="en-US" b="1" dirty="0" smtClean="0"/>
              <a:t>Other Credits and Exemptions</a:t>
            </a:r>
            <a:endParaRPr lang="en-US" b="1" dirty="0"/>
          </a:p>
        </p:txBody>
      </p:sp>
      <p:sp>
        <p:nvSpPr>
          <p:cNvPr id="4" name="Date Placeholder 3"/>
          <p:cNvSpPr>
            <a:spLocks noGrp="1"/>
          </p:cNvSpPr>
          <p:nvPr>
            <p:ph type="dt" sz="half" idx="10"/>
          </p:nvPr>
        </p:nvSpPr>
        <p:spPr/>
        <p:txBody>
          <a:bodyPr/>
          <a:lstStyle/>
          <a:p>
            <a:fld id="{7BB6F8A1-B214-BF41-B632-D03C877D42C1}" type="datetime1">
              <a:rPr lang="en-US" smtClean="0"/>
              <a:t>9/16/16</a:t>
            </a:fld>
            <a:endParaRPr lang="en-US"/>
          </a:p>
        </p:txBody>
      </p:sp>
      <p:sp>
        <p:nvSpPr>
          <p:cNvPr id="5" name="Slide Number Placeholder 4"/>
          <p:cNvSpPr>
            <a:spLocks noGrp="1"/>
          </p:cNvSpPr>
          <p:nvPr>
            <p:ph type="sldNum" sz="quarter" idx="12"/>
          </p:nvPr>
        </p:nvSpPr>
        <p:spPr/>
        <p:txBody>
          <a:bodyPr/>
          <a:lstStyle/>
          <a:p>
            <a:fld id="{73E70A8E-6E0B-5545-A4A5-65F53A36721F}" type="slidenum">
              <a:rPr lang="en-US" smtClean="0"/>
              <a:t>14</a:t>
            </a:fld>
            <a:endParaRPr lang="en-US"/>
          </a:p>
        </p:txBody>
      </p:sp>
    </p:spTree>
    <p:extLst>
      <p:ext uri="{BB962C8B-B14F-4D97-AF65-F5344CB8AC3E}">
        <p14:creationId xmlns:p14="http://schemas.microsoft.com/office/powerpoint/2010/main" val="4145196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 of Tax Changes</a:t>
            </a:r>
            <a:endParaRPr lang="en-US" dirty="0"/>
          </a:p>
        </p:txBody>
      </p:sp>
      <p:sp>
        <p:nvSpPr>
          <p:cNvPr id="3" name="Content Placeholder 2"/>
          <p:cNvSpPr>
            <a:spLocks noGrp="1"/>
          </p:cNvSpPr>
          <p:nvPr>
            <p:ph idx="1"/>
          </p:nvPr>
        </p:nvSpPr>
        <p:spPr>
          <a:xfrm>
            <a:off x="1981200" y="1600201"/>
            <a:ext cx="8557260" cy="4525963"/>
          </a:xfrm>
        </p:spPr>
        <p:txBody>
          <a:bodyPr>
            <a:normAutofit/>
          </a:bodyPr>
          <a:lstStyle/>
          <a:p>
            <a:r>
              <a:rPr lang="en-US" b="1" u="sng" dirty="0">
                <a:solidFill>
                  <a:srgbClr val="FF0000"/>
                </a:solidFill>
              </a:rPr>
              <a:t>Stability</a:t>
            </a:r>
            <a:r>
              <a:rPr lang="en-US" dirty="0"/>
              <a:t>: A more predictable long-term revenue </a:t>
            </a:r>
            <a:r>
              <a:rPr lang="en-US" dirty="0"/>
              <a:t>s</a:t>
            </a:r>
            <a:r>
              <a:rPr lang="en-US" dirty="0"/>
              <a:t>tream</a:t>
            </a:r>
          </a:p>
          <a:p>
            <a:r>
              <a:rPr lang="en-US" b="1" u="sng" dirty="0">
                <a:solidFill>
                  <a:srgbClr val="FF0000"/>
                </a:solidFill>
              </a:rPr>
              <a:t>Fairness</a:t>
            </a:r>
            <a:r>
              <a:rPr lang="en-US" dirty="0"/>
              <a:t>: Improvement in progressivity of overall sales and income tax structure</a:t>
            </a:r>
          </a:p>
          <a:p>
            <a:r>
              <a:rPr lang="en-US" b="1" u="sng" dirty="0">
                <a:solidFill>
                  <a:srgbClr val="FF0000"/>
                </a:solidFill>
              </a:rPr>
              <a:t>Competitiveness</a:t>
            </a:r>
            <a:r>
              <a:rPr lang="en-US" dirty="0"/>
              <a:t>: Keep Louisiana competitive with its neighbors</a:t>
            </a:r>
            <a:endParaRPr lang="en-US" b="1" u="sng" dirty="0">
              <a:solidFill>
                <a:srgbClr val="FF0000"/>
              </a:solidFill>
            </a:endParaRPr>
          </a:p>
          <a:p>
            <a:r>
              <a:rPr lang="en-US" b="1" u="sng" dirty="0">
                <a:solidFill>
                  <a:srgbClr val="FF0000"/>
                </a:solidFill>
              </a:rPr>
              <a:t>Simplification</a:t>
            </a:r>
            <a:r>
              <a:rPr lang="en-US" dirty="0"/>
              <a:t> of tax administration: A shorter and less complicated form for taxpayers and increased voluntary compliance</a:t>
            </a:r>
            <a:endParaRPr lang="en-US" dirty="0"/>
          </a:p>
        </p:txBody>
      </p:sp>
      <p:sp>
        <p:nvSpPr>
          <p:cNvPr id="4" name="Date Placeholder 3"/>
          <p:cNvSpPr>
            <a:spLocks noGrp="1"/>
          </p:cNvSpPr>
          <p:nvPr>
            <p:ph type="dt" sz="half" idx="10"/>
          </p:nvPr>
        </p:nvSpPr>
        <p:spPr/>
        <p:txBody>
          <a:bodyPr/>
          <a:lstStyle/>
          <a:p>
            <a:fld id="{7C27152D-BE13-2043-927A-83FA3C5F2E80}" type="datetime1">
              <a:rPr lang="en-US" smtClean="0"/>
              <a:t>9/15/16</a:t>
            </a:fld>
            <a:endParaRPr lang="en-US"/>
          </a:p>
        </p:txBody>
      </p:sp>
      <p:sp>
        <p:nvSpPr>
          <p:cNvPr id="5" name="Slide Number Placeholder 4"/>
          <p:cNvSpPr>
            <a:spLocks noGrp="1"/>
          </p:cNvSpPr>
          <p:nvPr>
            <p:ph type="sldNum" sz="quarter" idx="12"/>
          </p:nvPr>
        </p:nvSpPr>
        <p:spPr/>
        <p:txBody>
          <a:bodyPr/>
          <a:lstStyle/>
          <a:p>
            <a:fld id="{73E70A8E-6E0B-5545-A4A5-65F53A36721F}" type="slidenum">
              <a:rPr lang="en-US" smtClean="0"/>
              <a:t>15</a:t>
            </a:fld>
            <a:endParaRPr lang="en-US"/>
          </a:p>
        </p:txBody>
      </p:sp>
    </p:spTree>
    <p:extLst>
      <p:ext uri="{BB962C8B-B14F-4D97-AF65-F5344CB8AC3E}">
        <p14:creationId xmlns:p14="http://schemas.microsoft.com/office/powerpoint/2010/main" val="18103943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Distribution of Current Income </a:t>
            </a:r>
            <a:br>
              <a:rPr lang="en-US" dirty="0" smtClean="0"/>
            </a:br>
            <a:r>
              <a:rPr lang="en-US" dirty="0" smtClean="0"/>
              <a:t>and Sales Tax Structure</a:t>
            </a:r>
            <a:endParaRPr lang="en-US" dirty="0"/>
          </a:p>
        </p:txBody>
      </p:sp>
      <p:sp>
        <p:nvSpPr>
          <p:cNvPr id="3" name="Date Placeholder 2"/>
          <p:cNvSpPr>
            <a:spLocks noGrp="1"/>
          </p:cNvSpPr>
          <p:nvPr>
            <p:ph type="dt" sz="half" idx="10"/>
          </p:nvPr>
        </p:nvSpPr>
        <p:spPr/>
        <p:txBody>
          <a:bodyPr/>
          <a:lstStyle/>
          <a:p>
            <a:fld id="{F6506A27-CB79-DD4D-90AA-4EA9C5F07F3F}" type="datetime1">
              <a:rPr lang="en-US" smtClean="0"/>
              <a:t>9/15/16</a:t>
            </a:fld>
            <a:endParaRPr lang="en-US"/>
          </a:p>
        </p:txBody>
      </p:sp>
      <p:sp>
        <p:nvSpPr>
          <p:cNvPr id="4" name="Slide Number Placeholder 3"/>
          <p:cNvSpPr>
            <a:spLocks noGrp="1"/>
          </p:cNvSpPr>
          <p:nvPr>
            <p:ph type="sldNum" sz="quarter" idx="12"/>
          </p:nvPr>
        </p:nvSpPr>
        <p:spPr/>
        <p:txBody>
          <a:bodyPr/>
          <a:lstStyle/>
          <a:p>
            <a:fld id="{73E70A8E-6E0B-5545-A4A5-65F53A36721F}" type="slidenum">
              <a:rPr lang="en-US" smtClean="0"/>
              <a:t>16</a:t>
            </a:fld>
            <a:endParaRPr lang="en-US"/>
          </a:p>
        </p:txBody>
      </p:sp>
      <p:graphicFrame>
        <p:nvGraphicFramePr>
          <p:cNvPr id="5" name="Chart 4"/>
          <p:cNvGraphicFramePr>
            <a:graphicFrameLocks/>
          </p:cNvGraphicFramePr>
          <p:nvPr>
            <p:extLst/>
          </p:nvPr>
        </p:nvGraphicFramePr>
        <p:xfrm>
          <a:off x="1715770" y="1529080"/>
          <a:ext cx="8647430" cy="4827270"/>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7924801" y="6487726"/>
            <a:ext cx="1615507" cy="276999"/>
          </a:xfrm>
          <a:prstGeom prst="rect">
            <a:avLst/>
          </a:prstGeom>
          <a:noFill/>
        </p:spPr>
        <p:txBody>
          <a:bodyPr wrap="none" rtlCol="0">
            <a:spAutoFit/>
          </a:bodyPr>
          <a:lstStyle/>
          <a:p>
            <a:r>
              <a:rPr lang="en-US" sz="1200" dirty="0"/>
              <a:t>Legislative Fiscal Office</a:t>
            </a:r>
            <a:endParaRPr lang="en-US" sz="1200" dirty="0"/>
          </a:p>
        </p:txBody>
      </p:sp>
    </p:spTree>
    <p:extLst>
      <p:ext uri="{BB962C8B-B14F-4D97-AF65-F5344CB8AC3E}">
        <p14:creationId xmlns:p14="http://schemas.microsoft.com/office/powerpoint/2010/main" val="7879770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Estimates of Sales Tax Impact on Households</a:t>
            </a:r>
            <a:endParaRPr lang="en-US" sz="3200" dirty="0"/>
          </a:p>
        </p:txBody>
      </p:sp>
      <p:sp>
        <p:nvSpPr>
          <p:cNvPr id="3" name="Date Placeholder 2"/>
          <p:cNvSpPr>
            <a:spLocks noGrp="1"/>
          </p:cNvSpPr>
          <p:nvPr>
            <p:ph type="dt" sz="half" idx="10"/>
          </p:nvPr>
        </p:nvSpPr>
        <p:spPr/>
        <p:txBody>
          <a:bodyPr/>
          <a:lstStyle/>
          <a:p>
            <a:fld id="{F6506A27-CB79-DD4D-90AA-4EA9C5F07F3F}" type="datetime1">
              <a:rPr lang="en-US" smtClean="0"/>
              <a:t>9/15/16</a:t>
            </a:fld>
            <a:endParaRPr lang="en-US"/>
          </a:p>
        </p:txBody>
      </p:sp>
      <p:sp>
        <p:nvSpPr>
          <p:cNvPr id="4" name="Slide Number Placeholder 3"/>
          <p:cNvSpPr>
            <a:spLocks noGrp="1"/>
          </p:cNvSpPr>
          <p:nvPr>
            <p:ph type="sldNum" sz="quarter" idx="12"/>
          </p:nvPr>
        </p:nvSpPr>
        <p:spPr/>
        <p:txBody>
          <a:bodyPr/>
          <a:lstStyle/>
          <a:p>
            <a:fld id="{73E70A8E-6E0B-5545-A4A5-65F53A36721F}" type="slidenum">
              <a:rPr lang="en-US" smtClean="0"/>
              <a:t>17</a:t>
            </a:fld>
            <a:endParaRPr lang="en-US"/>
          </a:p>
        </p:txBody>
      </p:sp>
      <p:graphicFrame>
        <p:nvGraphicFramePr>
          <p:cNvPr id="5" name="Chart 4"/>
          <p:cNvGraphicFramePr>
            <a:graphicFrameLocks/>
          </p:cNvGraphicFramePr>
          <p:nvPr>
            <p:extLst/>
          </p:nvPr>
        </p:nvGraphicFramePr>
        <p:xfrm>
          <a:off x="1828800" y="1417638"/>
          <a:ext cx="8473440" cy="4938712"/>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6969760" y="6511152"/>
            <a:ext cx="3129280" cy="276999"/>
          </a:xfrm>
          <a:prstGeom prst="rect">
            <a:avLst/>
          </a:prstGeom>
          <a:noFill/>
        </p:spPr>
        <p:txBody>
          <a:bodyPr wrap="square" rtlCol="0">
            <a:spAutoFit/>
          </a:bodyPr>
          <a:lstStyle/>
          <a:p>
            <a:r>
              <a:rPr lang="en-US" sz="1200" dirty="0"/>
              <a:t>Institute on Taxation </a:t>
            </a:r>
            <a:r>
              <a:rPr lang="en-US" sz="1200"/>
              <a:t>and Economic Policy</a:t>
            </a:r>
            <a:endParaRPr lang="en-US" sz="1200" dirty="0"/>
          </a:p>
        </p:txBody>
      </p:sp>
      <p:sp>
        <p:nvSpPr>
          <p:cNvPr id="7" name="TextBox 6"/>
          <p:cNvSpPr txBox="1"/>
          <p:nvPr/>
        </p:nvSpPr>
        <p:spPr>
          <a:xfrm>
            <a:off x="2468881" y="1532504"/>
            <a:ext cx="2237087" cy="1754326"/>
          </a:xfrm>
          <a:prstGeom prst="rect">
            <a:avLst/>
          </a:prstGeom>
          <a:noFill/>
        </p:spPr>
        <p:txBody>
          <a:bodyPr wrap="none" rtlCol="0">
            <a:spAutoFit/>
          </a:bodyPr>
          <a:lstStyle/>
          <a:p>
            <a:r>
              <a:rPr lang="en-US" sz="1200" dirty="0"/>
              <a:t>Lowest 20%, &lt;$19,000</a:t>
            </a:r>
          </a:p>
          <a:p>
            <a:r>
              <a:rPr lang="en-US" sz="1200" dirty="0"/>
              <a:t>Second 20%, $19,000 to $36,000</a:t>
            </a:r>
          </a:p>
          <a:p>
            <a:r>
              <a:rPr lang="en-US" sz="1200" dirty="0"/>
              <a:t>Middle 20%, $36,000 to $56,000</a:t>
            </a:r>
          </a:p>
          <a:p>
            <a:r>
              <a:rPr lang="en-US" sz="1200" dirty="0"/>
              <a:t>Fourth 20%, $56,000 to $99,000</a:t>
            </a:r>
          </a:p>
          <a:p>
            <a:r>
              <a:rPr lang="en-US" sz="1200" dirty="0"/>
              <a:t>Next 15%, $99,000 to $204,000</a:t>
            </a:r>
          </a:p>
          <a:p>
            <a:r>
              <a:rPr lang="en-US" sz="1200" dirty="0"/>
              <a:t>Next 4%, $204,000 to $507,000</a:t>
            </a:r>
          </a:p>
          <a:p>
            <a:r>
              <a:rPr lang="en-US" sz="1200" dirty="0"/>
              <a:t>Top 1%, &gt;$507,000</a:t>
            </a:r>
          </a:p>
          <a:p>
            <a:endParaRPr lang="en-US" sz="1200" dirty="0"/>
          </a:p>
          <a:p>
            <a:endParaRPr lang="en-US" sz="1200" dirty="0"/>
          </a:p>
        </p:txBody>
      </p:sp>
    </p:spTree>
    <p:extLst>
      <p:ext uri="{BB962C8B-B14F-4D97-AF65-F5344CB8AC3E}">
        <p14:creationId xmlns:p14="http://schemas.microsoft.com/office/powerpoint/2010/main" val="21463136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1114" y="0"/>
            <a:ext cx="8229600" cy="1143000"/>
          </a:xfrm>
        </p:spPr>
        <p:txBody>
          <a:bodyPr/>
          <a:lstStyle/>
          <a:p>
            <a:r>
              <a:rPr lang="en-US" dirty="0" smtClean="0"/>
              <a:t>Sales Tax Options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459502934"/>
              </p:ext>
            </p:extLst>
          </p:nvPr>
        </p:nvGraphicFramePr>
        <p:xfrm>
          <a:off x="236303" y="1028578"/>
          <a:ext cx="11383768" cy="5442194"/>
        </p:xfrm>
        <a:graphic>
          <a:graphicData uri="http://schemas.openxmlformats.org/drawingml/2006/table">
            <a:tbl>
              <a:tblPr firstRow="1" bandRow="1">
                <a:tableStyleId>{5C22544A-7EE6-4342-B048-85BDC9FD1C3A}</a:tableStyleId>
              </a:tblPr>
              <a:tblGrid>
                <a:gridCol w="3154168"/>
                <a:gridCol w="1191803"/>
                <a:gridCol w="1356189"/>
                <a:gridCol w="1294543"/>
                <a:gridCol w="1746607"/>
                <a:gridCol w="2640458"/>
              </a:tblGrid>
              <a:tr h="445455">
                <a:tc>
                  <a:txBody>
                    <a:bodyPr/>
                    <a:lstStyle/>
                    <a:p>
                      <a:r>
                        <a:rPr lang="en-US" sz="1400" b="1" dirty="0" smtClean="0"/>
                        <a:t>Sales Tax Base and Rate</a:t>
                      </a:r>
                      <a:endParaRPr lang="en-US" sz="1400" b="1" dirty="0"/>
                    </a:p>
                  </a:txBody>
                  <a:tcPr/>
                </a:tc>
                <a:tc>
                  <a:txBody>
                    <a:bodyPr/>
                    <a:lstStyle/>
                    <a:p>
                      <a:r>
                        <a:rPr lang="en-US" sz="1400" b="1" dirty="0" smtClean="0"/>
                        <a:t>$ per 1 cent sales tax</a:t>
                      </a:r>
                      <a:endParaRPr lang="en-US" sz="1400" b="1" dirty="0"/>
                    </a:p>
                  </a:txBody>
                  <a:tcPr/>
                </a:tc>
                <a:tc gridSpan="2">
                  <a:txBody>
                    <a:bodyPr/>
                    <a:lstStyle/>
                    <a:p>
                      <a:r>
                        <a:rPr lang="en-US" sz="1400" b="1" dirty="0" smtClean="0"/>
                        <a:t>Getting to $4.0 billion at 4%</a:t>
                      </a:r>
                      <a:endParaRPr lang="en-US" sz="1400" b="1" dirty="0"/>
                    </a:p>
                  </a:txBody>
                  <a:tcPr/>
                </a:tc>
                <a:tc hMerge="1">
                  <a:txBody>
                    <a:bodyPr/>
                    <a:lstStyle/>
                    <a:p>
                      <a:endParaRPr lang="en-US" sz="1400" b="1" dirty="0"/>
                    </a:p>
                  </a:txBody>
                  <a:tcPr/>
                </a:tc>
                <a:tc gridSpan="2">
                  <a:txBody>
                    <a:bodyPr/>
                    <a:lstStyle/>
                    <a:p>
                      <a:r>
                        <a:rPr lang="en-US" sz="1400" b="1" dirty="0" smtClean="0"/>
                        <a:t>Getting to $4.0 billion at 3.5%</a:t>
                      </a:r>
                      <a:endParaRPr lang="en-US" sz="1400" b="1" dirty="0"/>
                    </a:p>
                  </a:txBody>
                  <a:tcPr/>
                </a:tc>
                <a:tc hMerge="1">
                  <a:txBody>
                    <a:bodyPr/>
                    <a:lstStyle/>
                    <a:p>
                      <a:endParaRPr lang="en-US" sz="1400" b="1" dirty="0"/>
                    </a:p>
                  </a:txBody>
                  <a:tcPr/>
                </a:tc>
              </a:tr>
              <a:tr h="751114">
                <a:tc>
                  <a:txBody>
                    <a:bodyPr/>
                    <a:lstStyle/>
                    <a:p>
                      <a:r>
                        <a:rPr lang="en-US" sz="1400" b="1" dirty="0" smtClean="0"/>
                        <a:t>Sales Tax Base, Pre-2016 (not including Motor Vehicles)</a:t>
                      </a:r>
                      <a:endParaRPr lang="en-US" sz="1400" b="1" dirty="0"/>
                    </a:p>
                  </a:txBody>
                  <a:tcPr/>
                </a:tc>
                <a:tc>
                  <a:txBody>
                    <a:bodyPr/>
                    <a:lstStyle/>
                    <a:p>
                      <a:r>
                        <a:rPr lang="en-US" sz="1400" b="1" dirty="0" smtClean="0">
                          <a:latin typeface="+mn-lt"/>
                          <a:ea typeface="ＭＳ ゴシック"/>
                          <a:cs typeface="ＭＳ ゴシック"/>
                        </a:rPr>
                        <a:t>≅$700 million</a:t>
                      </a:r>
                      <a:endParaRPr lang="en-US" sz="1400" b="1" dirty="0">
                        <a:latin typeface="+mn-lt"/>
                      </a:endParaRPr>
                    </a:p>
                  </a:txBody>
                  <a:tcPr/>
                </a:tc>
                <a:tc>
                  <a:txBody>
                    <a:bodyPr/>
                    <a:lstStyle/>
                    <a:p>
                      <a:pPr algn="ctr" fontAlgn="b"/>
                      <a:r>
                        <a:rPr lang="en-US" sz="1600" b="1" i="0" u="none" strike="noStrike" dirty="0">
                          <a:solidFill>
                            <a:srgbClr val="000000"/>
                          </a:solidFill>
                          <a:effectLst/>
                          <a:latin typeface="Calibri" charset="0"/>
                        </a:rPr>
                        <a:t>$2,800.0</a:t>
                      </a:r>
                    </a:p>
                  </a:txBody>
                  <a:tcPr marL="12700" marR="12700" marT="12700" marB="0" anchor="b"/>
                </a:tc>
                <a:tc>
                  <a:txBody>
                    <a:bodyPr/>
                    <a:lstStyle/>
                    <a:p>
                      <a:pPr algn="ctr" fontAlgn="b"/>
                      <a:r>
                        <a:rPr lang="en-US" sz="1600" b="1" i="0" u="none" strike="noStrike">
                          <a:solidFill>
                            <a:srgbClr val="000000"/>
                          </a:solidFill>
                          <a:effectLst/>
                          <a:latin typeface="Calibri" charset="0"/>
                        </a:rPr>
                        <a:t>$2,800.0</a:t>
                      </a:r>
                    </a:p>
                  </a:txBody>
                  <a:tcPr marL="12700" marR="12700" marT="12700" marB="0" anchor="b"/>
                </a:tc>
                <a:tc>
                  <a:txBody>
                    <a:bodyPr/>
                    <a:lstStyle/>
                    <a:p>
                      <a:pPr algn="ctr" fontAlgn="b"/>
                      <a:r>
                        <a:rPr lang="en-US" sz="1600" b="1" i="0" u="none" strike="noStrike" dirty="0">
                          <a:solidFill>
                            <a:srgbClr val="000000"/>
                          </a:solidFill>
                          <a:effectLst/>
                          <a:latin typeface="Calibri" charset="0"/>
                        </a:rPr>
                        <a:t>$2,450.0</a:t>
                      </a:r>
                    </a:p>
                  </a:txBody>
                  <a:tcPr marL="12700" marR="12700" marT="12700" marB="0" anchor="b"/>
                </a:tc>
                <a:tc>
                  <a:txBody>
                    <a:bodyPr/>
                    <a:lstStyle/>
                    <a:p>
                      <a:pPr algn="ctr" fontAlgn="b"/>
                      <a:r>
                        <a:rPr lang="en-US" sz="1600" b="1" i="0" u="none" strike="noStrike">
                          <a:solidFill>
                            <a:srgbClr val="000000"/>
                          </a:solidFill>
                          <a:effectLst/>
                          <a:latin typeface="Calibri" charset="0"/>
                        </a:rPr>
                        <a:t>$2,450.0</a:t>
                      </a:r>
                    </a:p>
                  </a:txBody>
                  <a:tcPr marL="12700" marR="12700" marT="12700" marB="0" anchor="b"/>
                </a:tc>
              </a:tr>
              <a:tr h="546263">
                <a:tc>
                  <a:txBody>
                    <a:bodyPr/>
                    <a:lstStyle/>
                    <a:p>
                      <a:r>
                        <a:rPr lang="en-US" sz="1400" b="1" dirty="0" smtClean="0"/>
                        <a:t>Sales Tax Base for Motor Vehicles, </a:t>
                      </a:r>
                      <a:endParaRPr lang="en-US" sz="1400" b="1" dirty="0"/>
                    </a:p>
                  </a:txBody>
                  <a:tcPr/>
                </a:tc>
                <a:tc>
                  <a:txBody>
                    <a:bodyPr/>
                    <a:lstStyle/>
                    <a:p>
                      <a:r>
                        <a:rPr lang="en-US" sz="1400" b="1" dirty="0" smtClean="0">
                          <a:latin typeface="+mn-lt"/>
                          <a:ea typeface="ＭＳ ゴシック"/>
                          <a:cs typeface="ＭＳ ゴシック"/>
                        </a:rPr>
                        <a:t>≅$105 million</a:t>
                      </a:r>
                      <a:endParaRPr lang="en-US" sz="1400" b="1" dirty="0">
                        <a:latin typeface="+mn-lt"/>
                      </a:endParaRPr>
                    </a:p>
                  </a:txBody>
                  <a:tcPr/>
                </a:tc>
                <a:tc>
                  <a:txBody>
                    <a:bodyPr/>
                    <a:lstStyle/>
                    <a:p>
                      <a:pPr algn="ctr" fontAlgn="b"/>
                      <a:r>
                        <a:rPr lang="en-US" sz="1600" b="1" i="0" u="none" strike="noStrike" dirty="0">
                          <a:solidFill>
                            <a:srgbClr val="000000"/>
                          </a:solidFill>
                          <a:effectLst/>
                          <a:latin typeface="Calibri" charset="0"/>
                        </a:rPr>
                        <a:t>$420.0</a:t>
                      </a:r>
                    </a:p>
                  </a:txBody>
                  <a:tcPr marL="12700" marR="12700" marT="12700" marB="0" anchor="b"/>
                </a:tc>
                <a:tc>
                  <a:txBody>
                    <a:bodyPr/>
                    <a:lstStyle/>
                    <a:p>
                      <a:pPr algn="ctr" fontAlgn="b"/>
                      <a:r>
                        <a:rPr lang="en-US" sz="1600" b="1" i="0" u="none" strike="noStrike" dirty="0">
                          <a:solidFill>
                            <a:srgbClr val="000000"/>
                          </a:solidFill>
                          <a:effectLst/>
                          <a:latin typeface="Calibri" charset="0"/>
                        </a:rPr>
                        <a:t>$3,220.0</a:t>
                      </a:r>
                    </a:p>
                  </a:txBody>
                  <a:tcPr marL="12700" marR="12700" marT="12700" marB="0" anchor="b"/>
                </a:tc>
                <a:tc>
                  <a:txBody>
                    <a:bodyPr/>
                    <a:lstStyle/>
                    <a:p>
                      <a:pPr algn="ctr" fontAlgn="b"/>
                      <a:r>
                        <a:rPr lang="en-US" sz="1600" b="1" i="0" u="none" strike="noStrike">
                          <a:solidFill>
                            <a:srgbClr val="000000"/>
                          </a:solidFill>
                          <a:effectLst/>
                          <a:latin typeface="Calibri" charset="0"/>
                        </a:rPr>
                        <a:t>$367.5</a:t>
                      </a:r>
                    </a:p>
                  </a:txBody>
                  <a:tcPr marL="12700" marR="12700" marT="12700" marB="0" anchor="b"/>
                </a:tc>
                <a:tc>
                  <a:txBody>
                    <a:bodyPr/>
                    <a:lstStyle/>
                    <a:p>
                      <a:pPr algn="ctr" fontAlgn="b"/>
                      <a:r>
                        <a:rPr lang="en-US" sz="1600" b="1" i="0" u="none" strike="noStrike">
                          <a:solidFill>
                            <a:srgbClr val="000000"/>
                          </a:solidFill>
                          <a:effectLst/>
                          <a:latin typeface="Calibri" charset="0"/>
                        </a:rPr>
                        <a:t>$2,817.5</a:t>
                      </a:r>
                    </a:p>
                  </a:txBody>
                  <a:tcPr marL="12700" marR="12700" marT="12700" marB="0" anchor="b"/>
                </a:tc>
              </a:tr>
              <a:tr h="751114">
                <a:tc>
                  <a:txBody>
                    <a:bodyPr/>
                    <a:lstStyle/>
                    <a:p>
                      <a:r>
                        <a:rPr lang="en-US" sz="1400" b="1" dirty="0" smtClean="0"/>
                        <a:t>Sales Tax Base, ACT 26, First Extraordinary Session, Louisiana Legislature, 2016</a:t>
                      </a:r>
                      <a:endParaRPr lang="en-US" sz="1400" b="1" dirty="0"/>
                    </a:p>
                  </a:txBody>
                  <a:tcPr/>
                </a:tc>
                <a:tc>
                  <a:txBody>
                    <a:bodyPr/>
                    <a:lstStyle/>
                    <a:p>
                      <a:r>
                        <a:rPr lang="en-US" sz="1400" b="1" dirty="0" smtClean="0">
                          <a:latin typeface="+mn-lt"/>
                          <a:ea typeface="ＭＳ ゴシック"/>
                          <a:cs typeface="ＭＳ ゴシック"/>
                        </a:rPr>
                        <a:t>≅$90 million</a:t>
                      </a:r>
                      <a:endParaRPr lang="en-US" sz="1400" b="1" dirty="0">
                        <a:latin typeface="+mn-lt"/>
                      </a:endParaRPr>
                    </a:p>
                  </a:txBody>
                  <a:tcPr/>
                </a:tc>
                <a:tc>
                  <a:txBody>
                    <a:bodyPr/>
                    <a:lstStyle/>
                    <a:p>
                      <a:pPr algn="ctr" fontAlgn="b"/>
                      <a:r>
                        <a:rPr lang="en-US" sz="1600" b="1" i="0" u="none" strike="noStrike">
                          <a:solidFill>
                            <a:srgbClr val="000000"/>
                          </a:solidFill>
                          <a:effectLst/>
                          <a:latin typeface="Calibri" charset="0"/>
                        </a:rPr>
                        <a:t>$360.0</a:t>
                      </a:r>
                    </a:p>
                  </a:txBody>
                  <a:tcPr marL="12700" marR="12700" marT="12700" marB="0" anchor="b"/>
                </a:tc>
                <a:tc>
                  <a:txBody>
                    <a:bodyPr/>
                    <a:lstStyle/>
                    <a:p>
                      <a:pPr algn="ctr" fontAlgn="b"/>
                      <a:r>
                        <a:rPr lang="en-US" sz="1600" b="1" i="0" u="none" strike="noStrike" dirty="0">
                          <a:solidFill>
                            <a:srgbClr val="000000"/>
                          </a:solidFill>
                          <a:effectLst/>
                          <a:latin typeface="Calibri" charset="0"/>
                        </a:rPr>
                        <a:t>$3,580.0</a:t>
                      </a:r>
                    </a:p>
                  </a:txBody>
                  <a:tcPr marL="12700" marR="12700" marT="12700" marB="0" anchor="b"/>
                </a:tc>
                <a:tc>
                  <a:txBody>
                    <a:bodyPr/>
                    <a:lstStyle/>
                    <a:p>
                      <a:pPr algn="ctr" fontAlgn="b"/>
                      <a:r>
                        <a:rPr lang="en-US" sz="1600" b="1" i="0" u="none" strike="noStrike">
                          <a:solidFill>
                            <a:srgbClr val="000000"/>
                          </a:solidFill>
                          <a:effectLst/>
                          <a:latin typeface="Calibri" charset="0"/>
                        </a:rPr>
                        <a:t>$315.0</a:t>
                      </a:r>
                    </a:p>
                  </a:txBody>
                  <a:tcPr marL="12700" marR="12700" marT="12700" marB="0" anchor="b"/>
                </a:tc>
                <a:tc>
                  <a:txBody>
                    <a:bodyPr/>
                    <a:lstStyle/>
                    <a:p>
                      <a:pPr algn="ctr" fontAlgn="b"/>
                      <a:r>
                        <a:rPr lang="en-US" sz="1600" b="1" i="0" u="none" strike="noStrike">
                          <a:solidFill>
                            <a:srgbClr val="000000"/>
                          </a:solidFill>
                          <a:effectLst/>
                          <a:latin typeface="Calibri" charset="0"/>
                        </a:rPr>
                        <a:t>$3,132.5</a:t>
                      </a:r>
                    </a:p>
                  </a:txBody>
                  <a:tcPr marL="12700" marR="12700" marT="12700" marB="0" anchor="b"/>
                </a:tc>
              </a:tr>
              <a:tr h="751114">
                <a:tc>
                  <a:txBody>
                    <a:bodyPr/>
                    <a:lstStyle/>
                    <a:p>
                      <a:r>
                        <a:rPr lang="en-US" sz="1400" b="1" dirty="0" smtClean="0"/>
                        <a:t>Services, Not taxed in</a:t>
                      </a:r>
                      <a:r>
                        <a:rPr lang="en-US" sz="1400" b="1" baseline="0" dirty="0" smtClean="0"/>
                        <a:t> Louisiana but now </a:t>
                      </a:r>
                      <a:r>
                        <a:rPr lang="en-US" sz="1400" b="1" dirty="0" smtClean="0"/>
                        <a:t>taxed in Tennessee and Texas </a:t>
                      </a:r>
                      <a:endParaRPr lang="en-US" sz="1400" b="1" dirty="0"/>
                    </a:p>
                  </a:txBody>
                  <a:tcPr/>
                </a:tc>
                <a:tc>
                  <a:txBody>
                    <a:bodyPr/>
                    <a:lstStyle/>
                    <a:p>
                      <a:r>
                        <a:rPr lang="en-US" sz="1400" b="1" dirty="0" smtClean="0">
                          <a:latin typeface="+mn-lt"/>
                          <a:ea typeface="ＭＳ ゴシック"/>
                          <a:cs typeface="ＭＳ ゴシック"/>
                        </a:rPr>
                        <a:t>≅$55 million</a:t>
                      </a:r>
                      <a:endParaRPr lang="en-US" sz="1400" b="1" dirty="0">
                        <a:latin typeface="+mn-lt"/>
                      </a:endParaRPr>
                    </a:p>
                  </a:txBody>
                  <a:tcPr/>
                </a:tc>
                <a:tc>
                  <a:txBody>
                    <a:bodyPr/>
                    <a:lstStyle/>
                    <a:p>
                      <a:pPr algn="ctr" fontAlgn="b"/>
                      <a:r>
                        <a:rPr lang="en-US" sz="1600" b="1" i="0" u="none" strike="noStrike">
                          <a:solidFill>
                            <a:srgbClr val="000000"/>
                          </a:solidFill>
                          <a:effectLst/>
                          <a:latin typeface="Calibri" charset="0"/>
                        </a:rPr>
                        <a:t>$220.0</a:t>
                      </a:r>
                    </a:p>
                  </a:txBody>
                  <a:tcPr marL="12700" marR="12700" marT="12700" marB="0" anchor="b"/>
                </a:tc>
                <a:tc>
                  <a:txBody>
                    <a:bodyPr/>
                    <a:lstStyle/>
                    <a:p>
                      <a:pPr algn="ctr" fontAlgn="b"/>
                      <a:r>
                        <a:rPr lang="en-US" sz="1600" b="1" i="0" u="none" strike="noStrike" dirty="0">
                          <a:solidFill>
                            <a:srgbClr val="000000"/>
                          </a:solidFill>
                          <a:effectLst/>
                          <a:latin typeface="Calibri" charset="0"/>
                        </a:rPr>
                        <a:t>$3,800.0</a:t>
                      </a:r>
                    </a:p>
                  </a:txBody>
                  <a:tcPr marL="12700" marR="12700" marT="12700" marB="0" anchor="b"/>
                </a:tc>
                <a:tc>
                  <a:txBody>
                    <a:bodyPr/>
                    <a:lstStyle/>
                    <a:p>
                      <a:pPr algn="ctr" fontAlgn="b"/>
                      <a:r>
                        <a:rPr lang="en-US" sz="1600" b="1" i="0" u="none" strike="noStrike">
                          <a:solidFill>
                            <a:srgbClr val="000000"/>
                          </a:solidFill>
                          <a:effectLst/>
                          <a:latin typeface="Calibri" charset="0"/>
                        </a:rPr>
                        <a:t>$192.5</a:t>
                      </a:r>
                    </a:p>
                  </a:txBody>
                  <a:tcPr marL="12700" marR="12700" marT="12700" marB="0" anchor="b"/>
                </a:tc>
                <a:tc>
                  <a:txBody>
                    <a:bodyPr/>
                    <a:lstStyle/>
                    <a:p>
                      <a:pPr algn="ctr" fontAlgn="b"/>
                      <a:r>
                        <a:rPr lang="en-US" sz="1600" b="1" i="0" u="none" strike="noStrike">
                          <a:solidFill>
                            <a:srgbClr val="000000"/>
                          </a:solidFill>
                          <a:effectLst/>
                          <a:latin typeface="Calibri" charset="0"/>
                        </a:rPr>
                        <a:t>$3,325.0</a:t>
                      </a:r>
                    </a:p>
                  </a:txBody>
                  <a:tcPr marL="12700" marR="12700" marT="12700" marB="0" anchor="b"/>
                </a:tc>
              </a:tr>
              <a:tr h="818511">
                <a:tc>
                  <a:txBody>
                    <a:bodyPr/>
                    <a:lstStyle/>
                    <a:p>
                      <a:r>
                        <a:rPr lang="en-US" sz="1400" b="1" dirty="0" smtClean="0"/>
                        <a:t>Food for home consumption, prescription drugs, and residential utilities</a:t>
                      </a:r>
                      <a:endParaRPr lang="en-US" sz="1400" b="1" dirty="0"/>
                    </a:p>
                  </a:txBody>
                  <a:tcPr/>
                </a:tc>
                <a:tc>
                  <a:txBody>
                    <a:bodyPr/>
                    <a:lstStyle/>
                    <a:p>
                      <a:r>
                        <a:rPr lang="en-US" sz="1400" b="1" dirty="0" smtClean="0">
                          <a:latin typeface="+mn-lt"/>
                          <a:ea typeface="ＭＳ ゴシック"/>
                          <a:cs typeface="ＭＳ ゴシック"/>
                        </a:rPr>
                        <a:t>≅$222 million</a:t>
                      </a:r>
                      <a:endParaRPr lang="en-US" sz="1400" b="1" dirty="0">
                        <a:latin typeface="+mn-lt"/>
                      </a:endParaRPr>
                    </a:p>
                  </a:txBody>
                  <a:tcPr/>
                </a:tc>
                <a:tc>
                  <a:txBody>
                    <a:bodyPr/>
                    <a:lstStyle/>
                    <a:p>
                      <a:pPr algn="ctr" fontAlgn="b"/>
                      <a:r>
                        <a:rPr lang="en-US" sz="1600" b="1" i="0" u="none" strike="noStrike">
                          <a:solidFill>
                            <a:srgbClr val="000000"/>
                          </a:solidFill>
                          <a:effectLst/>
                          <a:latin typeface="Calibri" charset="0"/>
                        </a:rPr>
                        <a:t>$888.0</a:t>
                      </a:r>
                    </a:p>
                  </a:txBody>
                  <a:tcPr marL="12700" marR="12700" marT="12700" marB="0" anchor="b"/>
                </a:tc>
                <a:tc>
                  <a:txBody>
                    <a:bodyPr/>
                    <a:lstStyle/>
                    <a:p>
                      <a:pPr algn="ctr" fontAlgn="b"/>
                      <a:r>
                        <a:rPr lang="en-US" sz="1600" b="1" i="0" u="none" strike="noStrike" dirty="0">
                          <a:solidFill>
                            <a:srgbClr val="000000"/>
                          </a:solidFill>
                          <a:effectLst/>
                          <a:latin typeface="Calibri" charset="0"/>
                        </a:rPr>
                        <a:t>$4,688.0</a:t>
                      </a:r>
                    </a:p>
                  </a:txBody>
                  <a:tcPr marL="12700" marR="12700" marT="12700" marB="0" anchor="b"/>
                </a:tc>
                <a:tc>
                  <a:txBody>
                    <a:bodyPr/>
                    <a:lstStyle/>
                    <a:p>
                      <a:pPr algn="ctr" fontAlgn="b"/>
                      <a:r>
                        <a:rPr lang="en-US" sz="1600" b="1" i="0" u="none" strike="noStrike">
                          <a:solidFill>
                            <a:srgbClr val="000000"/>
                          </a:solidFill>
                          <a:effectLst/>
                          <a:latin typeface="Calibri" charset="0"/>
                        </a:rPr>
                        <a:t>$777.0</a:t>
                      </a:r>
                    </a:p>
                  </a:txBody>
                  <a:tcPr marL="12700" marR="12700" marT="12700" marB="0" anchor="b"/>
                </a:tc>
                <a:tc>
                  <a:txBody>
                    <a:bodyPr/>
                    <a:lstStyle/>
                    <a:p>
                      <a:pPr algn="ctr" fontAlgn="b"/>
                      <a:r>
                        <a:rPr lang="en-US" sz="1600" b="1" i="0" u="none" strike="noStrike" dirty="0">
                          <a:solidFill>
                            <a:srgbClr val="000000"/>
                          </a:solidFill>
                          <a:effectLst/>
                          <a:latin typeface="Calibri" charset="0"/>
                        </a:rPr>
                        <a:t>$4,102.0</a:t>
                      </a:r>
                    </a:p>
                  </a:txBody>
                  <a:tcPr marL="12700" marR="12700" marT="12700" marB="0" anchor="b"/>
                </a:tc>
              </a:tr>
              <a:tr h="554804">
                <a:tc>
                  <a:txBody>
                    <a:bodyPr/>
                    <a:lstStyle/>
                    <a:p>
                      <a:r>
                        <a:rPr lang="en-US" sz="1400" b="1" dirty="0" smtClean="0"/>
                        <a:t>Manufacturing Machinery equipment</a:t>
                      </a:r>
                      <a:endParaRPr lang="en-US" sz="1400" b="1" dirty="0"/>
                    </a:p>
                  </a:txBody>
                  <a:tcPr/>
                </a:tc>
                <a:tc>
                  <a:txBody>
                    <a:bodyPr/>
                    <a:lstStyle/>
                    <a:p>
                      <a:r>
                        <a:rPr lang="en-US" sz="1400" b="1" dirty="0" smtClean="0">
                          <a:latin typeface="+mn-lt"/>
                          <a:ea typeface="ＭＳ ゴシック"/>
                          <a:cs typeface="ＭＳ ゴシック"/>
                        </a:rPr>
                        <a:t>≅$18 million</a:t>
                      </a:r>
                      <a:endParaRPr lang="en-US" sz="1400" b="1" dirty="0">
                        <a:latin typeface="+mn-lt"/>
                      </a:endParaRPr>
                    </a:p>
                  </a:txBody>
                  <a:tcPr/>
                </a:tc>
                <a:tc rowSpan="2" gridSpan="4">
                  <a:txBody>
                    <a:bodyPr/>
                    <a:lstStyle/>
                    <a:p>
                      <a:r>
                        <a:rPr lang="en-US" sz="1400" b="1" dirty="0" smtClean="0">
                          <a:solidFill>
                            <a:schemeClr val="bg1"/>
                          </a:solidFill>
                        </a:rPr>
                        <a:t>Complications of state and local uniformity; locals tax MME; state does not.  Business</a:t>
                      </a:r>
                      <a:r>
                        <a:rPr lang="en-US" sz="1400" b="1" baseline="0" dirty="0" smtClean="0">
                          <a:solidFill>
                            <a:schemeClr val="bg1"/>
                          </a:solidFill>
                        </a:rPr>
                        <a:t> development issues.  Other states have varied practices.  </a:t>
                      </a:r>
                      <a:endParaRPr lang="en-US" sz="1400" b="1" dirty="0">
                        <a:solidFill>
                          <a:schemeClr val="bg1"/>
                        </a:solidFill>
                      </a:endParaRPr>
                    </a:p>
                  </a:txBody>
                  <a:tcPr>
                    <a:solidFill>
                      <a:schemeClr val="tx1"/>
                    </a:solidFill>
                  </a:tcPr>
                </a:tc>
                <a:tc rowSpan="2" hMerge="1">
                  <a:txBody>
                    <a:bodyPr/>
                    <a:lstStyle/>
                    <a:p>
                      <a:endParaRPr lang="en-US" sz="1400" b="1" dirty="0">
                        <a:solidFill>
                          <a:sysClr val="windowText" lastClr="000000"/>
                        </a:solidFill>
                      </a:endParaRPr>
                    </a:p>
                  </a:txBody>
                  <a:tcPr>
                    <a:solidFill>
                      <a:schemeClr val="tx1"/>
                    </a:solidFill>
                  </a:tcPr>
                </a:tc>
                <a:tc rowSpan="2" hMerge="1">
                  <a:txBody>
                    <a:bodyPr/>
                    <a:lstStyle/>
                    <a:p>
                      <a:endParaRPr lang="en-US" sz="1400" b="1" dirty="0">
                        <a:solidFill>
                          <a:sysClr val="windowText" lastClr="000000"/>
                        </a:solidFill>
                      </a:endParaRPr>
                    </a:p>
                  </a:txBody>
                  <a:tcPr>
                    <a:solidFill>
                      <a:schemeClr val="tx1"/>
                    </a:solidFill>
                  </a:tcPr>
                </a:tc>
                <a:tc rowSpan="2" hMerge="1">
                  <a:txBody>
                    <a:bodyPr/>
                    <a:lstStyle/>
                    <a:p>
                      <a:endParaRPr lang="en-US" sz="1400" b="1" dirty="0">
                        <a:solidFill>
                          <a:sysClr val="windowText" lastClr="000000"/>
                        </a:solidFill>
                      </a:endParaRPr>
                    </a:p>
                  </a:txBody>
                  <a:tcPr>
                    <a:solidFill>
                      <a:schemeClr val="tx1"/>
                    </a:solidFill>
                  </a:tcPr>
                </a:tc>
              </a:tr>
              <a:tr h="751114">
                <a:tc>
                  <a:txBody>
                    <a:bodyPr/>
                    <a:lstStyle/>
                    <a:p>
                      <a:r>
                        <a:rPr lang="en-US" sz="1400" b="1" dirty="0" smtClean="0"/>
                        <a:t>Sale of Electric Power or Energy: Non-residential</a:t>
                      </a:r>
                      <a:endParaRPr lang="en-US" sz="1400" b="1" dirty="0"/>
                    </a:p>
                  </a:txBody>
                  <a:tcPr/>
                </a:tc>
                <a:tc>
                  <a:txBody>
                    <a:bodyPr/>
                    <a:lstStyle/>
                    <a:p>
                      <a:r>
                        <a:rPr lang="en-US" sz="1400" b="1" dirty="0" smtClean="0">
                          <a:latin typeface="+mn-lt"/>
                          <a:ea typeface="ＭＳ ゴシック"/>
                          <a:cs typeface="ＭＳ ゴシック"/>
                        </a:rPr>
                        <a:t>≅$65 million</a:t>
                      </a:r>
                      <a:endParaRPr lang="en-US" sz="1400" b="1" dirty="0">
                        <a:latin typeface="+mn-lt"/>
                      </a:endParaRPr>
                    </a:p>
                  </a:txBody>
                  <a:tcPr/>
                </a:tc>
                <a:tc gridSpan="4" vMerge="1">
                  <a:txBody>
                    <a:bodyPr/>
                    <a:lstStyle/>
                    <a:p>
                      <a:endParaRPr lang="en-US" sz="1400" b="1" dirty="0">
                        <a:solidFill>
                          <a:sysClr val="windowText" lastClr="000000"/>
                        </a:solidFill>
                      </a:endParaRPr>
                    </a:p>
                  </a:txBody>
                  <a:tcPr>
                    <a:solidFill>
                      <a:schemeClr val="tx1"/>
                    </a:solidFill>
                  </a:tcPr>
                </a:tc>
                <a:tc hMerge="1" vMerge="1">
                  <a:txBody>
                    <a:bodyPr/>
                    <a:lstStyle/>
                    <a:p>
                      <a:endParaRPr lang="en-US" sz="1400" b="1" dirty="0">
                        <a:solidFill>
                          <a:sysClr val="windowText" lastClr="000000"/>
                        </a:solidFill>
                      </a:endParaRPr>
                    </a:p>
                  </a:txBody>
                  <a:tcPr>
                    <a:solidFill>
                      <a:schemeClr val="tx1"/>
                    </a:solidFill>
                  </a:tcPr>
                </a:tc>
                <a:tc hMerge="1" vMerge="1">
                  <a:txBody>
                    <a:bodyPr/>
                    <a:lstStyle/>
                    <a:p>
                      <a:endParaRPr lang="en-US" sz="1400" b="1" dirty="0">
                        <a:solidFill>
                          <a:sysClr val="windowText" lastClr="000000"/>
                        </a:solidFill>
                      </a:endParaRPr>
                    </a:p>
                  </a:txBody>
                  <a:tcPr>
                    <a:solidFill>
                      <a:schemeClr val="tx1"/>
                    </a:solidFill>
                  </a:tcPr>
                </a:tc>
                <a:tc hMerge="1" vMerge="1">
                  <a:txBody>
                    <a:bodyPr/>
                    <a:lstStyle/>
                    <a:p>
                      <a:endParaRPr lang="en-US" sz="1400" b="1" dirty="0">
                        <a:solidFill>
                          <a:sysClr val="windowText" lastClr="000000"/>
                        </a:solidFill>
                      </a:endParaRPr>
                    </a:p>
                  </a:txBody>
                  <a:tcPr>
                    <a:solidFill>
                      <a:schemeClr val="tx1"/>
                    </a:solidFill>
                  </a:tcPr>
                </a:tc>
              </a:tr>
            </a:tbl>
          </a:graphicData>
        </a:graphic>
      </p:graphicFrame>
      <p:sp>
        <p:nvSpPr>
          <p:cNvPr id="3" name="Date Placeholder 2"/>
          <p:cNvSpPr>
            <a:spLocks noGrp="1"/>
          </p:cNvSpPr>
          <p:nvPr>
            <p:ph type="dt" sz="half" idx="10"/>
          </p:nvPr>
        </p:nvSpPr>
        <p:spPr>
          <a:xfrm>
            <a:off x="797104" y="6498665"/>
            <a:ext cx="2743200" cy="365125"/>
          </a:xfrm>
        </p:spPr>
        <p:txBody>
          <a:bodyPr/>
          <a:lstStyle/>
          <a:p>
            <a:fld id="{B54130F3-D84E-FD4A-A2AA-4FEB4163493B}" type="datetime1">
              <a:rPr lang="en-US" smtClean="0"/>
              <a:t>9/15/16</a:t>
            </a:fld>
            <a:endParaRPr lang="en-US" dirty="0"/>
          </a:p>
        </p:txBody>
      </p:sp>
      <p:sp>
        <p:nvSpPr>
          <p:cNvPr id="5" name="Slide Number Placeholder 4"/>
          <p:cNvSpPr>
            <a:spLocks noGrp="1"/>
          </p:cNvSpPr>
          <p:nvPr>
            <p:ph type="sldNum" sz="quarter" idx="12"/>
          </p:nvPr>
        </p:nvSpPr>
        <p:spPr/>
        <p:txBody>
          <a:bodyPr/>
          <a:lstStyle/>
          <a:p>
            <a:fld id="{73E70A8E-6E0B-5545-A4A5-65F53A36721F}" type="slidenum">
              <a:rPr lang="en-US" smtClean="0"/>
              <a:t>18</a:t>
            </a:fld>
            <a:endParaRPr lang="en-US"/>
          </a:p>
        </p:txBody>
      </p:sp>
    </p:spTree>
    <p:extLst>
      <p:ext uri="{BB962C8B-B14F-4D97-AF65-F5344CB8AC3E}">
        <p14:creationId xmlns:p14="http://schemas.microsoft.com/office/powerpoint/2010/main" val="17497818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Comparing Sales Tax Base with and without Food, etc. at 5% and 3%</a:t>
            </a:r>
          </a:p>
        </p:txBody>
      </p:sp>
      <p:sp>
        <p:nvSpPr>
          <p:cNvPr id="3" name="Date Placeholder 2"/>
          <p:cNvSpPr>
            <a:spLocks noGrp="1"/>
          </p:cNvSpPr>
          <p:nvPr>
            <p:ph type="dt" sz="half" idx="10"/>
          </p:nvPr>
        </p:nvSpPr>
        <p:spPr/>
        <p:txBody>
          <a:bodyPr/>
          <a:lstStyle/>
          <a:p>
            <a:fld id="{F6506A27-CB79-DD4D-90AA-4EA9C5F07F3F}" type="datetime1">
              <a:rPr lang="en-US" smtClean="0"/>
              <a:t>9/15/16</a:t>
            </a:fld>
            <a:endParaRPr lang="en-US"/>
          </a:p>
        </p:txBody>
      </p:sp>
      <p:sp>
        <p:nvSpPr>
          <p:cNvPr id="4" name="Slide Number Placeholder 3"/>
          <p:cNvSpPr>
            <a:spLocks noGrp="1"/>
          </p:cNvSpPr>
          <p:nvPr>
            <p:ph type="sldNum" sz="quarter" idx="12"/>
          </p:nvPr>
        </p:nvSpPr>
        <p:spPr/>
        <p:txBody>
          <a:bodyPr/>
          <a:lstStyle/>
          <a:p>
            <a:fld id="{73E70A8E-6E0B-5545-A4A5-65F53A36721F}" type="slidenum">
              <a:rPr lang="en-US" smtClean="0"/>
              <a:t>19</a:t>
            </a:fld>
            <a:endParaRPr lang="en-US"/>
          </a:p>
        </p:txBody>
      </p:sp>
      <p:graphicFrame>
        <p:nvGraphicFramePr>
          <p:cNvPr id="5" name="Chart 4"/>
          <p:cNvGraphicFramePr>
            <a:graphicFrameLocks/>
          </p:cNvGraphicFramePr>
          <p:nvPr>
            <p:extLst/>
          </p:nvPr>
        </p:nvGraphicFramePr>
        <p:xfrm>
          <a:off x="1600834" y="1722120"/>
          <a:ext cx="8691246" cy="47091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005074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767" y="149368"/>
            <a:ext cx="10515600" cy="1325563"/>
          </a:xfrm>
        </p:spPr>
        <p:txBody>
          <a:bodyPr>
            <a:normAutofit/>
          </a:bodyPr>
          <a:lstStyle/>
          <a:p>
            <a:r>
              <a:rPr lang="en-US" b="1" dirty="0" smtClean="0">
                <a:solidFill>
                  <a:srgbClr val="FF0000"/>
                </a:solidFill>
              </a:rPr>
              <a:t>Role of The Task </a:t>
            </a:r>
            <a:r>
              <a:rPr lang="en-US" b="1" dirty="0" smtClean="0">
                <a:solidFill>
                  <a:srgbClr val="FF0000"/>
                </a:solidFill>
              </a:rPr>
              <a:t>Force as </a:t>
            </a:r>
            <a:r>
              <a:rPr lang="en-US" b="1" dirty="0" smtClean="0">
                <a:solidFill>
                  <a:srgbClr val="FF0000"/>
                </a:solidFill>
              </a:rPr>
              <a:t>created by HCR 11</a:t>
            </a:r>
            <a:endParaRPr lang="en-US" b="1" dirty="0">
              <a:solidFill>
                <a:srgbClr val="FF0000"/>
              </a:solidFill>
            </a:endParaRPr>
          </a:p>
        </p:txBody>
      </p:sp>
      <p:sp>
        <p:nvSpPr>
          <p:cNvPr id="3" name="Content Placeholder 2"/>
          <p:cNvSpPr>
            <a:spLocks noGrp="1"/>
          </p:cNvSpPr>
          <p:nvPr>
            <p:ph idx="1"/>
          </p:nvPr>
        </p:nvSpPr>
        <p:spPr/>
        <p:txBody>
          <a:bodyPr>
            <a:normAutofit fontScale="70000" lnSpcReduction="20000"/>
          </a:bodyPr>
          <a:lstStyle/>
          <a:p>
            <a:r>
              <a:rPr lang="en-US" dirty="0" smtClean="0"/>
              <a:t>In 2010 </a:t>
            </a:r>
            <a:r>
              <a:rPr lang="en-US" dirty="0" smtClean="0">
                <a:solidFill>
                  <a:srgbClr val="FF0000"/>
                </a:solidFill>
              </a:rPr>
              <a:t>The Commission on Streamlining Government</a:t>
            </a:r>
            <a:r>
              <a:rPr lang="en-US" dirty="0" smtClean="0"/>
              <a:t>, created during the 2009 regular session of the Louisiana Legislature, issued a report with 238 recommendations to be considered, debated, and then accepted, modified, or rejected regarding the elimination, streamlining, consolidation, privatization, or outsourcing of state services with the focus on reducing the size of state government.</a:t>
            </a:r>
          </a:p>
          <a:p>
            <a:r>
              <a:rPr lang="en-US" dirty="0" smtClean="0"/>
              <a:t>The need for such action was summarized as follows: “The state of Louisiana faces a severe decline in revenues through fiscal year 2012 which, if no corrective action is taken, will leave a significant funding gap in state government expenditures and will create serious sustainability issues in financing of state obligations.”</a:t>
            </a:r>
          </a:p>
          <a:p>
            <a:r>
              <a:rPr lang="en-US" dirty="0" smtClean="0"/>
              <a:t> In </a:t>
            </a:r>
            <a:r>
              <a:rPr lang="en-US" dirty="0" smtClean="0">
                <a:solidFill>
                  <a:srgbClr val="FF0000"/>
                </a:solidFill>
              </a:rPr>
              <a:t>2016</a:t>
            </a:r>
            <a:r>
              <a:rPr lang="en-US" dirty="0" smtClean="0"/>
              <a:t> the state of </a:t>
            </a:r>
            <a:r>
              <a:rPr lang="en-US" dirty="0" smtClean="0">
                <a:solidFill>
                  <a:srgbClr val="FF0000"/>
                </a:solidFill>
              </a:rPr>
              <a:t>Louisiana is facing the very same fiscal gap in upcoming fiscal years </a:t>
            </a:r>
            <a:r>
              <a:rPr lang="en-US" dirty="0" smtClean="0"/>
              <a:t>between the dollars generated by its revenue structure and the dollars needed to pay for the services the state’s leaders believe are in the best interest of the state’s citizens.</a:t>
            </a:r>
            <a:endParaRPr lang="en-US" dirty="0"/>
          </a:p>
          <a:p>
            <a:r>
              <a:rPr lang="en-US" b="1" u="sng" dirty="0" smtClean="0"/>
              <a:t>HCR 11 asked this Task Force to examine both spending by the state and how the state pays for these public services.</a:t>
            </a:r>
          </a:p>
          <a:p>
            <a:r>
              <a:rPr lang="en-US" dirty="0" smtClean="0"/>
              <a:t>The members of the Task Force submits its recommendations to the members of the State Legislature and the Governor of the State of Louisiana with our greatest admiration and respect for their efforts on behalf of the citizens of Louisiana.</a:t>
            </a:r>
            <a:endParaRPr lang="en-US" dirty="0"/>
          </a:p>
        </p:txBody>
      </p:sp>
      <p:sp>
        <p:nvSpPr>
          <p:cNvPr id="4" name="Date Placeholder 3"/>
          <p:cNvSpPr>
            <a:spLocks noGrp="1"/>
          </p:cNvSpPr>
          <p:nvPr>
            <p:ph type="dt" sz="half" idx="10"/>
          </p:nvPr>
        </p:nvSpPr>
        <p:spPr/>
        <p:txBody>
          <a:bodyPr/>
          <a:lstStyle/>
          <a:p>
            <a:fld id="{C9EBA6AF-DF8A-B645-8D01-ECB3B1FA9804}" type="datetime1">
              <a:rPr lang="en-US" smtClean="0"/>
              <a:t>9/15/16</a:t>
            </a:fld>
            <a:endParaRPr lang="en-US"/>
          </a:p>
        </p:txBody>
      </p:sp>
      <p:sp>
        <p:nvSpPr>
          <p:cNvPr id="5" name="Slide Number Placeholder 4"/>
          <p:cNvSpPr>
            <a:spLocks noGrp="1"/>
          </p:cNvSpPr>
          <p:nvPr>
            <p:ph type="sldNum" sz="quarter" idx="12"/>
          </p:nvPr>
        </p:nvSpPr>
        <p:spPr/>
        <p:txBody>
          <a:bodyPr/>
          <a:lstStyle/>
          <a:p>
            <a:fld id="{73E70A8E-6E0B-5545-A4A5-65F53A36721F}" type="slidenum">
              <a:rPr lang="en-US" smtClean="0"/>
              <a:t>2</a:t>
            </a:fld>
            <a:endParaRPr lang="en-US"/>
          </a:p>
        </p:txBody>
      </p:sp>
    </p:spTree>
    <p:extLst>
      <p:ext uri="{BB962C8B-B14F-4D97-AF65-F5344CB8AC3E}">
        <p14:creationId xmlns:p14="http://schemas.microsoft.com/office/powerpoint/2010/main" val="3818160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Sales Tax Administration</a:t>
            </a:r>
            <a:endParaRPr lang="en-US" dirty="0"/>
          </a:p>
        </p:txBody>
      </p:sp>
      <p:sp>
        <p:nvSpPr>
          <p:cNvPr id="3" name="Content Placeholder 2"/>
          <p:cNvSpPr>
            <a:spLocks noGrp="1"/>
          </p:cNvSpPr>
          <p:nvPr>
            <p:ph idx="1"/>
          </p:nvPr>
        </p:nvSpPr>
        <p:spPr/>
        <p:txBody>
          <a:bodyPr>
            <a:normAutofit fontScale="70000" lnSpcReduction="20000"/>
          </a:bodyPr>
          <a:lstStyle/>
          <a:p>
            <a:r>
              <a:rPr lang="en-US" b="1" dirty="0">
                <a:solidFill>
                  <a:srgbClr val="FF0000"/>
                </a:solidFill>
              </a:rPr>
              <a:t>Administrative </a:t>
            </a:r>
            <a:r>
              <a:rPr lang="en-US" b="1" dirty="0" smtClean="0">
                <a:solidFill>
                  <a:srgbClr val="FF0000"/>
                </a:solidFill>
              </a:rPr>
              <a:t>Issues—to be coordinated with the Louisiana Sales Tax Streamlining and Modernization Commission—created by Act 405 of 2015 Regular Session of the Legislature</a:t>
            </a:r>
          </a:p>
          <a:p>
            <a:r>
              <a:rPr lang="en-US" b="1" dirty="0" smtClean="0">
                <a:solidFill>
                  <a:srgbClr val="FF0000"/>
                </a:solidFill>
              </a:rPr>
              <a:t>working </a:t>
            </a:r>
            <a:r>
              <a:rPr lang="en-US" b="1" dirty="0">
                <a:solidFill>
                  <a:srgbClr val="FF0000"/>
                </a:solidFill>
              </a:rPr>
              <a:t>towards common state and local tax </a:t>
            </a:r>
            <a:r>
              <a:rPr lang="en-US" b="1" dirty="0" smtClean="0">
                <a:solidFill>
                  <a:srgbClr val="FF0000"/>
                </a:solidFill>
              </a:rPr>
              <a:t>base</a:t>
            </a:r>
            <a:endParaRPr lang="en-US" b="1" dirty="0">
              <a:solidFill>
                <a:srgbClr val="FF0000"/>
              </a:solidFill>
            </a:endParaRPr>
          </a:p>
          <a:p>
            <a:pPr lvl="1"/>
            <a:r>
              <a:rPr lang="en-US" b="1" dirty="0" smtClean="0">
                <a:solidFill>
                  <a:srgbClr val="FF0000"/>
                </a:solidFill>
              </a:rPr>
              <a:t>STSMC interim report on January 15, 2016 and Commission’s duties are through June 2017</a:t>
            </a:r>
          </a:p>
          <a:p>
            <a:pPr lvl="1"/>
            <a:r>
              <a:rPr lang="en-US" b="1" dirty="0" smtClean="0">
                <a:solidFill>
                  <a:srgbClr val="FF0000"/>
                </a:solidFill>
              </a:rPr>
              <a:t>MME: complicated in terms of economic competitive and common state/local sales tax base</a:t>
            </a:r>
          </a:p>
          <a:p>
            <a:pPr lvl="2"/>
            <a:r>
              <a:rPr lang="en-US" b="1" dirty="0" smtClean="0">
                <a:solidFill>
                  <a:srgbClr val="FF0000"/>
                </a:solidFill>
              </a:rPr>
              <a:t>Alternative: short-term, include as part of state tax base but also, as necessary, allow tax rebates as competitive conditions warrants</a:t>
            </a:r>
          </a:p>
          <a:p>
            <a:pPr lvl="2"/>
            <a:r>
              <a:rPr lang="en-US" b="1" dirty="0" smtClean="0">
                <a:solidFill>
                  <a:srgbClr val="FF0000"/>
                </a:solidFill>
              </a:rPr>
              <a:t>Long-term alternative:  examine possibilities of removing from state and local tax bases—but being fully aware of local collections</a:t>
            </a:r>
          </a:p>
          <a:p>
            <a:pPr lvl="1"/>
            <a:r>
              <a:rPr lang="en-US" b="1" dirty="0" smtClean="0">
                <a:solidFill>
                  <a:srgbClr val="FF0000"/>
                </a:solidFill>
              </a:rPr>
              <a:t>Business utilities</a:t>
            </a:r>
          </a:p>
          <a:p>
            <a:pPr lvl="2"/>
            <a:r>
              <a:rPr lang="en-US" b="1" dirty="0" smtClean="0">
                <a:solidFill>
                  <a:srgbClr val="FF0000"/>
                </a:solidFill>
              </a:rPr>
              <a:t>Revenue raising for state</a:t>
            </a:r>
          </a:p>
          <a:p>
            <a:pPr lvl="2"/>
            <a:r>
              <a:rPr lang="en-US" b="1" dirty="0" smtClean="0">
                <a:solidFill>
                  <a:srgbClr val="FF0000"/>
                </a:solidFill>
              </a:rPr>
              <a:t>Not part of local sales tax bases</a:t>
            </a:r>
          </a:p>
          <a:p>
            <a:pPr lvl="2"/>
            <a:r>
              <a:rPr lang="en-US" b="1" dirty="0" smtClean="0">
                <a:solidFill>
                  <a:srgbClr val="FF0000"/>
                </a:solidFill>
              </a:rPr>
              <a:t>Impose gross receipts tax on business utilities but allow for certain deductions for industries for competitive purposes</a:t>
            </a:r>
          </a:p>
          <a:p>
            <a:r>
              <a:rPr lang="en-US" b="1" dirty="0" smtClean="0">
                <a:solidFill>
                  <a:srgbClr val="FF0000"/>
                </a:solidFill>
              </a:rPr>
              <a:t>Collection—focus on uniform collecting body for state and local</a:t>
            </a:r>
          </a:p>
          <a:p>
            <a:r>
              <a:rPr lang="en-US" b="1" dirty="0" smtClean="0">
                <a:solidFill>
                  <a:srgbClr val="FF0000"/>
                </a:solidFill>
              </a:rPr>
              <a:t>Auditing</a:t>
            </a:r>
          </a:p>
          <a:p>
            <a:r>
              <a:rPr lang="en-US" b="1" dirty="0" smtClean="0">
                <a:solidFill>
                  <a:srgbClr val="FF0000"/>
                </a:solidFill>
              </a:rPr>
              <a:t>Proposals are suggested and recommended because they represent good tax policy and not because a Market Fairness Bill may at some point pass the U.S. Congress--</a:t>
            </a:r>
            <a:endParaRPr lang="en-US" dirty="0"/>
          </a:p>
        </p:txBody>
      </p:sp>
      <p:sp>
        <p:nvSpPr>
          <p:cNvPr id="4" name="Date Placeholder 3"/>
          <p:cNvSpPr>
            <a:spLocks noGrp="1"/>
          </p:cNvSpPr>
          <p:nvPr>
            <p:ph type="dt" sz="half" idx="10"/>
          </p:nvPr>
        </p:nvSpPr>
        <p:spPr/>
        <p:txBody>
          <a:bodyPr/>
          <a:lstStyle/>
          <a:p>
            <a:fld id="{7C27152D-BE13-2043-927A-83FA3C5F2E80}" type="datetime1">
              <a:rPr lang="en-US" smtClean="0"/>
              <a:t>9/15/16</a:t>
            </a:fld>
            <a:endParaRPr lang="en-US"/>
          </a:p>
        </p:txBody>
      </p:sp>
      <p:sp>
        <p:nvSpPr>
          <p:cNvPr id="5" name="Slide Number Placeholder 4"/>
          <p:cNvSpPr>
            <a:spLocks noGrp="1"/>
          </p:cNvSpPr>
          <p:nvPr>
            <p:ph type="sldNum" sz="quarter" idx="12"/>
          </p:nvPr>
        </p:nvSpPr>
        <p:spPr/>
        <p:txBody>
          <a:bodyPr/>
          <a:lstStyle/>
          <a:p>
            <a:fld id="{73E70A8E-6E0B-5545-A4A5-65F53A36721F}" type="slidenum">
              <a:rPr lang="en-US" smtClean="0"/>
              <a:t>20</a:t>
            </a:fld>
            <a:endParaRPr lang="en-US"/>
          </a:p>
        </p:txBody>
      </p:sp>
    </p:spTree>
    <p:extLst>
      <p:ext uri="{BB962C8B-B14F-4D97-AF65-F5344CB8AC3E}">
        <p14:creationId xmlns:p14="http://schemas.microsoft.com/office/powerpoint/2010/main" val="10041812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6885" y="89703"/>
            <a:ext cx="8229600" cy="1143000"/>
          </a:xfrm>
        </p:spPr>
        <p:txBody>
          <a:bodyPr/>
          <a:lstStyle/>
          <a:p>
            <a:r>
              <a:rPr lang="en-US" dirty="0" smtClean="0"/>
              <a:t>Individual Income Tax</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37808055"/>
              </p:ext>
            </p:extLst>
          </p:nvPr>
        </p:nvGraphicFramePr>
        <p:xfrm>
          <a:off x="2006885" y="949960"/>
          <a:ext cx="8229600" cy="5908040"/>
        </p:xfrm>
        <a:graphic>
          <a:graphicData uri="http://schemas.openxmlformats.org/drawingml/2006/table">
            <a:tbl>
              <a:tblPr firstRow="1" bandRow="1">
                <a:tableStyleId>{5C22544A-7EE6-4342-B048-85BDC9FD1C3A}</a:tableStyleId>
              </a:tblPr>
              <a:tblGrid>
                <a:gridCol w="1645920"/>
                <a:gridCol w="3291840"/>
                <a:gridCol w="1645920"/>
                <a:gridCol w="1645920"/>
              </a:tblGrid>
              <a:tr h="370840">
                <a:tc gridSpan="4">
                  <a:txBody>
                    <a:bodyPr/>
                    <a:lstStyle/>
                    <a:p>
                      <a:pPr algn="ctr"/>
                      <a:r>
                        <a:rPr lang="en-US" dirty="0" smtClean="0"/>
                        <a:t>Louisiana Taxable Income</a:t>
                      </a:r>
                      <a:endParaRPr lang="en-US" dirty="0"/>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r>
              <a:tr h="370840">
                <a:tc>
                  <a:txBody>
                    <a:bodyPr/>
                    <a:lstStyle/>
                    <a:p>
                      <a:r>
                        <a:rPr lang="en-US" dirty="0" smtClean="0"/>
                        <a:t>Starting Point</a:t>
                      </a:r>
                      <a:endParaRPr lang="en-US" dirty="0"/>
                    </a:p>
                  </a:txBody>
                  <a:tcPr/>
                </a:tc>
                <a:tc>
                  <a:txBody>
                    <a:bodyPr/>
                    <a:lstStyle/>
                    <a:p>
                      <a:r>
                        <a:rPr lang="en-US" dirty="0" smtClean="0"/>
                        <a:t>Federal Adjusted Gross Income</a:t>
                      </a:r>
                      <a:endParaRPr lang="en-US" dirty="0"/>
                    </a:p>
                  </a:txBody>
                  <a:tcPr/>
                </a:tc>
                <a:tc>
                  <a:txBody>
                    <a:bodyPr/>
                    <a:lstStyle/>
                    <a:p>
                      <a:r>
                        <a:rPr lang="en-US" dirty="0" smtClean="0"/>
                        <a:t>(millions $s)</a:t>
                      </a:r>
                      <a:endParaRPr lang="en-US" dirty="0"/>
                    </a:p>
                  </a:txBody>
                  <a:tcPr/>
                </a:tc>
                <a:tc>
                  <a:txBody>
                    <a:bodyPr/>
                    <a:lstStyle/>
                    <a:p>
                      <a:endParaRPr lang="en-US"/>
                    </a:p>
                  </a:txBody>
                  <a:tcPr/>
                </a:tc>
              </a:tr>
              <a:tr h="370840">
                <a:tc rowSpan="10">
                  <a: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u="sng" dirty="0" smtClean="0"/>
                        <a:t>REDUCE</a:t>
                      </a:r>
                      <a:r>
                        <a:rPr lang="en-US" dirty="0" smtClean="0"/>
                        <a:t> Federal AGI</a:t>
                      </a:r>
                      <a:endParaRPr lang="en-US" dirty="0"/>
                    </a:p>
                  </a:txBody>
                  <a:tcPr/>
                </a:tc>
                <a:tc>
                  <a:txBody>
                    <a:bodyPr/>
                    <a:lstStyle/>
                    <a:p>
                      <a:r>
                        <a:rPr lang="en-US" dirty="0" smtClean="0"/>
                        <a:t>Standard Deduction/Personal Exemptions</a:t>
                      </a:r>
                      <a:endParaRPr lang="en-US" dirty="0"/>
                    </a:p>
                  </a:txBody>
                  <a:tcPr/>
                </a:tc>
                <a:tc>
                  <a:txBody>
                    <a:bodyPr/>
                    <a:lstStyle/>
                    <a:p>
                      <a:pPr algn="ctr"/>
                      <a:r>
                        <a:rPr lang="en-US" dirty="0" smtClean="0"/>
                        <a:t>$253.9</a:t>
                      </a:r>
                      <a:endParaRPr lang="en-US" dirty="0"/>
                    </a:p>
                  </a:txBody>
                  <a:tcPr/>
                </a:tc>
                <a:tc rowSpan="10">
                  <a:txBody>
                    <a:bodyPr/>
                    <a:lstStyle/>
                    <a:p>
                      <a:endParaRPr lang="en-US" sz="1400" dirty="0" smtClean="0"/>
                    </a:p>
                    <a:p>
                      <a:r>
                        <a:rPr lang="en-US" sz="1400" b="1" dirty="0" smtClean="0">
                          <a:solidFill>
                            <a:srgbClr val="FF0000"/>
                          </a:solidFill>
                        </a:rPr>
                        <a:t>These exemptions or deductions add up to $1.86 billion of reduced tax collections or 60% of total</a:t>
                      </a:r>
                      <a:r>
                        <a:rPr lang="en-US" sz="1400" b="1" baseline="0" dirty="0" smtClean="0">
                          <a:solidFill>
                            <a:srgbClr val="FF0000"/>
                          </a:solidFill>
                        </a:rPr>
                        <a:t> collections from the Individual Income Tax which means the rates have to be much higher than what they would be if these did not exist.  </a:t>
                      </a:r>
                    </a:p>
                    <a:p>
                      <a:endParaRPr lang="en-US" sz="1400" b="1" baseline="0" dirty="0" smtClean="0">
                        <a:solidFill>
                          <a:srgbClr val="FF0000"/>
                        </a:solidFill>
                      </a:endParaRPr>
                    </a:p>
                    <a:p>
                      <a:r>
                        <a:rPr lang="en-US" sz="1400" b="1" baseline="0" dirty="0" smtClean="0">
                          <a:solidFill>
                            <a:srgbClr val="FF0000"/>
                          </a:solidFill>
                        </a:rPr>
                        <a:t>AGI in 2013 was $110 billion. Taxed is $67 billion;  AGI that is exempted from tax is about $43 billion</a:t>
                      </a:r>
                      <a:endParaRPr lang="en-US" sz="1400" b="1" dirty="0">
                        <a:solidFill>
                          <a:srgbClr val="FF0000"/>
                        </a:solidFill>
                      </a:endParaRPr>
                    </a:p>
                  </a:txBody>
                  <a:tcPr/>
                </a:tc>
              </a:tr>
              <a:tr h="370840">
                <a:tc vMerge="1">
                  <a:txBody>
                    <a:bodyPr/>
                    <a:lstStyle/>
                    <a:p>
                      <a:endParaRPr lang="en-US" dirty="0"/>
                    </a:p>
                  </a:txBody>
                  <a:tcPr/>
                </a:tc>
                <a:tc>
                  <a:txBody>
                    <a:bodyPr/>
                    <a:lstStyle/>
                    <a:p>
                      <a:r>
                        <a:rPr lang="en-US" dirty="0" smtClean="0"/>
                        <a:t>Dependents</a:t>
                      </a:r>
                      <a:endParaRPr lang="en-US" dirty="0"/>
                    </a:p>
                  </a:txBody>
                  <a:tcPr/>
                </a:tc>
                <a:tc>
                  <a:txBody>
                    <a:bodyPr/>
                    <a:lstStyle/>
                    <a:p>
                      <a:pPr algn="ctr"/>
                      <a:r>
                        <a:rPr lang="en-US" dirty="0" smtClean="0"/>
                        <a:t>$31.8</a:t>
                      </a:r>
                      <a:endParaRPr lang="en-US" dirty="0"/>
                    </a:p>
                  </a:txBody>
                  <a:tcPr/>
                </a:tc>
                <a:tc vMerge="1">
                  <a:txBody>
                    <a:bodyPr/>
                    <a:lstStyle/>
                    <a:p>
                      <a:endParaRPr lang="en-US" dirty="0"/>
                    </a:p>
                  </a:txBody>
                  <a:tcPr/>
                </a:tc>
              </a:tr>
              <a:tr h="370840">
                <a:tc vMerge="1">
                  <a:txBody>
                    <a:bodyPr/>
                    <a:lstStyle/>
                    <a:p>
                      <a:endParaRPr lang="en-US" dirty="0"/>
                    </a:p>
                  </a:txBody>
                  <a:tcPr/>
                </a:tc>
                <a:tc>
                  <a:txBody>
                    <a:bodyPr/>
                    <a:lstStyle/>
                    <a:p>
                      <a:r>
                        <a:rPr lang="en-US" dirty="0" smtClean="0"/>
                        <a:t>Retirement Exclusion</a:t>
                      </a:r>
                    </a:p>
                    <a:p>
                      <a:r>
                        <a:rPr lang="en-US" dirty="0" smtClean="0"/>
                        <a:t>LSERS/TRSL/Others</a:t>
                      </a:r>
                    </a:p>
                    <a:p>
                      <a:r>
                        <a:rPr lang="en-US" dirty="0" smtClean="0"/>
                        <a:t>Social</a:t>
                      </a:r>
                      <a:r>
                        <a:rPr lang="en-US" baseline="0" dirty="0" smtClean="0"/>
                        <a:t> Security</a:t>
                      </a:r>
                    </a:p>
                    <a:p>
                      <a:r>
                        <a:rPr lang="en-US" baseline="0" dirty="0" smtClean="0"/>
                        <a:t>Federal Retirement</a:t>
                      </a:r>
                      <a:endParaRPr lang="en-US" dirty="0"/>
                    </a:p>
                  </a:txBody>
                  <a:tcPr/>
                </a:tc>
                <a:tc>
                  <a:txBody>
                    <a:bodyPr/>
                    <a:lstStyle/>
                    <a:p>
                      <a:pPr algn="ctr"/>
                      <a:endParaRPr lang="en-US" dirty="0" smtClean="0"/>
                    </a:p>
                    <a:p>
                      <a:pPr algn="ctr"/>
                      <a:r>
                        <a:rPr lang="en-US" dirty="0" smtClean="0"/>
                        <a:t>$253.0</a:t>
                      </a:r>
                      <a:endParaRPr lang="en-US" dirty="0"/>
                    </a:p>
                  </a:txBody>
                  <a:tcPr/>
                </a:tc>
                <a:tc vMerge="1">
                  <a:txBody>
                    <a:bodyPr/>
                    <a:lstStyle/>
                    <a:p>
                      <a:endParaRPr lang="en-US" dirty="0"/>
                    </a:p>
                  </a:txBody>
                  <a:tcPr/>
                </a:tc>
              </a:tr>
              <a:tr h="370840">
                <a:tc vMerge="1">
                  <a:txBody>
                    <a:bodyPr/>
                    <a:lstStyle/>
                    <a:p>
                      <a:endParaRPr lang="en-US" dirty="0"/>
                    </a:p>
                  </a:txBody>
                  <a:tcPr/>
                </a:tc>
                <a:tc>
                  <a:txBody>
                    <a:bodyPr/>
                    <a:lstStyle/>
                    <a:p>
                      <a:r>
                        <a:rPr lang="en-US" dirty="0" smtClean="0"/>
                        <a:t>Military Pay for Active Duty</a:t>
                      </a:r>
                      <a:endParaRPr lang="en-US" dirty="0"/>
                    </a:p>
                  </a:txBody>
                  <a:tcPr/>
                </a:tc>
                <a:tc>
                  <a:txBody>
                    <a:bodyPr/>
                    <a:lstStyle/>
                    <a:p>
                      <a:pPr algn="ctr"/>
                      <a:r>
                        <a:rPr lang="en-US" dirty="0" smtClean="0"/>
                        <a:t>$6.2</a:t>
                      </a:r>
                      <a:endParaRPr lang="en-US" dirty="0"/>
                    </a:p>
                  </a:txBody>
                  <a:tcPr/>
                </a:tc>
                <a:tc vMerge="1">
                  <a:txBody>
                    <a:bodyPr/>
                    <a:lstStyle/>
                    <a:p>
                      <a:endParaRPr lang="en-US" dirty="0"/>
                    </a:p>
                  </a:txBody>
                  <a:tcPr/>
                </a:tc>
              </a:tr>
              <a:tr h="370840">
                <a:tc vMerge="1">
                  <a:txBody>
                    <a:bodyPr/>
                    <a:lstStyle/>
                    <a:p>
                      <a:endParaRPr lang="en-US" dirty="0"/>
                    </a:p>
                  </a:txBody>
                  <a:tcPr/>
                </a:tc>
                <a:tc>
                  <a:txBody>
                    <a:bodyPr/>
                    <a:lstStyle/>
                    <a:p>
                      <a:r>
                        <a:rPr lang="en-US" dirty="0" smtClean="0"/>
                        <a:t>Disability Pay</a:t>
                      </a:r>
                      <a:endParaRPr lang="en-US" dirty="0"/>
                    </a:p>
                  </a:txBody>
                  <a:tcPr/>
                </a:tc>
                <a:tc>
                  <a:txBody>
                    <a:bodyPr/>
                    <a:lstStyle/>
                    <a:p>
                      <a:pPr algn="ctr"/>
                      <a:r>
                        <a:rPr lang="en-US" dirty="0" smtClean="0"/>
                        <a:t>$5.8</a:t>
                      </a:r>
                      <a:endParaRPr lang="en-US" dirty="0"/>
                    </a:p>
                  </a:txBody>
                  <a:tcPr/>
                </a:tc>
                <a:tc vMerge="1">
                  <a:txBody>
                    <a:bodyPr/>
                    <a:lstStyle/>
                    <a:p>
                      <a:endParaRPr lang="en-US" dirty="0"/>
                    </a:p>
                  </a:txBody>
                  <a:tcPr/>
                </a:tc>
              </a:tr>
              <a:tr h="370840">
                <a:tc vMerge="1">
                  <a:txBody>
                    <a:bodyPr/>
                    <a:lstStyle/>
                    <a:p>
                      <a:endParaRPr lang="en-US" dirty="0"/>
                    </a:p>
                  </a:txBody>
                  <a:tcPr/>
                </a:tc>
                <a:tc>
                  <a:txBody>
                    <a:bodyPr/>
                    <a:lstStyle/>
                    <a:p>
                      <a:r>
                        <a:rPr lang="en-US" dirty="0" smtClean="0"/>
                        <a:t>Net Capital</a:t>
                      </a:r>
                      <a:r>
                        <a:rPr lang="en-US" baseline="0" dirty="0" smtClean="0"/>
                        <a:t> Appreciation</a:t>
                      </a:r>
                      <a:endParaRPr lang="en-US" dirty="0"/>
                    </a:p>
                  </a:txBody>
                  <a:tcPr/>
                </a:tc>
                <a:tc>
                  <a:txBody>
                    <a:bodyPr/>
                    <a:lstStyle/>
                    <a:p>
                      <a:pPr algn="ctr"/>
                      <a:r>
                        <a:rPr lang="en-US" dirty="0" smtClean="0"/>
                        <a:t>$53.9</a:t>
                      </a:r>
                      <a:endParaRPr lang="en-US" dirty="0"/>
                    </a:p>
                  </a:txBody>
                  <a:tcPr/>
                </a:tc>
                <a:tc vMerge="1">
                  <a:txBody>
                    <a:bodyPr/>
                    <a:lstStyle/>
                    <a:p>
                      <a:endParaRPr lang="en-US" dirty="0"/>
                    </a:p>
                  </a:txBody>
                  <a:tcPr/>
                </a:tc>
              </a:tr>
              <a:tr h="370840">
                <a:tc vMerge="1">
                  <a:txBody>
                    <a:bodyPr/>
                    <a:lstStyle/>
                    <a:p>
                      <a:endParaRPr lang="en-US" dirty="0"/>
                    </a:p>
                  </a:txBody>
                  <a:tcPr/>
                </a:tc>
                <a:tc>
                  <a:txBody>
                    <a:bodyPr/>
                    <a:lstStyle/>
                    <a:p>
                      <a:r>
                        <a:rPr lang="en-US" dirty="0" smtClean="0"/>
                        <a:t>School Tuition</a:t>
                      </a:r>
                      <a:endParaRPr lang="en-US" dirty="0"/>
                    </a:p>
                  </a:txBody>
                  <a:tcPr/>
                </a:tc>
                <a:tc>
                  <a:txBody>
                    <a:bodyPr/>
                    <a:lstStyle/>
                    <a:p>
                      <a:pPr algn="ctr"/>
                      <a:r>
                        <a:rPr lang="en-US" dirty="0" smtClean="0"/>
                        <a:t>$22.6</a:t>
                      </a:r>
                      <a:endParaRPr lang="en-US" dirty="0"/>
                    </a:p>
                  </a:txBody>
                  <a:tcPr/>
                </a:tc>
                <a:tc vMerge="1">
                  <a:txBody>
                    <a:bodyPr/>
                    <a:lstStyle/>
                    <a:p>
                      <a:endParaRPr lang="en-US" dirty="0"/>
                    </a:p>
                  </a:txBody>
                  <a:tcPr/>
                </a:tc>
              </a:tr>
              <a:tr h="370840">
                <a:tc vMerge="1">
                  <a:txBody>
                    <a:bodyPr/>
                    <a:lstStyle/>
                    <a:p>
                      <a:endParaRPr lang="en-US" dirty="0"/>
                    </a:p>
                  </a:txBody>
                  <a:tcPr/>
                </a:tc>
                <a:tc>
                  <a:txBody>
                    <a:bodyPr/>
                    <a:lstStyle/>
                    <a:p>
                      <a:r>
                        <a:rPr lang="en-US" dirty="0" smtClean="0"/>
                        <a:t>Others</a:t>
                      </a:r>
                      <a:endParaRPr lang="en-US" dirty="0"/>
                    </a:p>
                  </a:txBody>
                  <a:tcPr/>
                </a:tc>
                <a:tc>
                  <a:txBody>
                    <a:bodyPr/>
                    <a:lstStyle/>
                    <a:p>
                      <a:pPr algn="ctr"/>
                      <a:r>
                        <a:rPr lang="en-US" dirty="0" smtClean="0"/>
                        <a:t>$6.3</a:t>
                      </a:r>
                      <a:endParaRPr lang="en-US" dirty="0"/>
                    </a:p>
                  </a:txBody>
                  <a:tcPr/>
                </a:tc>
                <a:tc vMerge="1">
                  <a:txBody>
                    <a:bodyPr/>
                    <a:lstStyle/>
                    <a:p>
                      <a:endParaRPr lang="en-US" dirty="0"/>
                    </a:p>
                  </a:txBody>
                  <a:tcPr/>
                </a:tc>
              </a:tr>
              <a:tr h="370840">
                <a:tc vMerge="1">
                  <a:txBody>
                    <a:bodyPr/>
                    <a:lstStyle/>
                    <a:p>
                      <a:endParaRPr lang="en-US" dirty="0"/>
                    </a:p>
                  </a:txBody>
                  <a:tcPr/>
                </a:tc>
                <a:tc>
                  <a:txBody>
                    <a:bodyPr/>
                    <a:lstStyle/>
                    <a:p>
                      <a:r>
                        <a:rPr lang="en-US" dirty="0" smtClean="0"/>
                        <a:t>Federal Tax Liability</a:t>
                      </a:r>
                      <a:endParaRPr lang="en-US" dirty="0"/>
                    </a:p>
                  </a:txBody>
                  <a:tcPr/>
                </a:tc>
                <a:tc>
                  <a:txBody>
                    <a:bodyPr/>
                    <a:lstStyle/>
                    <a:p>
                      <a:pPr algn="ctr"/>
                      <a:r>
                        <a:rPr lang="en-US" sz="1400" b="1" dirty="0" smtClean="0">
                          <a:solidFill>
                            <a:srgbClr val="FF0000"/>
                          </a:solidFill>
                        </a:rPr>
                        <a:t>$877.2</a:t>
                      </a:r>
                      <a:endParaRPr lang="en-US" sz="1400" b="1" dirty="0">
                        <a:solidFill>
                          <a:srgbClr val="FF0000"/>
                        </a:solidFill>
                      </a:endParaRPr>
                    </a:p>
                  </a:txBody>
                  <a:tcPr/>
                </a:tc>
                <a:tc vMerge="1">
                  <a:txBody>
                    <a:bodyPr/>
                    <a:lstStyle/>
                    <a:p>
                      <a:endParaRPr lang="en-US" dirty="0"/>
                    </a:p>
                  </a:txBody>
                  <a:tcPr/>
                </a:tc>
              </a:tr>
              <a:tr h="370840">
                <a:tc vMerge="1">
                  <a:txBody>
                    <a:bodyPr/>
                    <a:lstStyle/>
                    <a:p>
                      <a:endParaRPr lang="en-US" dirty="0"/>
                    </a:p>
                  </a:txBody>
                  <a:tcPr/>
                </a:tc>
                <a:tc>
                  <a:txBody>
                    <a:bodyPr/>
                    <a:lstStyle/>
                    <a:p>
                      <a:r>
                        <a:rPr lang="en-US" dirty="0" smtClean="0"/>
                        <a:t>Excess Itemized Deductions</a:t>
                      </a:r>
                      <a:endParaRPr lang="en-US" dirty="0"/>
                    </a:p>
                  </a:txBody>
                  <a:tcPr/>
                </a:tc>
                <a:tc>
                  <a:txBody>
                    <a:bodyPr/>
                    <a:lstStyle/>
                    <a:p>
                      <a:pPr algn="ctr"/>
                      <a:r>
                        <a:rPr lang="en-US" sz="1400" b="1" dirty="0" smtClean="0">
                          <a:solidFill>
                            <a:srgbClr val="FF0000"/>
                          </a:solidFill>
                        </a:rPr>
                        <a:t>$349.0</a:t>
                      </a:r>
                      <a:endParaRPr lang="en-US" sz="1400" b="1" dirty="0">
                        <a:solidFill>
                          <a:srgbClr val="FF0000"/>
                        </a:solidFill>
                      </a:endParaRPr>
                    </a:p>
                  </a:txBody>
                  <a:tcPr/>
                </a:tc>
                <a:tc vMerge="1">
                  <a:txBody>
                    <a:bodyPr/>
                    <a:lstStyle/>
                    <a:p>
                      <a:endParaRPr lang="en-US" dirty="0"/>
                    </a:p>
                  </a:txBody>
                  <a:tcPr/>
                </a:tc>
              </a:tr>
              <a:tr h="370840">
                <a:tc>
                  <a:txBody>
                    <a:bodyPr/>
                    <a:lstStyle/>
                    <a:p>
                      <a:r>
                        <a:rPr lang="en-US" dirty="0" smtClean="0"/>
                        <a:t>Equals</a:t>
                      </a:r>
                      <a:endParaRPr lang="en-US" dirty="0"/>
                    </a:p>
                  </a:txBody>
                  <a:tcPr/>
                </a:tc>
                <a:tc>
                  <a:txBody>
                    <a:bodyPr/>
                    <a:lstStyle/>
                    <a:p>
                      <a:r>
                        <a:rPr lang="en-US" dirty="0" smtClean="0"/>
                        <a:t>Louisiana Taxable Income</a:t>
                      </a:r>
                      <a:endParaRPr lang="en-US" dirty="0"/>
                    </a:p>
                  </a:txBody>
                  <a:tcPr/>
                </a:tc>
                <a:tc>
                  <a:txBody>
                    <a:bodyPr/>
                    <a:lstStyle/>
                    <a:p>
                      <a:pPr algn="ctr"/>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2004886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926" y="164194"/>
            <a:ext cx="10515600" cy="1325563"/>
          </a:xfrm>
        </p:spPr>
        <p:txBody>
          <a:bodyPr>
            <a:normAutofit/>
          </a:bodyPr>
          <a:lstStyle/>
          <a:p>
            <a:r>
              <a:rPr lang="en-US" dirty="0" smtClean="0"/>
              <a:t>Rates Applied to </a:t>
            </a:r>
            <a:br>
              <a:rPr lang="en-US" dirty="0" smtClean="0"/>
            </a:br>
            <a:r>
              <a:rPr lang="en-US" dirty="0" smtClean="0"/>
              <a:t>Louisiana Taxable Income</a:t>
            </a:r>
            <a:endParaRPr lang="en-US" dirty="0"/>
          </a:p>
        </p:txBody>
      </p:sp>
      <p:graphicFrame>
        <p:nvGraphicFramePr>
          <p:cNvPr id="6" name="Content Placeholder 5"/>
          <p:cNvGraphicFramePr>
            <a:graphicFrameLocks noGrp="1"/>
          </p:cNvGraphicFramePr>
          <p:nvPr>
            <p:ph sz="half" idx="1"/>
            <p:extLst/>
          </p:nvPr>
        </p:nvGraphicFramePr>
        <p:xfrm>
          <a:off x="1981201" y="1489757"/>
          <a:ext cx="4022333" cy="4658301"/>
        </p:xfrm>
        <a:graphic>
          <a:graphicData uri="http://schemas.openxmlformats.org/drawingml/2006/table">
            <a:tbl>
              <a:tblPr firstRow="1" bandRow="1">
                <a:tableStyleId>{5C22544A-7EE6-4342-B048-85BDC9FD1C3A}</a:tableStyleId>
              </a:tblPr>
              <a:tblGrid>
                <a:gridCol w="2003033"/>
                <a:gridCol w="2019300"/>
              </a:tblGrid>
              <a:tr h="501533">
                <a:tc gridSpan="2">
                  <a:txBody>
                    <a:bodyPr/>
                    <a:lstStyle/>
                    <a:p>
                      <a:pPr algn="ctr"/>
                      <a:r>
                        <a:rPr lang="en-US" dirty="0" smtClean="0"/>
                        <a:t>Joint Filer</a:t>
                      </a:r>
                      <a:endParaRPr lang="en-US" dirty="0"/>
                    </a:p>
                  </a:txBody>
                  <a:tcPr/>
                </a:tc>
                <a:tc hMerge="1">
                  <a:txBody>
                    <a:bodyPr/>
                    <a:lstStyle/>
                    <a:p>
                      <a:endParaRPr lang="en-US" dirty="0"/>
                    </a:p>
                  </a:txBody>
                  <a:tcPr/>
                </a:tc>
              </a:tr>
              <a:tr h="821327">
                <a:tc>
                  <a:txBody>
                    <a:bodyPr/>
                    <a:lstStyle/>
                    <a:p>
                      <a:r>
                        <a:rPr lang="en-US" dirty="0" smtClean="0"/>
                        <a:t>Louisiana</a:t>
                      </a:r>
                      <a:r>
                        <a:rPr lang="en-US" baseline="0" dirty="0" smtClean="0"/>
                        <a:t> Taxable Income</a:t>
                      </a:r>
                      <a:endParaRPr lang="en-US" dirty="0"/>
                    </a:p>
                  </a:txBody>
                  <a:tcPr/>
                </a:tc>
                <a:tc>
                  <a:txBody>
                    <a:bodyPr/>
                    <a:lstStyle/>
                    <a:p>
                      <a:r>
                        <a:rPr lang="en-US" dirty="0" smtClean="0"/>
                        <a:t>Rate</a:t>
                      </a:r>
                      <a:endParaRPr lang="en-US" dirty="0"/>
                    </a:p>
                  </a:txBody>
                  <a:tcPr/>
                </a:tc>
              </a:tr>
              <a:tr h="607995">
                <a:tc>
                  <a:txBody>
                    <a:bodyPr/>
                    <a:lstStyle/>
                    <a:p>
                      <a:r>
                        <a:rPr lang="en-US" dirty="0" smtClean="0"/>
                        <a:t>$0 to $25,000</a:t>
                      </a:r>
                      <a:endParaRPr lang="en-US" dirty="0"/>
                    </a:p>
                  </a:txBody>
                  <a:tcPr/>
                </a:tc>
                <a:tc>
                  <a:txBody>
                    <a:bodyPr/>
                    <a:lstStyle/>
                    <a:p>
                      <a:r>
                        <a:rPr lang="en-US" dirty="0" smtClean="0"/>
                        <a:t>2%</a:t>
                      </a:r>
                      <a:endParaRPr lang="en-US" dirty="0"/>
                    </a:p>
                  </a:txBody>
                  <a:tcPr/>
                </a:tc>
              </a:tr>
              <a:tr h="842661">
                <a:tc>
                  <a:txBody>
                    <a:bodyPr/>
                    <a:lstStyle/>
                    <a:p>
                      <a:r>
                        <a:rPr lang="en-US" dirty="0" smtClean="0"/>
                        <a:t>$25,001 to $100,000</a:t>
                      </a:r>
                      <a:endParaRPr lang="en-US" dirty="0"/>
                    </a:p>
                  </a:txBody>
                  <a:tcPr/>
                </a:tc>
                <a:tc>
                  <a:txBody>
                    <a:bodyPr/>
                    <a:lstStyle/>
                    <a:p>
                      <a:r>
                        <a:rPr lang="en-US" dirty="0" smtClean="0"/>
                        <a:t>4%</a:t>
                      </a:r>
                      <a:endParaRPr lang="en-US" dirty="0"/>
                    </a:p>
                  </a:txBody>
                  <a:tcPr/>
                </a:tc>
              </a:tr>
              <a:tr h="650661">
                <a:tc>
                  <a:txBody>
                    <a:bodyPr/>
                    <a:lstStyle/>
                    <a:p>
                      <a:r>
                        <a:rPr lang="en-US" dirty="0" smtClean="0"/>
                        <a:t>&gt;</a:t>
                      </a:r>
                      <a:r>
                        <a:rPr lang="en-US" baseline="0" dirty="0" smtClean="0"/>
                        <a:t> $100,000</a:t>
                      </a:r>
                      <a:endParaRPr lang="en-US" dirty="0"/>
                    </a:p>
                  </a:txBody>
                  <a:tcPr/>
                </a:tc>
                <a:tc>
                  <a:txBody>
                    <a:bodyPr/>
                    <a:lstStyle/>
                    <a:p>
                      <a:r>
                        <a:rPr lang="en-US" dirty="0" smtClean="0"/>
                        <a:t>6%</a:t>
                      </a:r>
                      <a:endParaRPr lang="en-US" dirty="0"/>
                    </a:p>
                  </a:txBody>
                  <a:tcPr/>
                </a:tc>
              </a:tr>
              <a:tr h="1234124">
                <a:tc gridSpan="2">
                  <a:txBody>
                    <a:bodyPr/>
                    <a:lstStyle/>
                    <a:p>
                      <a:r>
                        <a:rPr lang="en-US" dirty="0" smtClean="0"/>
                        <a:t>Actual Tax Liability will be a based</a:t>
                      </a:r>
                      <a:r>
                        <a:rPr lang="en-US" baseline="0" dirty="0" smtClean="0"/>
                        <a:t> on the Louisiana Taxable Income, the rates that apply, and then any tax credits that reduce the tax liability</a:t>
                      </a:r>
                      <a:endParaRPr lang="en-US" dirty="0"/>
                    </a:p>
                  </a:txBody>
                  <a:tcPr/>
                </a:tc>
                <a:tc hMerge="1">
                  <a:txBody>
                    <a:bodyPr/>
                    <a:lstStyle/>
                    <a:p>
                      <a:endParaRPr lang="en-US" dirty="0"/>
                    </a:p>
                  </a:txBody>
                  <a:tcPr/>
                </a:tc>
              </a:tr>
            </a:tbl>
          </a:graphicData>
        </a:graphic>
      </p:graphicFrame>
      <p:graphicFrame>
        <p:nvGraphicFramePr>
          <p:cNvPr id="7" name="Content Placeholder 6"/>
          <p:cNvGraphicFramePr>
            <a:graphicFrameLocks noGrp="1"/>
          </p:cNvGraphicFramePr>
          <p:nvPr>
            <p:ph sz="half" idx="2"/>
            <p:extLst/>
          </p:nvPr>
        </p:nvGraphicFramePr>
        <p:xfrm>
          <a:off x="6172200" y="1489757"/>
          <a:ext cx="4038600" cy="4658300"/>
        </p:xfrm>
        <a:graphic>
          <a:graphicData uri="http://schemas.openxmlformats.org/drawingml/2006/table">
            <a:tbl>
              <a:tblPr firstRow="1" bandRow="1">
                <a:tableStyleId>{5C22544A-7EE6-4342-B048-85BDC9FD1C3A}</a:tableStyleId>
              </a:tblPr>
              <a:tblGrid>
                <a:gridCol w="2019300"/>
                <a:gridCol w="2019300"/>
              </a:tblGrid>
              <a:tr h="492117">
                <a:tc gridSpan="2">
                  <a:txBody>
                    <a:bodyPr/>
                    <a:lstStyle/>
                    <a:p>
                      <a:pPr algn="ctr"/>
                      <a:r>
                        <a:rPr lang="en-US" dirty="0" smtClean="0"/>
                        <a:t>Single Filer</a:t>
                      </a:r>
                      <a:endParaRPr lang="en-US" dirty="0"/>
                    </a:p>
                  </a:txBody>
                  <a:tcPr/>
                </a:tc>
                <a:tc hMerge="1">
                  <a:txBody>
                    <a:bodyPr/>
                    <a:lstStyle/>
                    <a:p>
                      <a:endParaRPr lang="en-US" dirty="0"/>
                    </a:p>
                  </a:txBody>
                  <a:tcPr/>
                </a:tc>
              </a:tr>
              <a:tr h="730505">
                <a:tc>
                  <a:txBody>
                    <a:bodyPr/>
                    <a:lstStyle/>
                    <a:p>
                      <a:r>
                        <a:rPr lang="en-US" dirty="0" smtClean="0"/>
                        <a:t>Louisiana</a:t>
                      </a:r>
                      <a:r>
                        <a:rPr lang="en-US" baseline="0" dirty="0" smtClean="0"/>
                        <a:t> Taxable Income</a:t>
                      </a:r>
                      <a:endParaRPr lang="en-US" dirty="0"/>
                    </a:p>
                  </a:txBody>
                  <a:tcPr/>
                </a:tc>
                <a:tc>
                  <a:txBody>
                    <a:bodyPr/>
                    <a:lstStyle/>
                    <a:p>
                      <a:r>
                        <a:rPr lang="en-US" dirty="0" smtClean="0"/>
                        <a:t>Rate</a:t>
                      </a:r>
                      <a:endParaRPr lang="en-US" dirty="0"/>
                    </a:p>
                  </a:txBody>
                  <a:tcPr/>
                </a:tc>
              </a:tr>
              <a:tr h="585626">
                <a:tc>
                  <a:txBody>
                    <a:bodyPr/>
                    <a:lstStyle/>
                    <a:p>
                      <a:r>
                        <a:rPr lang="en-US" dirty="0" smtClean="0"/>
                        <a:t>$0 to $12,500</a:t>
                      </a:r>
                      <a:endParaRPr lang="en-US" dirty="0"/>
                    </a:p>
                  </a:txBody>
                  <a:tcPr/>
                </a:tc>
                <a:tc>
                  <a:txBody>
                    <a:bodyPr/>
                    <a:lstStyle/>
                    <a:p>
                      <a:r>
                        <a:rPr lang="en-US" dirty="0" smtClean="0"/>
                        <a:t>2%</a:t>
                      </a:r>
                      <a:endParaRPr lang="en-US" dirty="0"/>
                    </a:p>
                  </a:txBody>
                  <a:tcPr/>
                </a:tc>
              </a:tr>
              <a:tr h="811659">
                <a:tc>
                  <a:txBody>
                    <a:bodyPr/>
                    <a:lstStyle/>
                    <a:p>
                      <a:r>
                        <a:rPr lang="en-US" dirty="0" smtClean="0"/>
                        <a:t>$12,501 to </a:t>
                      </a:r>
                    </a:p>
                    <a:p>
                      <a:r>
                        <a:rPr lang="en-US" dirty="0" smtClean="0"/>
                        <a:t>$50,000</a:t>
                      </a:r>
                      <a:endParaRPr lang="en-US" dirty="0"/>
                    </a:p>
                  </a:txBody>
                  <a:tcPr/>
                </a:tc>
                <a:tc>
                  <a:txBody>
                    <a:bodyPr/>
                    <a:lstStyle/>
                    <a:p>
                      <a:r>
                        <a:rPr lang="en-US" dirty="0" smtClean="0"/>
                        <a:t>4%</a:t>
                      </a:r>
                      <a:endParaRPr lang="en-US" dirty="0"/>
                    </a:p>
                  </a:txBody>
                  <a:tcPr/>
                </a:tc>
              </a:tr>
              <a:tr h="575353">
                <a:tc>
                  <a:txBody>
                    <a:bodyPr/>
                    <a:lstStyle/>
                    <a:p>
                      <a:r>
                        <a:rPr lang="en-US" dirty="0" smtClean="0"/>
                        <a:t>&gt;</a:t>
                      </a:r>
                      <a:r>
                        <a:rPr lang="en-US" baseline="0" dirty="0" smtClean="0"/>
                        <a:t> $50,000</a:t>
                      </a:r>
                      <a:endParaRPr lang="en-US" dirty="0"/>
                    </a:p>
                  </a:txBody>
                  <a:tcPr/>
                </a:tc>
                <a:tc>
                  <a:txBody>
                    <a:bodyPr/>
                    <a:lstStyle/>
                    <a:p>
                      <a:r>
                        <a:rPr lang="en-US" dirty="0" smtClean="0"/>
                        <a:t>6%</a:t>
                      </a:r>
                      <a:endParaRPr lang="en-US" dirty="0"/>
                    </a:p>
                  </a:txBody>
                  <a:tcPr/>
                </a:tc>
              </a:tr>
              <a:tr h="1033454">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Actual Tax Liability will be a based</a:t>
                      </a:r>
                      <a:r>
                        <a:rPr lang="en-US" baseline="0" dirty="0" smtClean="0"/>
                        <a:t> on the Louisiana Taxable Income, the rates that apply, and then any tax credits that reduce the tax liability</a:t>
                      </a:r>
                      <a:endParaRPr lang="en-US" dirty="0" smtClean="0"/>
                    </a:p>
                    <a:p>
                      <a:endParaRPr lang="en-US" dirty="0"/>
                    </a:p>
                  </a:txBody>
                  <a:tcPr/>
                </a:tc>
                <a:tc hMerge="1">
                  <a:txBody>
                    <a:bodyPr/>
                    <a:lstStyle/>
                    <a:p>
                      <a:endParaRPr lang="en-US" dirty="0"/>
                    </a:p>
                  </a:txBody>
                  <a:tcPr/>
                </a:tc>
              </a:tr>
            </a:tbl>
          </a:graphicData>
        </a:graphic>
      </p:graphicFrame>
    </p:spTree>
    <p:extLst>
      <p:ext uri="{BB962C8B-B14F-4D97-AF65-F5344CB8AC3E}">
        <p14:creationId xmlns:p14="http://schemas.microsoft.com/office/powerpoint/2010/main" val="2110832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297" y="1704798"/>
            <a:ext cx="7772400" cy="1362075"/>
          </a:xfrm>
        </p:spPr>
        <p:txBody>
          <a:bodyPr>
            <a:normAutofit fontScale="90000"/>
          </a:bodyPr>
          <a:lstStyle/>
          <a:p>
            <a:pPr algn="ctr"/>
            <a:r>
              <a:rPr lang="en-US" dirty="0" smtClean="0"/>
              <a:t>Information About Louisiana’s</a:t>
            </a:r>
            <a:br>
              <a:rPr lang="en-US" dirty="0" smtClean="0"/>
            </a:br>
            <a:r>
              <a:rPr lang="en-US" dirty="0" smtClean="0"/>
              <a:t>Individual Income Tax</a:t>
            </a:r>
            <a:endParaRPr lang="en-US" dirty="0"/>
          </a:p>
        </p:txBody>
      </p:sp>
      <p:sp>
        <p:nvSpPr>
          <p:cNvPr id="3" name="Text Placeholder 2"/>
          <p:cNvSpPr>
            <a:spLocks noGrp="1"/>
          </p:cNvSpPr>
          <p:nvPr>
            <p:ph type="body" idx="1"/>
          </p:nvPr>
        </p:nvSpPr>
        <p:spPr>
          <a:xfrm>
            <a:off x="2133297" y="3985500"/>
            <a:ext cx="7772400" cy="1500187"/>
          </a:xfrm>
        </p:spPr>
        <p:txBody>
          <a:bodyPr/>
          <a:lstStyle/>
          <a:p>
            <a:endParaRPr lang="en-US" dirty="0"/>
          </a:p>
        </p:txBody>
      </p:sp>
    </p:spTree>
    <p:extLst>
      <p:ext uri="{BB962C8B-B14F-4D97-AF65-F5344CB8AC3E}">
        <p14:creationId xmlns:p14="http://schemas.microsoft.com/office/powerpoint/2010/main" val="337693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LA Taxpayers by Filing Status</a:t>
            </a:r>
            <a:br>
              <a:rPr lang="en-US" dirty="0" smtClean="0"/>
            </a:br>
            <a:r>
              <a:rPr lang="en-US" sz="2400" dirty="0"/>
              <a:t>From IRS, 2013</a:t>
            </a:r>
            <a:endParaRPr lang="en-US" dirty="0"/>
          </a:p>
        </p:txBody>
      </p:sp>
      <p:graphicFrame>
        <p:nvGraphicFramePr>
          <p:cNvPr id="3" name="Chart 2"/>
          <p:cNvGraphicFramePr>
            <a:graphicFrameLocks/>
          </p:cNvGraphicFramePr>
          <p:nvPr>
            <p:extLst/>
          </p:nvPr>
        </p:nvGraphicFramePr>
        <p:xfrm>
          <a:off x="1868185" y="1543692"/>
          <a:ext cx="8342615" cy="5062591"/>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2664433" y="2137026"/>
            <a:ext cx="817853" cy="307777"/>
          </a:xfrm>
          <a:prstGeom prst="rect">
            <a:avLst/>
          </a:prstGeom>
          <a:noFill/>
        </p:spPr>
        <p:txBody>
          <a:bodyPr wrap="none" rtlCol="0">
            <a:spAutoFit/>
          </a:bodyPr>
          <a:lstStyle/>
          <a:p>
            <a:r>
              <a:rPr lang="en-US" sz="1400" dirty="0"/>
              <a:t>872,130 </a:t>
            </a:r>
            <a:endParaRPr lang="en-US" sz="1400" dirty="0"/>
          </a:p>
        </p:txBody>
      </p:sp>
      <p:sp>
        <p:nvSpPr>
          <p:cNvPr id="5" name="TextBox 4"/>
          <p:cNvSpPr txBox="1"/>
          <p:nvPr/>
        </p:nvSpPr>
        <p:spPr>
          <a:xfrm>
            <a:off x="4278534" y="2137025"/>
            <a:ext cx="777777" cy="307777"/>
          </a:xfrm>
          <a:prstGeom prst="rect">
            <a:avLst/>
          </a:prstGeom>
          <a:noFill/>
        </p:spPr>
        <p:txBody>
          <a:bodyPr wrap="none" rtlCol="0">
            <a:spAutoFit/>
          </a:bodyPr>
          <a:lstStyle/>
          <a:p>
            <a:r>
              <a:rPr lang="en-US" sz="1400" dirty="0"/>
              <a:t>467,980</a:t>
            </a:r>
            <a:endParaRPr lang="en-US" sz="1400" dirty="0"/>
          </a:p>
        </p:txBody>
      </p:sp>
    </p:spTree>
    <p:extLst>
      <p:ext uri="{BB962C8B-B14F-4D97-AF65-F5344CB8AC3E}">
        <p14:creationId xmlns:p14="http://schemas.microsoft.com/office/powerpoint/2010/main" val="6256818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t>% of Taxpayers and AGI by Income Groups </a:t>
            </a:r>
            <a:endParaRPr lang="en-US" sz="3600" b="1" dirty="0"/>
          </a:p>
        </p:txBody>
      </p:sp>
      <p:graphicFrame>
        <p:nvGraphicFramePr>
          <p:cNvPr id="3" name="Chart 2"/>
          <p:cNvGraphicFramePr>
            <a:graphicFrameLocks/>
          </p:cNvGraphicFramePr>
          <p:nvPr>
            <p:extLst/>
          </p:nvPr>
        </p:nvGraphicFramePr>
        <p:xfrm>
          <a:off x="1850454" y="1512727"/>
          <a:ext cx="8360346" cy="5083282"/>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7441916" y="4294598"/>
            <a:ext cx="2431563" cy="461665"/>
          </a:xfrm>
          <a:prstGeom prst="rect">
            <a:avLst/>
          </a:prstGeom>
          <a:noFill/>
        </p:spPr>
        <p:txBody>
          <a:bodyPr wrap="none" rtlCol="0">
            <a:spAutoFit/>
          </a:bodyPr>
          <a:lstStyle/>
          <a:p>
            <a:r>
              <a:rPr lang="en-US" sz="2400" b="1" dirty="0">
                <a:solidFill>
                  <a:srgbClr val="FF0000"/>
                </a:solidFill>
              </a:rPr>
              <a:t>AGI = $110 Billion</a:t>
            </a:r>
            <a:endParaRPr lang="en-US" sz="2400" b="1" dirty="0">
              <a:solidFill>
                <a:srgbClr val="FF0000"/>
              </a:solidFill>
            </a:endParaRPr>
          </a:p>
        </p:txBody>
      </p:sp>
    </p:spTree>
    <p:extLst>
      <p:ext uri="{BB962C8B-B14F-4D97-AF65-F5344CB8AC3E}">
        <p14:creationId xmlns:p14="http://schemas.microsoft.com/office/powerpoint/2010/main" val="17540768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Tax Exemptions, Deductions, </a:t>
            </a:r>
            <a:br>
              <a:rPr lang="en-US" dirty="0" smtClean="0"/>
            </a:br>
            <a:r>
              <a:rPr lang="en-US" dirty="0" smtClean="0"/>
              <a:t>and Credits</a:t>
            </a:r>
            <a:endParaRPr lang="en-US" dirty="0"/>
          </a:p>
        </p:txBody>
      </p:sp>
      <p:sp>
        <p:nvSpPr>
          <p:cNvPr id="3" name="Subtitle 2"/>
          <p:cNvSpPr>
            <a:spLocks noGrp="1"/>
          </p:cNvSpPr>
          <p:nvPr>
            <p:ph type="subTitle" idx="1"/>
          </p:nvPr>
        </p:nvSpPr>
        <p:spPr/>
        <p:txBody>
          <a:bodyPr/>
          <a:lstStyle/>
          <a:p>
            <a:pPr algn="l"/>
            <a:endParaRPr lang="en-US" dirty="0"/>
          </a:p>
        </p:txBody>
      </p:sp>
    </p:spTree>
    <p:extLst>
      <p:ext uri="{BB962C8B-B14F-4D97-AF65-F5344CB8AC3E}">
        <p14:creationId xmlns:p14="http://schemas.microsoft.com/office/powerpoint/2010/main" val="1147506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6885" y="-71919"/>
            <a:ext cx="8229600" cy="1143000"/>
          </a:xfrm>
        </p:spPr>
        <p:txBody>
          <a:bodyPr>
            <a:normAutofit fontScale="90000"/>
          </a:bodyPr>
          <a:lstStyle/>
          <a:p>
            <a:r>
              <a:rPr lang="en-US" b="1" dirty="0" smtClean="0">
                <a:solidFill>
                  <a:srgbClr val="FF0000"/>
                </a:solidFill>
              </a:rPr>
              <a:t>Tax Exemptions, Deductions, Credits</a:t>
            </a:r>
            <a:br>
              <a:rPr lang="en-US" b="1" dirty="0" smtClean="0">
                <a:solidFill>
                  <a:srgbClr val="FF0000"/>
                </a:solidFill>
              </a:rPr>
            </a:br>
            <a:r>
              <a:rPr lang="en-US" sz="2000" b="1" dirty="0" smtClean="0">
                <a:solidFill>
                  <a:srgbClr val="FF0000"/>
                </a:solidFill>
              </a:rPr>
              <a:t>(RED: Eliminate; </a:t>
            </a:r>
            <a:r>
              <a:rPr lang="en-US" sz="2000" b="1" dirty="0" smtClean="0">
                <a:solidFill>
                  <a:srgbClr val="00B050"/>
                </a:solidFill>
              </a:rPr>
              <a:t>Green: Keep; </a:t>
            </a:r>
            <a:r>
              <a:rPr lang="en-US" sz="2000" b="1" dirty="0" smtClean="0">
                <a:solidFill>
                  <a:srgbClr val="7030A0"/>
                </a:solidFill>
              </a:rPr>
              <a:t>Purple: To Be Decided; </a:t>
            </a:r>
            <a:r>
              <a:rPr lang="en-US" sz="2000" b="1" dirty="0" smtClean="0">
                <a:solidFill>
                  <a:srgbClr val="00B050"/>
                </a:solidFill>
              </a:rPr>
              <a:t> </a:t>
            </a:r>
            <a:r>
              <a:rPr lang="en-US" sz="2000" b="1" dirty="0" smtClean="0">
                <a:solidFill>
                  <a:srgbClr val="0070C0"/>
                </a:solidFill>
              </a:rPr>
              <a:t>Blue: Amend)</a:t>
            </a:r>
            <a:endParaRPr lang="en-US" b="1" dirty="0">
              <a:solidFill>
                <a:srgbClr val="FF0000"/>
              </a:solidFill>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1192119"/>
              </p:ext>
            </p:extLst>
          </p:nvPr>
        </p:nvGraphicFramePr>
        <p:xfrm>
          <a:off x="2006885" y="914205"/>
          <a:ext cx="8229600" cy="6144524"/>
        </p:xfrm>
        <a:graphic>
          <a:graphicData uri="http://schemas.openxmlformats.org/drawingml/2006/table">
            <a:tbl>
              <a:tblPr firstRow="1" bandRow="1">
                <a:tableStyleId>{5C22544A-7EE6-4342-B048-85BDC9FD1C3A}</a:tableStyleId>
              </a:tblPr>
              <a:tblGrid>
                <a:gridCol w="1371600"/>
                <a:gridCol w="1371600"/>
                <a:gridCol w="1371600"/>
                <a:gridCol w="1371600"/>
                <a:gridCol w="1371600"/>
                <a:gridCol w="1371600"/>
              </a:tblGrid>
              <a:tr h="507951">
                <a:tc gridSpan="2">
                  <a:txBody>
                    <a:bodyPr/>
                    <a:lstStyle/>
                    <a:p>
                      <a:pPr algn="ctr"/>
                      <a:r>
                        <a:rPr lang="en-US" sz="1400" dirty="0" smtClean="0"/>
                        <a:t>Exemptions, Not Included</a:t>
                      </a:r>
                      <a:r>
                        <a:rPr lang="en-US" sz="1400" baseline="0" dirty="0" smtClean="0"/>
                        <a:t> in or subtracted from Taxable Income</a:t>
                      </a:r>
                      <a:r>
                        <a:rPr lang="en-US" sz="1400" dirty="0" smtClean="0"/>
                        <a:t>      </a:t>
                      </a:r>
                      <a:endParaRPr lang="en-US" sz="1400" dirty="0"/>
                    </a:p>
                  </a:txBody>
                  <a:tcPr/>
                </a:tc>
                <a:tc hMerge="1">
                  <a:txBody>
                    <a:bodyPr/>
                    <a:lstStyle/>
                    <a:p>
                      <a:endParaRPr lang="en-US" dirty="0"/>
                    </a:p>
                  </a:txBody>
                  <a:tcPr/>
                </a:tc>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Deductions</a:t>
                      </a:r>
                      <a:r>
                        <a:rPr lang="en-US" sz="1400" baseline="0" dirty="0" smtClean="0"/>
                        <a:t> from Taxable Income, expenditure or type of income</a:t>
                      </a:r>
                      <a:endParaRPr lang="en-US" sz="1400" dirty="0"/>
                    </a:p>
                  </a:txBody>
                  <a:tcPr/>
                </a:tc>
                <a:tc hMerge="1">
                  <a:txBody>
                    <a:bodyPr/>
                    <a:lstStyle/>
                    <a:p>
                      <a:endParaRPr lang="en-US" dirty="0"/>
                    </a:p>
                  </a:txBody>
                  <a:tcPr/>
                </a:tc>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Tax Credits ($278.4 or 13.2%)</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behavior/fair tax system</a:t>
                      </a:r>
                      <a:endParaRPr lang="en-US" sz="1400" dirty="0"/>
                    </a:p>
                  </a:txBody>
                  <a:tcPr/>
                </a:tc>
                <a:tc hMerge="1">
                  <a:txBody>
                    <a:bodyPr/>
                    <a:lstStyle/>
                    <a:p>
                      <a:endParaRPr lang="en-US" dirty="0"/>
                    </a:p>
                  </a:txBody>
                  <a:tcPr/>
                </a:tc>
              </a:tr>
              <a:tr h="717107">
                <a:tc gridSpan="2">
                  <a:txBody>
                    <a:bodyPr/>
                    <a:lstStyle/>
                    <a:p>
                      <a:r>
                        <a:rPr lang="en-US" sz="1400" dirty="0" smtClean="0"/>
                        <a:t>Two Largest Exemptions</a:t>
                      </a:r>
                    </a:p>
                    <a:p>
                      <a:r>
                        <a:rPr lang="en-US" sz="1400" dirty="0" smtClean="0"/>
                        <a:t>($1,226.3 or 57.3%</a:t>
                      </a:r>
                      <a:r>
                        <a:rPr lang="en-US" sz="1400" baseline="0" dirty="0" smtClean="0"/>
                        <a:t> of Total)</a:t>
                      </a:r>
                      <a:endParaRPr lang="en-US" sz="1400" dirty="0"/>
                    </a:p>
                  </a:txBody>
                  <a:tcPr>
                    <a:solidFill>
                      <a:srgbClr val="FF0000"/>
                    </a:solidFill>
                  </a:tcPr>
                </a:tc>
                <a:tc hMerge="1">
                  <a:txBody>
                    <a:bodyPr/>
                    <a:lstStyle/>
                    <a:p>
                      <a:endParaRPr lang="en-US" dirty="0"/>
                    </a:p>
                  </a:txBody>
                  <a:tcPr/>
                </a:tc>
                <a:tc gridSpan="2">
                  <a:txBody>
                    <a:bodyPr/>
                    <a:lstStyle/>
                    <a:p>
                      <a:r>
                        <a:rPr lang="en-US" sz="1400" dirty="0" smtClean="0"/>
                        <a:t>Deductions—rewarding or influencing behavior</a:t>
                      </a:r>
                    </a:p>
                    <a:p>
                      <a:r>
                        <a:rPr lang="en-US" sz="1400" dirty="0" smtClean="0"/>
                        <a:t>($82.6 or 3.9%)</a:t>
                      </a:r>
                      <a:endParaRPr lang="en-US" sz="1400" dirty="0"/>
                    </a:p>
                  </a:txBody>
                  <a:tcPr/>
                </a:tc>
                <a:tc hMerge="1">
                  <a:txBody>
                    <a:bodyPr/>
                    <a:lstStyle/>
                    <a:p>
                      <a:endParaRPr lang="en-US" dirty="0"/>
                    </a:p>
                  </a:txBody>
                  <a:tcPr/>
                </a:tc>
                <a:tc>
                  <a:txBody>
                    <a:bodyPr/>
                    <a:lstStyle/>
                    <a:p>
                      <a:r>
                        <a:rPr lang="en-US" sz="1400" dirty="0" smtClean="0">
                          <a:solidFill>
                            <a:schemeClr val="tx1"/>
                          </a:solidFill>
                        </a:rPr>
                        <a:t>Net Income Taxes Paid to other States</a:t>
                      </a:r>
                      <a:endParaRPr lang="en-US" sz="1400" dirty="0">
                        <a:solidFill>
                          <a:schemeClr val="tx1"/>
                        </a:solidFill>
                      </a:endParaRPr>
                    </a:p>
                  </a:txBody>
                  <a:tcPr>
                    <a:solidFill>
                      <a:srgbClr val="00B050"/>
                    </a:solidFill>
                  </a:tcPr>
                </a:tc>
                <a:tc>
                  <a:txBody>
                    <a:bodyPr/>
                    <a:lstStyle/>
                    <a:p>
                      <a:r>
                        <a:rPr lang="en-US" sz="1400" dirty="0" smtClean="0">
                          <a:solidFill>
                            <a:schemeClr val="tx1"/>
                          </a:solidFill>
                        </a:rPr>
                        <a:t>$60.3</a:t>
                      </a:r>
                      <a:endParaRPr lang="en-US" sz="1400" dirty="0">
                        <a:solidFill>
                          <a:schemeClr val="tx1"/>
                        </a:solidFill>
                      </a:endParaRPr>
                    </a:p>
                  </a:txBody>
                  <a:tcPr>
                    <a:solidFill>
                      <a:srgbClr val="00B050"/>
                    </a:solidFill>
                  </a:tcPr>
                </a:tc>
              </a:tr>
              <a:tr h="448192">
                <a:tc>
                  <a:txBody>
                    <a:bodyPr/>
                    <a:lstStyle/>
                    <a:p>
                      <a:r>
                        <a:rPr lang="en-US" sz="1400" dirty="0" smtClean="0"/>
                        <a:t>FITD</a:t>
                      </a:r>
                      <a:endParaRPr lang="en-US" sz="1400" dirty="0"/>
                    </a:p>
                  </a:txBody>
                  <a:tcPr>
                    <a:solidFill>
                      <a:srgbClr val="FF0000"/>
                    </a:solidFill>
                  </a:tcPr>
                </a:tc>
                <a:tc>
                  <a:txBody>
                    <a:bodyPr/>
                    <a:lstStyle/>
                    <a:p>
                      <a:r>
                        <a:rPr lang="en-US" sz="1400" dirty="0" smtClean="0"/>
                        <a:t>$877.2</a:t>
                      </a:r>
                      <a:endParaRPr lang="en-US" sz="1400" dirty="0"/>
                    </a:p>
                  </a:txBody>
                  <a:tcPr>
                    <a:solidFill>
                      <a:srgbClr val="FF0000"/>
                    </a:solidFill>
                  </a:tcPr>
                </a:tc>
                <a:tc>
                  <a:txBody>
                    <a:bodyPr/>
                    <a:lstStyle/>
                    <a:p>
                      <a:r>
                        <a:rPr lang="en-US" sz="1200" dirty="0" smtClean="0">
                          <a:solidFill>
                            <a:schemeClr val="bg1"/>
                          </a:solidFill>
                        </a:rPr>
                        <a:t>Net Capital</a:t>
                      </a:r>
                      <a:r>
                        <a:rPr lang="en-US" sz="1200" baseline="0" dirty="0" smtClean="0">
                          <a:solidFill>
                            <a:schemeClr val="bg1"/>
                          </a:solidFill>
                        </a:rPr>
                        <a:t> Gains</a:t>
                      </a:r>
                      <a:endParaRPr lang="en-US" sz="1200" dirty="0">
                        <a:solidFill>
                          <a:schemeClr val="bg1"/>
                        </a:solidFill>
                      </a:endParaRPr>
                    </a:p>
                  </a:txBody>
                  <a:tcPr>
                    <a:solidFill>
                      <a:srgbClr val="7030A0"/>
                    </a:solidFill>
                  </a:tcPr>
                </a:tc>
                <a:tc>
                  <a:txBody>
                    <a:bodyPr/>
                    <a:lstStyle/>
                    <a:p>
                      <a:r>
                        <a:rPr lang="en-US" sz="1200" dirty="0" smtClean="0">
                          <a:solidFill>
                            <a:schemeClr val="bg1"/>
                          </a:solidFill>
                        </a:rPr>
                        <a:t>$53.9</a:t>
                      </a:r>
                      <a:endParaRPr lang="en-US" sz="1200" dirty="0">
                        <a:solidFill>
                          <a:schemeClr val="bg1"/>
                        </a:solidFill>
                      </a:endParaRPr>
                    </a:p>
                  </a:txBody>
                  <a:tcPr>
                    <a:solidFill>
                      <a:srgbClr val="7030A0"/>
                    </a:solidFill>
                  </a:tcPr>
                </a:tc>
                <a:tc>
                  <a:txBody>
                    <a:bodyPr/>
                    <a:lstStyle/>
                    <a:p>
                      <a:r>
                        <a:rPr lang="en-US" sz="1200" dirty="0" smtClean="0">
                          <a:solidFill>
                            <a:schemeClr val="tx1"/>
                          </a:solidFill>
                        </a:rPr>
                        <a:t>Child Care-based on federal credit</a:t>
                      </a:r>
                      <a:endParaRPr lang="en-US" sz="1200" dirty="0">
                        <a:solidFill>
                          <a:schemeClr val="tx1"/>
                        </a:solidFill>
                      </a:endParaRPr>
                    </a:p>
                  </a:txBody>
                  <a:tcPr>
                    <a:solidFill>
                      <a:srgbClr val="00B050"/>
                    </a:solidFill>
                  </a:tcPr>
                </a:tc>
                <a:tc>
                  <a:txBody>
                    <a:bodyPr/>
                    <a:lstStyle/>
                    <a:p>
                      <a:r>
                        <a:rPr lang="en-US" sz="1400" dirty="0" smtClean="0">
                          <a:solidFill>
                            <a:schemeClr val="tx1"/>
                          </a:solidFill>
                        </a:rPr>
                        <a:t>$18.3</a:t>
                      </a:r>
                      <a:endParaRPr lang="en-US" sz="1400" dirty="0">
                        <a:solidFill>
                          <a:schemeClr val="tx1"/>
                        </a:solidFill>
                      </a:endParaRPr>
                    </a:p>
                  </a:txBody>
                  <a:tcPr>
                    <a:solidFill>
                      <a:srgbClr val="00B050"/>
                    </a:solidFill>
                  </a:tcPr>
                </a:tc>
              </a:tr>
              <a:tr h="363533">
                <a:tc>
                  <a:txBody>
                    <a:bodyPr/>
                    <a:lstStyle/>
                    <a:p>
                      <a:r>
                        <a:rPr lang="en-US" sz="1400" dirty="0" smtClean="0"/>
                        <a:t>EID</a:t>
                      </a:r>
                      <a:endParaRPr lang="en-US" sz="1400" dirty="0"/>
                    </a:p>
                  </a:txBody>
                  <a:tcPr>
                    <a:solidFill>
                      <a:srgbClr val="FF0000"/>
                    </a:solidFill>
                  </a:tcPr>
                </a:tc>
                <a:tc>
                  <a:txBody>
                    <a:bodyPr/>
                    <a:lstStyle/>
                    <a:p>
                      <a:r>
                        <a:rPr lang="en-US" sz="1400" dirty="0" smtClean="0"/>
                        <a:t>$349.0</a:t>
                      </a:r>
                      <a:endParaRPr lang="en-US" sz="1400" dirty="0"/>
                    </a:p>
                  </a:txBody>
                  <a:tcPr>
                    <a:solidFill>
                      <a:srgbClr val="FF0000"/>
                    </a:solidFill>
                  </a:tcPr>
                </a:tc>
                <a:tc>
                  <a:txBody>
                    <a:bodyPr/>
                    <a:lstStyle/>
                    <a:p>
                      <a:r>
                        <a:rPr lang="en-US" sz="1200" dirty="0" smtClean="0">
                          <a:solidFill>
                            <a:schemeClr val="bg1"/>
                          </a:solidFill>
                        </a:rPr>
                        <a:t>School Tuition</a:t>
                      </a:r>
                      <a:endParaRPr lang="en-US" sz="1200" dirty="0">
                        <a:solidFill>
                          <a:schemeClr val="bg1"/>
                        </a:solidFill>
                      </a:endParaRPr>
                    </a:p>
                  </a:txBody>
                  <a:tcPr>
                    <a:solidFill>
                      <a:srgbClr val="7030A0"/>
                    </a:solidFill>
                  </a:tcPr>
                </a:tc>
                <a:tc>
                  <a:txBody>
                    <a:bodyPr/>
                    <a:lstStyle/>
                    <a:p>
                      <a:r>
                        <a:rPr lang="en-US" sz="1200" dirty="0" smtClean="0">
                          <a:solidFill>
                            <a:schemeClr val="bg1"/>
                          </a:solidFill>
                        </a:rPr>
                        <a:t>$22.6</a:t>
                      </a:r>
                      <a:endParaRPr lang="en-US" sz="1200" dirty="0">
                        <a:solidFill>
                          <a:schemeClr val="bg1"/>
                        </a:solidFill>
                      </a:endParaRPr>
                    </a:p>
                  </a:txBody>
                  <a:tcPr>
                    <a:solidFill>
                      <a:srgbClr val="7030A0"/>
                    </a:solidFill>
                  </a:tcPr>
                </a:tc>
                <a:tc>
                  <a:txBody>
                    <a:bodyPr/>
                    <a:lstStyle/>
                    <a:p>
                      <a:r>
                        <a:rPr lang="en-US" sz="1400" dirty="0" smtClean="0">
                          <a:solidFill>
                            <a:schemeClr val="tx1"/>
                          </a:solidFill>
                        </a:rPr>
                        <a:t>EITC</a:t>
                      </a:r>
                      <a:endParaRPr lang="en-US" sz="1400" dirty="0">
                        <a:solidFill>
                          <a:schemeClr val="tx1"/>
                        </a:solidFill>
                      </a:endParaRPr>
                    </a:p>
                  </a:txBody>
                  <a:tcPr>
                    <a:solidFill>
                      <a:srgbClr val="00B050"/>
                    </a:solidFill>
                  </a:tcPr>
                </a:tc>
                <a:tc>
                  <a:txBody>
                    <a:bodyPr/>
                    <a:lstStyle/>
                    <a:p>
                      <a:r>
                        <a:rPr lang="en-US" sz="1400" dirty="0" smtClean="0">
                          <a:solidFill>
                            <a:schemeClr val="tx1"/>
                          </a:solidFill>
                        </a:rPr>
                        <a:t>$48.9</a:t>
                      </a:r>
                      <a:endParaRPr lang="en-US" sz="1400" dirty="0">
                        <a:solidFill>
                          <a:schemeClr val="tx1"/>
                        </a:solidFill>
                      </a:endParaRPr>
                    </a:p>
                  </a:txBody>
                  <a:tcPr>
                    <a:solidFill>
                      <a:srgbClr val="00B050"/>
                    </a:solidFill>
                  </a:tcPr>
                </a:tc>
              </a:tr>
              <a:tr h="507951">
                <a:tc gridSpan="2">
                  <a:txBody>
                    <a:bodyPr/>
                    <a:lstStyle/>
                    <a:p>
                      <a:r>
                        <a:rPr lang="en-US" sz="1400" u="sng" dirty="0" smtClean="0">
                          <a:solidFill>
                            <a:schemeClr val="bg1"/>
                          </a:solidFill>
                        </a:rPr>
                        <a:t>Retirement</a:t>
                      </a:r>
                      <a:r>
                        <a:rPr lang="en-US" sz="1400" u="sng" baseline="0" dirty="0" smtClean="0">
                          <a:solidFill>
                            <a:schemeClr val="bg1"/>
                          </a:solidFill>
                        </a:rPr>
                        <a:t> Exemptions</a:t>
                      </a:r>
                    </a:p>
                    <a:p>
                      <a:r>
                        <a:rPr lang="en-US" sz="1400" baseline="0" dirty="0" smtClean="0">
                          <a:solidFill>
                            <a:schemeClr val="bg1"/>
                          </a:solidFill>
                        </a:rPr>
                        <a:t>($253.0 or 12.1% of Total)</a:t>
                      </a:r>
                      <a:endParaRPr lang="en-US" sz="1400" dirty="0">
                        <a:solidFill>
                          <a:schemeClr val="bg1"/>
                        </a:solidFill>
                      </a:endParaRPr>
                    </a:p>
                  </a:txBody>
                  <a:tcPr>
                    <a:solidFill>
                      <a:srgbClr val="7030A0"/>
                    </a:solidFill>
                  </a:tcPr>
                </a:tc>
                <a:tc hMerge="1">
                  <a:txBody>
                    <a:bodyPr/>
                    <a:lstStyle/>
                    <a:p>
                      <a:endParaRPr lang="en-US" dirty="0"/>
                    </a:p>
                  </a:txBody>
                  <a:tcPr/>
                </a:tc>
                <a:tc>
                  <a:txBody>
                    <a:bodyPr/>
                    <a:lstStyle/>
                    <a:p>
                      <a:r>
                        <a:rPr lang="en-US" sz="1200" dirty="0" smtClean="0">
                          <a:solidFill>
                            <a:schemeClr val="bg1"/>
                          </a:solidFill>
                        </a:rPr>
                        <a:t>Fees, Quality Public Education</a:t>
                      </a:r>
                      <a:endParaRPr lang="en-US" sz="1200" dirty="0">
                        <a:solidFill>
                          <a:schemeClr val="bg1"/>
                        </a:solidFill>
                      </a:endParaRPr>
                    </a:p>
                  </a:txBody>
                  <a:tcPr>
                    <a:solidFill>
                      <a:srgbClr val="7030A0"/>
                    </a:solidFill>
                  </a:tcPr>
                </a:tc>
                <a:tc>
                  <a:txBody>
                    <a:bodyPr/>
                    <a:lstStyle/>
                    <a:p>
                      <a:r>
                        <a:rPr lang="en-US" sz="1200" dirty="0" smtClean="0">
                          <a:solidFill>
                            <a:schemeClr val="bg1"/>
                          </a:solidFill>
                        </a:rPr>
                        <a:t>$3.0</a:t>
                      </a:r>
                      <a:endParaRPr lang="en-US" sz="1200" dirty="0">
                        <a:solidFill>
                          <a:schemeClr val="bg1"/>
                        </a:solidFill>
                      </a:endParaRPr>
                    </a:p>
                  </a:txBody>
                  <a:tcPr>
                    <a:solidFill>
                      <a:srgbClr val="7030A0"/>
                    </a:solidFill>
                  </a:tcPr>
                </a:tc>
                <a:tc>
                  <a:txBody>
                    <a:bodyPr/>
                    <a:lstStyle/>
                    <a:p>
                      <a:r>
                        <a:rPr lang="en-US" sz="1400" dirty="0" smtClean="0">
                          <a:solidFill>
                            <a:schemeClr val="bg1"/>
                          </a:solidFill>
                        </a:rPr>
                        <a:t>Education ($25)</a:t>
                      </a:r>
                      <a:endParaRPr lang="en-US" sz="1400" dirty="0">
                        <a:solidFill>
                          <a:schemeClr val="bg1"/>
                        </a:solidFill>
                      </a:endParaRPr>
                    </a:p>
                  </a:txBody>
                  <a:tcPr>
                    <a:solidFill>
                      <a:srgbClr val="7030A0"/>
                    </a:solidFill>
                  </a:tcPr>
                </a:tc>
                <a:tc>
                  <a:txBody>
                    <a:bodyPr/>
                    <a:lstStyle/>
                    <a:p>
                      <a:r>
                        <a:rPr lang="en-US" sz="1400" dirty="0" smtClean="0">
                          <a:solidFill>
                            <a:schemeClr val="bg1"/>
                          </a:solidFill>
                        </a:rPr>
                        <a:t>$10.5</a:t>
                      </a:r>
                      <a:endParaRPr lang="en-US" sz="1400" dirty="0">
                        <a:solidFill>
                          <a:schemeClr val="bg1"/>
                        </a:solidFill>
                      </a:endParaRPr>
                    </a:p>
                  </a:txBody>
                  <a:tcPr>
                    <a:solidFill>
                      <a:srgbClr val="7030A0"/>
                    </a:solidFill>
                  </a:tcPr>
                </a:tc>
              </a:tr>
              <a:tr h="507951">
                <a:tc>
                  <a:txBody>
                    <a:bodyPr/>
                    <a:lstStyle/>
                    <a:p>
                      <a:r>
                        <a:rPr lang="en-US" sz="1400" dirty="0" smtClean="0">
                          <a:solidFill>
                            <a:schemeClr val="tx1"/>
                          </a:solidFill>
                        </a:rPr>
                        <a:t>$6,000 Exclusion</a:t>
                      </a:r>
                      <a:endParaRPr lang="en-US" sz="1400" dirty="0">
                        <a:solidFill>
                          <a:schemeClr val="tx1"/>
                        </a:solidFill>
                      </a:endParaRPr>
                    </a:p>
                  </a:txBody>
                  <a:tcPr>
                    <a:solidFill>
                      <a:srgbClr val="FF0000"/>
                    </a:solidFill>
                  </a:tcPr>
                </a:tc>
                <a:tc>
                  <a:txBody>
                    <a:bodyPr/>
                    <a:lstStyle/>
                    <a:p>
                      <a:r>
                        <a:rPr lang="en-US" sz="1400" dirty="0" smtClean="0">
                          <a:solidFill>
                            <a:schemeClr val="tx1"/>
                          </a:solidFill>
                        </a:rPr>
                        <a:t>$24.4</a:t>
                      </a:r>
                      <a:endParaRPr lang="en-US" sz="1400" dirty="0">
                        <a:solidFill>
                          <a:schemeClr val="tx1"/>
                        </a:solidFill>
                      </a:endParaRPr>
                    </a:p>
                  </a:txBody>
                  <a:tcPr>
                    <a:solidFill>
                      <a:srgbClr val="FF0000"/>
                    </a:solidFill>
                  </a:tcPr>
                </a:tc>
                <a:tc>
                  <a:txBody>
                    <a:bodyPr/>
                    <a:lstStyle/>
                    <a:p>
                      <a:r>
                        <a:rPr lang="en-US" sz="1200" dirty="0" smtClean="0">
                          <a:solidFill>
                            <a:schemeClr val="bg1"/>
                          </a:solidFill>
                        </a:rPr>
                        <a:t>START Deduction</a:t>
                      </a:r>
                      <a:endParaRPr lang="en-US" sz="1200" dirty="0">
                        <a:solidFill>
                          <a:schemeClr val="bg1"/>
                        </a:solidFill>
                      </a:endParaRPr>
                    </a:p>
                  </a:txBody>
                  <a:tcPr>
                    <a:solidFill>
                      <a:srgbClr val="7030A0"/>
                    </a:solidFill>
                  </a:tcPr>
                </a:tc>
                <a:tc>
                  <a:txBody>
                    <a:bodyPr/>
                    <a:lstStyle/>
                    <a:p>
                      <a:r>
                        <a:rPr lang="en-US" sz="1200" dirty="0" smtClean="0">
                          <a:solidFill>
                            <a:schemeClr val="bg1"/>
                          </a:solidFill>
                        </a:rPr>
                        <a:t>$2.3</a:t>
                      </a:r>
                      <a:endParaRPr lang="en-US" sz="1200" dirty="0">
                        <a:solidFill>
                          <a:schemeClr val="bg1"/>
                        </a:solidFill>
                      </a:endParaRPr>
                    </a:p>
                  </a:txBody>
                  <a:tcPr>
                    <a:solidFill>
                      <a:srgbClr val="7030A0"/>
                    </a:solidFill>
                  </a:tcPr>
                </a:tc>
                <a:tc>
                  <a:txBody>
                    <a:bodyPr/>
                    <a:lstStyle/>
                    <a:p>
                      <a:r>
                        <a:rPr lang="en-US" sz="1200" dirty="0" smtClean="0">
                          <a:solidFill>
                            <a:schemeClr val="bg1"/>
                          </a:solidFill>
                        </a:rPr>
                        <a:t>School Readiness</a:t>
                      </a:r>
                      <a:endParaRPr lang="en-US" sz="1200" dirty="0">
                        <a:solidFill>
                          <a:schemeClr val="bg1"/>
                        </a:solidFill>
                      </a:endParaRPr>
                    </a:p>
                  </a:txBody>
                  <a:tcPr>
                    <a:solidFill>
                      <a:srgbClr val="7030A0"/>
                    </a:solidFill>
                  </a:tcPr>
                </a:tc>
                <a:tc>
                  <a:txBody>
                    <a:bodyPr/>
                    <a:lstStyle/>
                    <a:p>
                      <a:r>
                        <a:rPr lang="en-US" sz="1400" dirty="0" smtClean="0">
                          <a:solidFill>
                            <a:schemeClr val="bg1"/>
                          </a:solidFill>
                        </a:rPr>
                        <a:t>$14.6</a:t>
                      </a:r>
                      <a:endParaRPr lang="en-US" sz="1400" dirty="0">
                        <a:solidFill>
                          <a:schemeClr val="bg1"/>
                        </a:solidFill>
                      </a:endParaRPr>
                    </a:p>
                  </a:txBody>
                  <a:tcPr>
                    <a:solidFill>
                      <a:srgbClr val="7030A0"/>
                    </a:solidFill>
                  </a:tcPr>
                </a:tc>
              </a:tr>
              <a:tr h="507951">
                <a:tc>
                  <a:txBody>
                    <a:bodyPr/>
                    <a:lstStyle/>
                    <a:p>
                      <a:r>
                        <a:rPr lang="en-US" sz="1400" dirty="0" smtClean="0">
                          <a:solidFill>
                            <a:schemeClr val="bg1"/>
                          </a:solidFill>
                        </a:rPr>
                        <a:t>LSERS/TRSL/</a:t>
                      </a:r>
                    </a:p>
                    <a:p>
                      <a:r>
                        <a:rPr lang="en-US" sz="1400" dirty="0" smtClean="0">
                          <a:solidFill>
                            <a:schemeClr val="bg1"/>
                          </a:solidFill>
                        </a:rPr>
                        <a:t>Others</a:t>
                      </a:r>
                      <a:endParaRPr lang="en-US" sz="1400" dirty="0">
                        <a:solidFill>
                          <a:schemeClr val="bg1"/>
                        </a:solidFill>
                      </a:endParaRPr>
                    </a:p>
                  </a:txBody>
                  <a:tcPr>
                    <a:solidFill>
                      <a:srgbClr val="7030A0"/>
                    </a:solidFill>
                  </a:tcPr>
                </a:tc>
                <a:tc>
                  <a:txBody>
                    <a:bodyPr/>
                    <a:lstStyle/>
                    <a:p>
                      <a:r>
                        <a:rPr lang="en-US" sz="1400" dirty="0" smtClean="0">
                          <a:solidFill>
                            <a:schemeClr val="bg1"/>
                          </a:solidFill>
                        </a:rPr>
                        <a:t>$93.8</a:t>
                      </a:r>
                      <a:endParaRPr lang="en-US" sz="1400" dirty="0">
                        <a:solidFill>
                          <a:schemeClr val="bg1"/>
                        </a:solidFill>
                      </a:endParaRPr>
                    </a:p>
                  </a:txBody>
                  <a:tcPr>
                    <a:solidFill>
                      <a:srgbClr val="7030A0"/>
                    </a:solidFill>
                  </a:tcPr>
                </a:tc>
                <a:tc>
                  <a:txBody>
                    <a:bodyPr/>
                    <a:lstStyle/>
                    <a:p>
                      <a:r>
                        <a:rPr lang="en-US" sz="1200" dirty="0" smtClean="0">
                          <a:solidFill>
                            <a:schemeClr val="bg1"/>
                          </a:solidFill>
                        </a:rPr>
                        <a:t>Recreation Volunteer</a:t>
                      </a:r>
                      <a:endParaRPr lang="en-US" sz="1200" dirty="0">
                        <a:solidFill>
                          <a:schemeClr val="bg1"/>
                        </a:solidFill>
                      </a:endParaRPr>
                    </a:p>
                  </a:txBody>
                  <a:tcPr>
                    <a:solidFill>
                      <a:srgbClr val="7030A0"/>
                    </a:solidFill>
                  </a:tcPr>
                </a:tc>
                <a:tc>
                  <a:txBody>
                    <a:bodyPr/>
                    <a:lstStyle/>
                    <a:p>
                      <a:r>
                        <a:rPr lang="en-US" sz="1200" dirty="0" smtClean="0">
                          <a:solidFill>
                            <a:schemeClr val="bg1"/>
                          </a:solidFill>
                        </a:rPr>
                        <a:t>$0.02</a:t>
                      </a:r>
                      <a:endParaRPr lang="en-US" sz="1200" dirty="0">
                        <a:solidFill>
                          <a:schemeClr val="bg1"/>
                        </a:solidFill>
                      </a:endParaRPr>
                    </a:p>
                  </a:txBody>
                  <a:tcPr>
                    <a:solidFill>
                      <a:srgbClr val="7030A0"/>
                    </a:solidFill>
                  </a:tcPr>
                </a:tc>
                <a:tc>
                  <a:txBody>
                    <a:bodyPr/>
                    <a:lstStyle/>
                    <a:p>
                      <a:r>
                        <a:rPr lang="en-US" sz="1400" dirty="0" smtClean="0">
                          <a:solidFill>
                            <a:schemeClr val="bg1"/>
                          </a:solidFill>
                        </a:rPr>
                        <a:t>Others</a:t>
                      </a:r>
                      <a:endParaRPr lang="en-US" sz="1400" dirty="0">
                        <a:solidFill>
                          <a:schemeClr val="bg1"/>
                        </a:solidFill>
                      </a:endParaRPr>
                    </a:p>
                  </a:txBody>
                  <a:tcPr>
                    <a:solidFill>
                      <a:srgbClr val="7030A0"/>
                    </a:solidFill>
                  </a:tcPr>
                </a:tc>
                <a:tc>
                  <a:txBody>
                    <a:bodyPr/>
                    <a:lstStyle/>
                    <a:p>
                      <a:r>
                        <a:rPr lang="en-US" sz="1400" dirty="0" smtClean="0">
                          <a:solidFill>
                            <a:schemeClr val="bg1"/>
                          </a:solidFill>
                        </a:rPr>
                        <a:t>$6.2</a:t>
                      </a:r>
                      <a:endParaRPr lang="en-US" sz="1400" dirty="0">
                        <a:solidFill>
                          <a:schemeClr val="bg1"/>
                        </a:solidFill>
                      </a:endParaRPr>
                    </a:p>
                  </a:txBody>
                  <a:tcPr>
                    <a:solidFill>
                      <a:srgbClr val="7030A0"/>
                    </a:solidFill>
                  </a:tcPr>
                </a:tc>
              </a:tr>
              <a:tr h="507951">
                <a:tc>
                  <a:txBody>
                    <a:bodyPr/>
                    <a:lstStyle/>
                    <a:p>
                      <a:r>
                        <a:rPr lang="en-US" sz="1400" dirty="0" smtClean="0">
                          <a:solidFill>
                            <a:schemeClr val="bg1"/>
                          </a:solidFill>
                        </a:rPr>
                        <a:t>Federal</a:t>
                      </a:r>
                      <a:endParaRPr lang="en-US" sz="1400" dirty="0">
                        <a:solidFill>
                          <a:schemeClr val="bg1"/>
                        </a:solidFill>
                      </a:endParaRPr>
                    </a:p>
                  </a:txBody>
                  <a:tcPr>
                    <a:solidFill>
                      <a:srgbClr val="7030A0"/>
                    </a:solidFill>
                  </a:tcPr>
                </a:tc>
                <a:tc>
                  <a:txBody>
                    <a:bodyPr/>
                    <a:lstStyle/>
                    <a:p>
                      <a:r>
                        <a:rPr lang="en-US" sz="1400" dirty="0" smtClean="0">
                          <a:solidFill>
                            <a:schemeClr val="bg1"/>
                          </a:solidFill>
                        </a:rPr>
                        <a:t>$32.0</a:t>
                      </a:r>
                      <a:endParaRPr lang="en-US" sz="1400" dirty="0">
                        <a:solidFill>
                          <a:schemeClr val="bg1"/>
                        </a:solidFill>
                      </a:endParaRPr>
                    </a:p>
                  </a:txBody>
                  <a:tcPr>
                    <a:solidFill>
                      <a:srgbClr val="7030A0"/>
                    </a:solidFill>
                  </a:tcPr>
                </a:tc>
                <a:tc>
                  <a:txBody>
                    <a:bodyPr/>
                    <a:lstStyle/>
                    <a:p>
                      <a:r>
                        <a:rPr lang="en-US" sz="1200" dirty="0" smtClean="0">
                          <a:solidFill>
                            <a:schemeClr val="bg1"/>
                          </a:solidFill>
                        </a:rPr>
                        <a:t>Volunteer Firefighter</a:t>
                      </a:r>
                      <a:endParaRPr lang="en-US" sz="1200" dirty="0">
                        <a:solidFill>
                          <a:schemeClr val="bg1"/>
                        </a:solidFill>
                      </a:endParaRPr>
                    </a:p>
                  </a:txBody>
                  <a:tcPr>
                    <a:solidFill>
                      <a:srgbClr val="7030A0"/>
                    </a:solidFill>
                  </a:tcPr>
                </a:tc>
                <a:tc>
                  <a:txBody>
                    <a:bodyPr/>
                    <a:lstStyle/>
                    <a:p>
                      <a:r>
                        <a:rPr lang="en-US" sz="1200" dirty="0" smtClean="0">
                          <a:solidFill>
                            <a:schemeClr val="bg1"/>
                          </a:solidFill>
                        </a:rPr>
                        <a:t>$0.06</a:t>
                      </a:r>
                      <a:endParaRPr lang="en-US" sz="1200" dirty="0">
                        <a:solidFill>
                          <a:schemeClr val="bg1"/>
                        </a:solidFill>
                      </a:endParaRPr>
                    </a:p>
                  </a:txBody>
                  <a:tcPr>
                    <a:solidFill>
                      <a:srgbClr val="7030A0"/>
                    </a:solidFill>
                  </a:tcPr>
                </a:tc>
                <a:tc>
                  <a:txBody>
                    <a:bodyPr/>
                    <a:lstStyle/>
                    <a:p>
                      <a:r>
                        <a:rPr lang="en-US" sz="1400" dirty="0" smtClean="0"/>
                        <a:t>Inventory/NG</a:t>
                      </a:r>
                      <a:endParaRPr lang="en-US" sz="1400" dirty="0"/>
                    </a:p>
                  </a:txBody>
                  <a:tcPr>
                    <a:solidFill>
                      <a:srgbClr val="0070C0"/>
                    </a:solidFill>
                  </a:tcPr>
                </a:tc>
                <a:tc>
                  <a:txBody>
                    <a:bodyPr/>
                    <a:lstStyle/>
                    <a:p>
                      <a:endParaRPr lang="en-US" sz="1400" dirty="0"/>
                    </a:p>
                  </a:txBody>
                  <a:tcPr>
                    <a:solidFill>
                      <a:srgbClr val="0070C0"/>
                    </a:solidFill>
                  </a:tcPr>
                </a:tc>
              </a:tr>
              <a:tr h="448192">
                <a:tc>
                  <a:txBody>
                    <a:bodyPr/>
                    <a:lstStyle/>
                    <a:p>
                      <a:r>
                        <a:rPr lang="en-US" sz="1400" dirty="0" smtClean="0">
                          <a:solidFill>
                            <a:schemeClr val="bg1"/>
                          </a:solidFill>
                        </a:rPr>
                        <a:t>SS Benefits</a:t>
                      </a:r>
                      <a:endParaRPr lang="en-US" sz="1400" dirty="0">
                        <a:solidFill>
                          <a:schemeClr val="bg1"/>
                        </a:solidFill>
                      </a:endParaRPr>
                    </a:p>
                  </a:txBody>
                  <a:tcPr>
                    <a:solidFill>
                      <a:srgbClr val="7030A0"/>
                    </a:solidFill>
                  </a:tcPr>
                </a:tc>
                <a:tc>
                  <a:txBody>
                    <a:bodyPr/>
                    <a:lstStyle/>
                    <a:p>
                      <a:r>
                        <a:rPr lang="en-US" sz="1400" dirty="0" smtClean="0">
                          <a:solidFill>
                            <a:schemeClr val="bg1"/>
                          </a:solidFill>
                        </a:rPr>
                        <a:t>$102.7</a:t>
                      </a:r>
                      <a:endParaRPr lang="en-US" sz="1400" dirty="0">
                        <a:solidFill>
                          <a:schemeClr val="bg1"/>
                        </a:solidFill>
                      </a:endParaRPr>
                    </a:p>
                  </a:txBody>
                  <a:tcPr>
                    <a:solidFill>
                      <a:srgbClr val="7030A0"/>
                    </a:solidFill>
                  </a:tcPr>
                </a:tc>
                <a:tc>
                  <a:txBody>
                    <a:bodyPr/>
                    <a:lstStyle/>
                    <a:p>
                      <a:r>
                        <a:rPr lang="en-US" sz="1200" dirty="0" smtClean="0">
                          <a:solidFill>
                            <a:schemeClr val="bg1"/>
                          </a:solidFill>
                        </a:rPr>
                        <a:t>I.R.C. Section 280C Expense</a:t>
                      </a:r>
                      <a:endParaRPr lang="en-US" sz="1200" dirty="0">
                        <a:solidFill>
                          <a:schemeClr val="bg1"/>
                        </a:solidFill>
                      </a:endParaRPr>
                    </a:p>
                  </a:txBody>
                  <a:tcPr>
                    <a:solidFill>
                      <a:srgbClr val="7030A0"/>
                    </a:solidFill>
                  </a:tcPr>
                </a:tc>
                <a:tc>
                  <a:txBody>
                    <a:bodyPr/>
                    <a:lstStyle/>
                    <a:p>
                      <a:r>
                        <a:rPr lang="en-US" sz="1200" dirty="0" smtClean="0">
                          <a:solidFill>
                            <a:schemeClr val="bg1"/>
                          </a:solidFill>
                        </a:rPr>
                        <a:t>$0.52</a:t>
                      </a:r>
                      <a:endParaRPr lang="en-US" sz="1200" dirty="0">
                        <a:solidFill>
                          <a:schemeClr val="bg1"/>
                        </a:solidFill>
                      </a:endParaRPr>
                    </a:p>
                  </a:txBody>
                  <a:tcPr>
                    <a:solidFill>
                      <a:srgbClr val="7030A0"/>
                    </a:solidFill>
                  </a:tcPr>
                </a:tc>
                <a:tc>
                  <a:txBody>
                    <a:bodyPr/>
                    <a:lstStyle/>
                    <a:p>
                      <a:r>
                        <a:rPr lang="en-US" sz="1200" dirty="0" smtClean="0">
                          <a:solidFill>
                            <a:schemeClr val="tx1"/>
                          </a:solidFill>
                        </a:rPr>
                        <a:t>Telephone/Vessels</a:t>
                      </a:r>
                      <a:endParaRPr lang="en-US" sz="1200" dirty="0">
                        <a:solidFill>
                          <a:schemeClr val="tx1"/>
                        </a:solidFill>
                      </a:endParaRPr>
                    </a:p>
                  </a:txBody>
                  <a:tcPr>
                    <a:solidFill>
                      <a:srgbClr val="00B050"/>
                    </a:solidFill>
                  </a:tcPr>
                </a:tc>
                <a:tc>
                  <a:txBody>
                    <a:bodyPr/>
                    <a:lstStyle/>
                    <a:p>
                      <a:endParaRPr lang="en-US" sz="1400" dirty="0">
                        <a:solidFill>
                          <a:schemeClr val="tx1"/>
                        </a:solidFill>
                      </a:endParaRPr>
                    </a:p>
                  </a:txBody>
                  <a:tcPr>
                    <a:solidFill>
                      <a:srgbClr val="00B050"/>
                    </a:solidFill>
                  </a:tcPr>
                </a:tc>
              </a:tr>
              <a:tr h="507951">
                <a:tc gridSpan="2">
                  <a:txBody>
                    <a:bodyPr/>
                    <a:lstStyle/>
                    <a:p>
                      <a:r>
                        <a:rPr lang="en-US" sz="1400" dirty="0" smtClean="0">
                          <a:solidFill>
                            <a:schemeClr val="tx1"/>
                          </a:solidFill>
                        </a:rPr>
                        <a:t>SD/PE</a:t>
                      </a:r>
                      <a:r>
                        <a:rPr lang="en-US" sz="1400" baseline="0" dirty="0" smtClean="0">
                          <a:solidFill>
                            <a:schemeClr val="tx1"/>
                          </a:solidFill>
                        </a:rPr>
                        <a:t> ($285.7 or 13.6% of Total)</a:t>
                      </a:r>
                      <a:endParaRPr lang="en-US" sz="1400" dirty="0">
                        <a:solidFill>
                          <a:schemeClr val="tx1"/>
                        </a:solidFill>
                      </a:endParaRPr>
                    </a:p>
                  </a:txBody>
                  <a:tcPr>
                    <a:solidFill>
                      <a:srgbClr val="00B050"/>
                    </a:solidFill>
                  </a:tcPr>
                </a:tc>
                <a:tc hMerge="1">
                  <a:txBody>
                    <a:bodyPr/>
                    <a:lstStyle/>
                    <a:p>
                      <a:endParaRPr lang="en-US" dirty="0"/>
                    </a:p>
                  </a:txBody>
                  <a:tcPr/>
                </a:tc>
                <a:tc>
                  <a:txBody>
                    <a:bodyPr/>
                    <a:lstStyle/>
                    <a:p>
                      <a:r>
                        <a:rPr lang="en-US" sz="1200" dirty="0" smtClean="0">
                          <a:solidFill>
                            <a:schemeClr val="bg1"/>
                          </a:solidFill>
                        </a:rPr>
                        <a:t>Home Schooling</a:t>
                      </a:r>
                      <a:endParaRPr lang="en-US" sz="1200" dirty="0">
                        <a:solidFill>
                          <a:schemeClr val="bg1"/>
                        </a:solidFill>
                      </a:endParaRPr>
                    </a:p>
                  </a:txBody>
                  <a:tcPr>
                    <a:solidFill>
                      <a:srgbClr val="7030A0"/>
                    </a:solidFill>
                  </a:tcPr>
                </a:tc>
                <a:tc>
                  <a:txBody>
                    <a:bodyPr/>
                    <a:lstStyle/>
                    <a:p>
                      <a:r>
                        <a:rPr lang="en-US" sz="1200" dirty="0" smtClean="0">
                          <a:solidFill>
                            <a:schemeClr val="bg1"/>
                          </a:solidFill>
                        </a:rPr>
                        <a:t>$0.24</a:t>
                      </a:r>
                      <a:endParaRPr lang="en-US" sz="1200" dirty="0">
                        <a:solidFill>
                          <a:schemeClr val="bg1"/>
                        </a:solidFill>
                      </a:endParaRPr>
                    </a:p>
                  </a:txBody>
                  <a:tcPr>
                    <a:solidFill>
                      <a:srgbClr val="7030A0"/>
                    </a:solidFill>
                  </a:tcPr>
                </a:tc>
                <a:tc>
                  <a:txBody>
                    <a:bodyPr/>
                    <a:lstStyle/>
                    <a:p>
                      <a:r>
                        <a:rPr lang="en-US" sz="1400" dirty="0" smtClean="0">
                          <a:solidFill>
                            <a:schemeClr val="accent6">
                              <a:lumMod val="50000"/>
                            </a:schemeClr>
                          </a:solidFill>
                        </a:rPr>
                        <a:t>Historic</a:t>
                      </a:r>
                      <a:r>
                        <a:rPr lang="en-US" sz="1400" baseline="0" dirty="0" smtClean="0">
                          <a:solidFill>
                            <a:schemeClr val="accent6">
                              <a:lumMod val="50000"/>
                            </a:schemeClr>
                          </a:solidFill>
                        </a:rPr>
                        <a:t> Credit</a:t>
                      </a:r>
                    </a:p>
                    <a:p>
                      <a:r>
                        <a:rPr lang="en-US" sz="1400" baseline="0" dirty="0" smtClean="0">
                          <a:solidFill>
                            <a:schemeClr val="accent6">
                              <a:lumMod val="50000"/>
                            </a:schemeClr>
                          </a:solidFill>
                        </a:rPr>
                        <a:t>2021, </a:t>
                      </a:r>
                      <a:endParaRPr lang="en-US" sz="1400" dirty="0">
                        <a:solidFill>
                          <a:schemeClr val="accent6">
                            <a:lumMod val="50000"/>
                          </a:schemeClr>
                        </a:solidFill>
                      </a:endParaRPr>
                    </a:p>
                  </a:txBody>
                  <a:tcPr>
                    <a:solidFill>
                      <a:srgbClr val="00B050"/>
                    </a:solidFill>
                  </a:tcPr>
                </a:tc>
                <a:tc>
                  <a:txBody>
                    <a:bodyPr/>
                    <a:lstStyle/>
                    <a:p>
                      <a:r>
                        <a:rPr lang="en-US" sz="1400" dirty="0" smtClean="0">
                          <a:solidFill>
                            <a:schemeClr val="accent6">
                              <a:lumMod val="50000"/>
                            </a:schemeClr>
                          </a:solidFill>
                        </a:rPr>
                        <a:t>$37.2</a:t>
                      </a:r>
                      <a:endParaRPr lang="en-US" sz="1400" dirty="0">
                        <a:solidFill>
                          <a:schemeClr val="accent6">
                            <a:lumMod val="50000"/>
                          </a:schemeClr>
                        </a:solidFill>
                      </a:endParaRPr>
                    </a:p>
                  </a:txBody>
                  <a:tcPr>
                    <a:solidFill>
                      <a:srgbClr val="00B050"/>
                    </a:solidFill>
                  </a:tcPr>
                </a:tc>
              </a:tr>
              <a:tr h="507951">
                <a:tc>
                  <a:txBody>
                    <a:bodyPr/>
                    <a:lstStyle/>
                    <a:p>
                      <a:r>
                        <a:rPr lang="en-US" sz="1400" dirty="0" smtClean="0">
                          <a:solidFill>
                            <a:schemeClr val="tx1"/>
                          </a:solidFill>
                        </a:rPr>
                        <a:t>SD/PE</a:t>
                      </a:r>
                      <a:endParaRPr lang="en-US" sz="1400" dirty="0">
                        <a:solidFill>
                          <a:schemeClr val="tx1"/>
                        </a:solidFill>
                      </a:endParaRPr>
                    </a:p>
                  </a:txBody>
                  <a:tcPr>
                    <a:solidFill>
                      <a:srgbClr val="00B050"/>
                    </a:solidFill>
                  </a:tcPr>
                </a:tc>
                <a:tc>
                  <a:txBody>
                    <a:bodyPr/>
                    <a:lstStyle/>
                    <a:p>
                      <a:r>
                        <a:rPr lang="en-US" sz="1400" dirty="0" smtClean="0">
                          <a:solidFill>
                            <a:schemeClr val="tx1"/>
                          </a:solidFill>
                        </a:rPr>
                        <a:t>$253.9</a:t>
                      </a:r>
                      <a:endParaRPr lang="en-US" sz="1400" dirty="0">
                        <a:solidFill>
                          <a:schemeClr val="tx1"/>
                        </a:solidFill>
                      </a:endParaRPr>
                    </a:p>
                  </a:txBody>
                  <a:tcPr>
                    <a:solidFill>
                      <a:srgbClr val="00B050"/>
                    </a:solidFill>
                  </a:tcPr>
                </a:tc>
                <a:tc>
                  <a:txBody>
                    <a:bodyPr/>
                    <a:lstStyle/>
                    <a:p>
                      <a:r>
                        <a:rPr lang="en-US" sz="1200" dirty="0" smtClean="0">
                          <a:solidFill>
                            <a:schemeClr val="tx1"/>
                          </a:solidFill>
                        </a:rPr>
                        <a:t>Military Pay</a:t>
                      </a:r>
                      <a:endParaRPr lang="en-US" sz="1200" dirty="0">
                        <a:solidFill>
                          <a:schemeClr val="tx1"/>
                        </a:solidFill>
                      </a:endParaRPr>
                    </a:p>
                  </a:txBody>
                  <a:tcPr>
                    <a:solidFill>
                      <a:srgbClr val="00B050"/>
                    </a:solidFill>
                  </a:tcPr>
                </a:tc>
                <a:tc>
                  <a:txBody>
                    <a:bodyPr/>
                    <a:lstStyle/>
                    <a:p>
                      <a:r>
                        <a:rPr lang="en-US" sz="1200" dirty="0" smtClean="0">
                          <a:solidFill>
                            <a:schemeClr val="tx1"/>
                          </a:solidFill>
                        </a:rPr>
                        <a:t>$6.2</a:t>
                      </a:r>
                      <a:endParaRPr lang="en-US" sz="1200" dirty="0">
                        <a:solidFill>
                          <a:schemeClr val="tx1"/>
                        </a:solidFill>
                      </a:endParaRPr>
                    </a:p>
                  </a:txBody>
                  <a:tcPr>
                    <a:solidFill>
                      <a:srgbClr val="00B050"/>
                    </a:solidFill>
                  </a:tcPr>
                </a:tc>
                <a:tc>
                  <a:txBody>
                    <a:bodyPr/>
                    <a:lstStyle/>
                    <a:p>
                      <a:r>
                        <a:rPr lang="en-US" sz="1400" dirty="0" smtClean="0">
                          <a:solidFill>
                            <a:schemeClr val="tx1"/>
                          </a:solidFill>
                        </a:rPr>
                        <a:t>Citizens</a:t>
                      </a:r>
                      <a:r>
                        <a:rPr lang="en-US" sz="1400" baseline="0" dirty="0" smtClean="0">
                          <a:solidFill>
                            <a:schemeClr val="tx1"/>
                          </a:solidFill>
                        </a:rPr>
                        <a:t> Property</a:t>
                      </a:r>
                      <a:endParaRPr lang="en-US" sz="1400" dirty="0">
                        <a:solidFill>
                          <a:schemeClr val="tx1"/>
                        </a:solidFill>
                      </a:endParaRPr>
                    </a:p>
                  </a:txBody>
                  <a:tcPr>
                    <a:solidFill>
                      <a:srgbClr val="FF0000"/>
                    </a:solidFill>
                  </a:tcPr>
                </a:tc>
                <a:tc>
                  <a:txBody>
                    <a:bodyPr/>
                    <a:lstStyle/>
                    <a:p>
                      <a:r>
                        <a:rPr lang="en-US" sz="1400" dirty="0" smtClean="0">
                          <a:solidFill>
                            <a:schemeClr val="tx1"/>
                          </a:solidFill>
                        </a:rPr>
                        <a:t>$29.2</a:t>
                      </a:r>
                      <a:endParaRPr lang="en-US" sz="1400" dirty="0">
                        <a:solidFill>
                          <a:schemeClr val="tx1"/>
                        </a:solidFill>
                      </a:endParaRPr>
                    </a:p>
                  </a:txBody>
                  <a:tcPr>
                    <a:solidFill>
                      <a:srgbClr val="FF0000"/>
                    </a:solidFill>
                  </a:tcPr>
                </a:tc>
              </a:tr>
              <a:tr h="436802">
                <a:tc>
                  <a:txBody>
                    <a:bodyPr/>
                    <a:lstStyle/>
                    <a:p>
                      <a:r>
                        <a:rPr lang="en-US" sz="1400" dirty="0" smtClean="0">
                          <a:solidFill>
                            <a:schemeClr val="tx1"/>
                          </a:solidFill>
                        </a:rPr>
                        <a:t>Dependents</a:t>
                      </a:r>
                      <a:endParaRPr lang="en-US" sz="1400" dirty="0">
                        <a:solidFill>
                          <a:schemeClr val="tx1"/>
                        </a:solidFill>
                      </a:endParaRPr>
                    </a:p>
                  </a:txBody>
                  <a:tcPr>
                    <a:solidFill>
                      <a:srgbClr val="00B050"/>
                    </a:solidFill>
                  </a:tcPr>
                </a:tc>
                <a:tc>
                  <a:txBody>
                    <a:bodyPr/>
                    <a:lstStyle/>
                    <a:p>
                      <a:r>
                        <a:rPr lang="en-US" sz="1400" dirty="0" smtClean="0">
                          <a:solidFill>
                            <a:schemeClr val="tx1"/>
                          </a:solidFill>
                        </a:rPr>
                        <a:t>$31.8</a:t>
                      </a:r>
                      <a:endParaRPr lang="en-US" sz="1400" dirty="0">
                        <a:solidFill>
                          <a:schemeClr val="tx1"/>
                        </a:solidFill>
                      </a:endParaRPr>
                    </a:p>
                  </a:txBody>
                  <a:tcPr>
                    <a:solidFill>
                      <a:srgbClr val="00B050"/>
                    </a:solidFill>
                  </a:tcPr>
                </a:tc>
                <a:tc>
                  <a:txBody>
                    <a:bodyPr/>
                    <a:lstStyle/>
                    <a:p>
                      <a:r>
                        <a:rPr lang="en-US" sz="1200" dirty="0" smtClean="0">
                          <a:solidFill>
                            <a:schemeClr val="tx1"/>
                          </a:solidFill>
                        </a:rPr>
                        <a:t>disability</a:t>
                      </a:r>
                      <a:endParaRPr lang="en-US" sz="1200" dirty="0">
                        <a:solidFill>
                          <a:schemeClr val="tx1"/>
                        </a:solidFill>
                      </a:endParaRPr>
                    </a:p>
                  </a:txBody>
                  <a:tcPr>
                    <a:solidFill>
                      <a:srgbClr val="00B050"/>
                    </a:solidFill>
                  </a:tcPr>
                </a:tc>
                <a:tc>
                  <a:txBody>
                    <a:bodyPr/>
                    <a:lstStyle/>
                    <a:p>
                      <a:r>
                        <a:rPr lang="en-US" sz="1200" dirty="0" smtClean="0">
                          <a:solidFill>
                            <a:schemeClr val="tx1"/>
                          </a:solidFill>
                        </a:rPr>
                        <a:t>$5.8</a:t>
                      </a:r>
                      <a:endParaRPr lang="en-US" sz="1200" dirty="0">
                        <a:solidFill>
                          <a:schemeClr val="tx1"/>
                        </a:solidFill>
                      </a:endParaRPr>
                    </a:p>
                  </a:txBody>
                  <a:tcPr>
                    <a:solidFill>
                      <a:srgbClr val="00B050"/>
                    </a:solidFill>
                  </a:tcPr>
                </a:tc>
                <a:tc>
                  <a:txBody>
                    <a:bodyPr/>
                    <a:lstStyle/>
                    <a:p>
                      <a:r>
                        <a:rPr lang="en-US" sz="1400" dirty="0" smtClean="0">
                          <a:solidFill>
                            <a:schemeClr val="tx1"/>
                          </a:solidFill>
                        </a:rPr>
                        <a:t>Solar—being eliminated</a:t>
                      </a:r>
                      <a:endParaRPr lang="en-US" sz="1400" dirty="0">
                        <a:solidFill>
                          <a:schemeClr val="tx1"/>
                        </a:solidFill>
                      </a:endParaRPr>
                    </a:p>
                  </a:txBody>
                  <a:tcPr>
                    <a:solidFill>
                      <a:srgbClr val="00B050"/>
                    </a:solidFill>
                  </a:tcPr>
                </a:tc>
                <a:tc>
                  <a:txBody>
                    <a:bodyPr/>
                    <a:lstStyle/>
                    <a:p>
                      <a:r>
                        <a:rPr lang="en-US" sz="1400" dirty="0" smtClean="0">
                          <a:solidFill>
                            <a:schemeClr val="tx1"/>
                          </a:solidFill>
                        </a:rPr>
                        <a:t>$20.0</a:t>
                      </a:r>
                      <a:endParaRPr lang="en-US" sz="1400" dirty="0">
                        <a:solidFill>
                          <a:schemeClr val="tx1"/>
                        </a:solidFill>
                      </a:endParaRPr>
                    </a:p>
                  </a:txBody>
                  <a:tcPr>
                    <a:solidFill>
                      <a:srgbClr val="00B050"/>
                    </a:solidFill>
                  </a:tcPr>
                </a:tc>
              </a:tr>
            </a:tbl>
          </a:graphicData>
        </a:graphic>
      </p:graphicFrame>
    </p:spTree>
    <p:extLst>
      <p:ext uri="{BB962C8B-B14F-4D97-AF65-F5344CB8AC3E}">
        <p14:creationId xmlns:p14="http://schemas.microsoft.com/office/powerpoint/2010/main" val="1730191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6313" y="793930"/>
            <a:ext cx="7772400" cy="1362075"/>
          </a:xfrm>
        </p:spPr>
        <p:txBody>
          <a:bodyPr>
            <a:normAutofit/>
          </a:bodyPr>
          <a:lstStyle/>
          <a:p>
            <a:r>
              <a:rPr lang="en-US" sz="3600" dirty="0">
                <a:solidFill>
                  <a:srgbClr val="FF0000"/>
                </a:solidFill>
              </a:rPr>
              <a:t>Exemptions We have to Face up to</a:t>
            </a:r>
            <a:endParaRPr lang="en-US" sz="3600" dirty="0">
              <a:solidFill>
                <a:srgbClr val="FF0000"/>
              </a:solidFill>
            </a:endParaRPr>
          </a:p>
        </p:txBody>
      </p:sp>
      <p:sp>
        <p:nvSpPr>
          <p:cNvPr id="3" name="Text Placeholder 2"/>
          <p:cNvSpPr>
            <a:spLocks noGrp="1"/>
          </p:cNvSpPr>
          <p:nvPr>
            <p:ph type="body" idx="1"/>
          </p:nvPr>
        </p:nvSpPr>
        <p:spPr>
          <a:xfrm>
            <a:off x="2246313" y="2263141"/>
            <a:ext cx="7772400" cy="2476499"/>
          </a:xfrm>
        </p:spPr>
        <p:txBody>
          <a:bodyPr>
            <a:normAutofit/>
          </a:bodyPr>
          <a:lstStyle/>
          <a:p>
            <a:pPr indent="-457200">
              <a:spcBef>
                <a:spcPts val="0"/>
              </a:spcBef>
              <a:buAutoNum type="arabicPeriod"/>
            </a:pPr>
            <a:r>
              <a:rPr lang="en-US" dirty="0" smtClean="0">
                <a:solidFill>
                  <a:schemeClr val="tx1"/>
                </a:solidFill>
              </a:rPr>
              <a:t>Federal Tax Liability</a:t>
            </a:r>
          </a:p>
          <a:p>
            <a:pPr marL="457200" indent="-457200">
              <a:buAutoNum type="arabicPeriod"/>
            </a:pPr>
            <a:r>
              <a:rPr lang="en-US" dirty="0" smtClean="0">
                <a:solidFill>
                  <a:schemeClr val="tx1"/>
                </a:solidFill>
              </a:rPr>
              <a:t>Excess itemized deductions</a:t>
            </a:r>
          </a:p>
          <a:p>
            <a:pPr marL="457200" indent="-457200">
              <a:buAutoNum type="arabicPeriod"/>
            </a:pPr>
            <a:r>
              <a:rPr lang="en-US" dirty="0" smtClean="0">
                <a:solidFill>
                  <a:schemeClr val="tx1"/>
                </a:solidFill>
              </a:rPr>
              <a:t>These two make up almost 60% of all exemptions and credits</a:t>
            </a:r>
            <a:endParaRPr lang="en-US" dirty="0">
              <a:solidFill>
                <a:schemeClr val="tx1"/>
              </a:solidFill>
            </a:endParaRPr>
          </a:p>
          <a:p>
            <a:pPr marL="457200" indent="-457200">
              <a:buAutoNum type="arabicPeriod"/>
            </a:pPr>
            <a:r>
              <a:rPr lang="en-US" dirty="0" smtClean="0">
                <a:solidFill>
                  <a:schemeClr val="tx1"/>
                </a:solidFill>
              </a:rPr>
              <a:t>If we add standard deduction and personal exemptions, we have close to 70% of all exemptions and credits</a:t>
            </a:r>
            <a:endParaRPr lang="en-US" dirty="0">
              <a:solidFill>
                <a:schemeClr val="tx1"/>
              </a:solidFill>
            </a:endParaRPr>
          </a:p>
        </p:txBody>
      </p:sp>
    </p:spTree>
    <p:extLst>
      <p:ext uri="{BB962C8B-B14F-4D97-AF65-F5344CB8AC3E}">
        <p14:creationId xmlns:p14="http://schemas.microsoft.com/office/powerpoint/2010/main" val="2407355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a:graphicFrameLocks/>
          </p:cNvGraphicFramePr>
          <p:nvPr>
            <p:extLst/>
          </p:nvPr>
        </p:nvGraphicFramePr>
        <p:xfrm>
          <a:off x="1860929" y="258073"/>
          <a:ext cx="8431061" cy="6091669"/>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2516065" y="1159530"/>
            <a:ext cx="4794967" cy="369332"/>
          </a:xfrm>
          <a:prstGeom prst="rect">
            <a:avLst/>
          </a:prstGeom>
          <a:noFill/>
        </p:spPr>
        <p:txBody>
          <a:bodyPr wrap="none" rtlCol="0">
            <a:spAutoFit/>
          </a:bodyPr>
          <a:lstStyle/>
          <a:p>
            <a:r>
              <a:rPr lang="en-US" b="1" dirty="0">
                <a:solidFill>
                  <a:srgbClr val="FF0000"/>
                </a:solidFill>
              </a:rPr>
              <a:t>Raises $</a:t>
            </a:r>
            <a:r>
              <a:rPr lang="en-US" b="1">
                <a:solidFill>
                  <a:srgbClr val="FF0000"/>
                </a:solidFill>
              </a:rPr>
              <a:t>748.6 million based on 2014 Tax Returns</a:t>
            </a:r>
            <a:endParaRPr lang="en-US" b="1" dirty="0">
              <a:solidFill>
                <a:srgbClr val="FF0000"/>
              </a:solidFill>
            </a:endParaRPr>
          </a:p>
        </p:txBody>
      </p:sp>
    </p:spTree>
    <p:extLst>
      <p:ext uri="{BB962C8B-B14F-4D97-AF65-F5344CB8AC3E}">
        <p14:creationId xmlns:p14="http://schemas.microsoft.com/office/powerpoint/2010/main" val="17787498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Establishing Budgetary Framework</a:t>
            </a:r>
            <a:endParaRPr lang="en-US" dirty="0"/>
          </a:p>
        </p:txBody>
      </p:sp>
      <p:sp>
        <p:nvSpPr>
          <p:cNvPr id="3" name="Content Placeholder 2"/>
          <p:cNvSpPr>
            <a:spLocks noGrp="1"/>
          </p:cNvSpPr>
          <p:nvPr>
            <p:ph idx="1"/>
          </p:nvPr>
        </p:nvSpPr>
        <p:spPr>
          <a:xfrm>
            <a:off x="1851660" y="1600201"/>
            <a:ext cx="8564880" cy="4525963"/>
          </a:xfrm>
        </p:spPr>
        <p:txBody>
          <a:bodyPr>
            <a:normAutofit fontScale="77500" lnSpcReduction="20000"/>
          </a:bodyPr>
          <a:lstStyle/>
          <a:p>
            <a:r>
              <a:rPr lang="en-US" b="1" dirty="0" smtClean="0"/>
              <a:t>Fundamental Purpose of </a:t>
            </a:r>
            <a:r>
              <a:rPr lang="en-US" b="1" u="sng" dirty="0" smtClean="0"/>
              <a:t>Tax System</a:t>
            </a:r>
            <a:r>
              <a:rPr lang="en-US" dirty="0" smtClean="0"/>
              <a:t>: </a:t>
            </a:r>
            <a:r>
              <a:rPr lang="en-US" u="sng" dirty="0" smtClean="0">
                <a:solidFill>
                  <a:srgbClr val="FF0000"/>
                </a:solidFill>
              </a:rPr>
              <a:t>Provide </a:t>
            </a:r>
            <a:r>
              <a:rPr lang="en-US" b="1" u="sng" dirty="0" smtClean="0">
                <a:solidFill>
                  <a:srgbClr val="FF0000"/>
                </a:solidFill>
              </a:rPr>
              <a:t>sufficient</a:t>
            </a:r>
            <a:r>
              <a:rPr lang="en-US" u="sng" dirty="0" smtClean="0">
                <a:solidFill>
                  <a:srgbClr val="FF0000"/>
                </a:solidFill>
              </a:rPr>
              <a:t> </a:t>
            </a:r>
            <a:r>
              <a:rPr lang="en-US" u="sng" dirty="0">
                <a:solidFill>
                  <a:srgbClr val="FF0000"/>
                </a:solidFill>
              </a:rPr>
              <a:t>r</a:t>
            </a:r>
            <a:r>
              <a:rPr lang="en-US" u="sng" dirty="0" smtClean="0">
                <a:solidFill>
                  <a:srgbClr val="FF0000"/>
                </a:solidFill>
              </a:rPr>
              <a:t>evenues to fund </a:t>
            </a:r>
            <a:r>
              <a:rPr lang="en-US" u="sng" dirty="0">
                <a:solidFill>
                  <a:srgbClr val="FF0000"/>
                </a:solidFill>
              </a:rPr>
              <a:t>p</a:t>
            </a:r>
            <a:r>
              <a:rPr lang="en-US" u="sng" dirty="0" smtClean="0">
                <a:solidFill>
                  <a:srgbClr val="FF0000"/>
                </a:solidFill>
              </a:rPr>
              <a:t>ublic services</a:t>
            </a:r>
          </a:p>
          <a:p>
            <a:r>
              <a:rPr lang="en-US" b="1" u="sng" dirty="0" smtClean="0"/>
              <a:t>First Step</a:t>
            </a:r>
            <a:r>
              <a:rPr lang="en-US" u="sng" dirty="0" smtClean="0"/>
              <a:t>: </a:t>
            </a:r>
            <a:r>
              <a:rPr lang="en-US" u="sng" dirty="0" smtClean="0">
                <a:solidFill>
                  <a:srgbClr val="FF0000"/>
                </a:solidFill>
              </a:rPr>
              <a:t>Decide </a:t>
            </a:r>
            <a:r>
              <a:rPr lang="en-US" b="1" u="sng" dirty="0" smtClean="0">
                <a:solidFill>
                  <a:srgbClr val="FF0000"/>
                </a:solidFill>
              </a:rPr>
              <a:t>how much state wants to spend </a:t>
            </a:r>
            <a:r>
              <a:rPr lang="en-US" u="sng" dirty="0" smtClean="0">
                <a:solidFill>
                  <a:srgbClr val="FF0000"/>
                </a:solidFill>
              </a:rPr>
              <a:t>on public services</a:t>
            </a:r>
          </a:p>
          <a:p>
            <a:r>
              <a:rPr lang="en-US" b="1" u="sng" dirty="0" smtClean="0"/>
              <a:t>Second Step</a:t>
            </a:r>
            <a:r>
              <a:rPr lang="en-US" u="sng" dirty="0" smtClean="0"/>
              <a:t>: </a:t>
            </a:r>
            <a:r>
              <a:rPr lang="en-US" u="sng" dirty="0" smtClean="0">
                <a:solidFill>
                  <a:srgbClr val="FF0000"/>
                </a:solidFill>
              </a:rPr>
              <a:t>Decide </a:t>
            </a:r>
            <a:r>
              <a:rPr lang="en-US" b="1" u="sng" dirty="0">
                <a:solidFill>
                  <a:srgbClr val="FF0000"/>
                </a:solidFill>
              </a:rPr>
              <a:t>h</a:t>
            </a:r>
            <a:r>
              <a:rPr lang="en-US" b="1" u="sng" dirty="0" smtClean="0">
                <a:solidFill>
                  <a:srgbClr val="FF0000"/>
                </a:solidFill>
              </a:rPr>
              <a:t>ow to pay for these public services</a:t>
            </a:r>
            <a:r>
              <a:rPr lang="en-US" u="sng" dirty="0" smtClean="0"/>
              <a:t> with the tax </a:t>
            </a:r>
            <a:r>
              <a:rPr lang="en-US" u="sng" dirty="0"/>
              <a:t>s</a:t>
            </a:r>
            <a:r>
              <a:rPr lang="en-US" u="sng" dirty="0" smtClean="0"/>
              <a:t>tructure having these qualities:</a:t>
            </a:r>
          </a:p>
          <a:p>
            <a:pPr lvl="1"/>
            <a:r>
              <a:rPr lang="en-US" u="sng" dirty="0" smtClean="0"/>
              <a:t>Short and long-term </a:t>
            </a:r>
            <a:r>
              <a:rPr lang="en-US" b="1" u="sng" dirty="0" smtClean="0">
                <a:solidFill>
                  <a:srgbClr val="FF0000"/>
                </a:solidFill>
              </a:rPr>
              <a:t>stability</a:t>
            </a:r>
          </a:p>
          <a:p>
            <a:pPr lvl="1"/>
            <a:r>
              <a:rPr lang="en-US" b="1" u="sng" dirty="0" smtClean="0">
                <a:solidFill>
                  <a:srgbClr val="FF0000"/>
                </a:solidFill>
              </a:rPr>
              <a:t>Fairness</a:t>
            </a:r>
            <a:r>
              <a:rPr lang="en-US" u="sng" dirty="0" smtClean="0"/>
              <a:t> across and among various income groups</a:t>
            </a:r>
          </a:p>
          <a:p>
            <a:pPr lvl="1"/>
            <a:r>
              <a:rPr lang="en-US" u="sng" dirty="0" smtClean="0"/>
              <a:t>Economic </a:t>
            </a:r>
            <a:r>
              <a:rPr lang="en-US" b="1" u="sng" dirty="0">
                <a:solidFill>
                  <a:srgbClr val="FF0000"/>
                </a:solidFill>
              </a:rPr>
              <a:t>c</a:t>
            </a:r>
            <a:r>
              <a:rPr lang="en-US" b="1" u="sng" dirty="0" smtClean="0">
                <a:solidFill>
                  <a:srgbClr val="FF0000"/>
                </a:solidFill>
              </a:rPr>
              <a:t>ompetitiveness</a:t>
            </a:r>
            <a:r>
              <a:rPr lang="en-US" b="1" u="sng" dirty="0" smtClean="0"/>
              <a:t>—ideally</a:t>
            </a:r>
            <a:r>
              <a:rPr lang="en-US" u="sng" dirty="0" smtClean="0"/>
              <a:t>, a competitive tax environment will mean that special programs to attract business to the state can be minimized</a:t>
            </a:r>
            <a:endParaRPr lang="en-US" u="sng" dirty="0" smtClean="0">
              <a:solidFill>
                <a:srgbClr val="FF0000"/>
              </a:solidFill>
            </a:endParaRPr>
          </a:p>
          <a:p>
            <a:pPr lvl="1"/>
            <a:r>
              <a:rPr lang="en-US" b="1" u="sng" dirty="0" smtClean="0">
                <a:solidFill>
                  <a:srgbClr val="FF0000"/>
                </a:solidFill>
              </a:rPr>
              <a:t>Simplicity</a:t>
            </a:r>
            <a:r>
              <a:rPr lang="en-US" b="1" u="sng" dirty="0" smtClean="0"/>
              <a:t>—reducing</a:t>
            </a:r>
            <a:r>
              <a:rPr lang="en-US" u="sng" dirty="0" smtClean="0"/>
              <a:t> exemptions, deductions, and credits that expand the length and number of the tax forms, that add to taxpayer compliance burdens, and that create distortions in taxpayer behaviors</a:t>
            </a:r>
          </a:p>
          <a:p>
            <a:pPr lvl="1"/>
            <a:endParaRPr lang="en-US" u="sng" dirty="0" smtClean="0"/>
          </a:p>
          <a:p>
            <a:pPr marL="457200" lvl="1" indent="-457200">
              <a:buNone/>
            </a:pPr>
            <a:r>
              <a:rPr lang="en-US" sz="3800" u="sng" dirty="0"/>
              <a:t>→	</a:t>
            </a:r>
            <a:r>
              <a:rPr lang="en-US" sz="3800" b="1" i="1" u="sng" dirty="0"/>
              <a:t>Stability, fairness, competitiveness, and simplicity are achieved with a </a:t>
            </a:r>
            <a:r>
              <a:rPr lang="en-US" sz="3800" b="1" i="1" u="sng" dirty="0">
                <a:solidFill>
                  <a:srgbClr val="FF0000"/>
                </a:solidFill>
              </a:rPr>
              <a:t>broad tax base and the lowest rates possible</a:t>
            </a:r>
            <a:r>
              <a:rPr lang="en-US" sz="3800" b="1" i="1" u="sng" dirty="0"/>
              <a:t>.</a:t>
            </a:r>
          </a:p>
          <a:p>
            <a:pPr lvl="1"/>
            <a:endParaRPr lang="en-US" b="1" i="1" u="sng" dirty="0"/>
          </a:p>
        </p:txBody>
      </p:sp>
      <p:sp>
        <p:nvSpPr>
          <p:cNvPr id="4" name="Date Placeholder 3"/>
          <p:cNvSpPr>
            <a:spLocks noGrp="1"/>
          </p:cNvSpPr>
          <p:nvPr>
            <p:ph type="dt" sz="half" idx="10"/>
          </p:nvPr>
        </p:nvSpPr>
        <p:spPr/>
        <p:txBody>
          <a:bodyPr/>
          <a:lstStyle/>
          <a:p>
            <a:fld id="{41A9A6D3-E670-7545-A15B-5DB8B045F75E}" type="datetime1">
              <a:rPr lang="en-US" smtClean="0"/>
              <a:t>9/15/16</a:t>
            </a:fld>
            <a:endParaRPr lang="en-US"/>
          </a:p>
        </p:txBody>
      </p:sp>
      <p:sp>
        <p:nvSpPr>
          <p:cNvPr id="5" name="Slide Number Placeholder 4"/>
          <p:cNvSpPr>
            <a:spLocks noGrp="1"/>
          </p:cNvSpPr>
          <p:nvPr>
            <p:ph type="sldNum" sz="quarter" idx="12"/>
          </p:nvPr>
        </p:nvSpPr>
        <p:spPr/>
        <p:txBody>
          <a:bodyPr/>
          <a:lstStyle/>
          <a:p>
            <a:fld id="{73E70A8E-6E0B-5545-A4A5-65F53A36721F}" type="slidenum">
              <a:rPr lang="en-US" smtClean="0"/>
              <a:t>3</a:t>
            </a:fld>
            <a:endParaRPr lang="en-US"/>
          </a:p>
        </p:txBody>
      </p:sp>
    </p:spTree>
    <p:extLst>
      <p:ext uri="{BB962C8B-B14F-4D97-AF65-F5344CB8AC3E}">
        <p14:creationId xmlns:p14="http://schemas.microsoft.com/office/powerpoint/2010/main" val="5019042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Eliminating FID</a:t>
            </a:r>
            <a:endParaRPr lang="en-US" dirty="0"/>
          </a:p>
        </p:txBody>
      </p:sp>
      <p:graphicFrame>
        <p:nvGraphicFramePr>
          <p:cNvPr id="3" name="Chart 2"/>
          <p:cNvGraphicFramePr>
            <a:graphicFrameLocks/>
          </p:cNvGraphicFramePr>
          <p:nvPr>
            <p:extLst/>
          </p:nvPr>
        </p:nvGraphicFramePr>
        <p:xfrm>
          <a:off x="1726130" y="1502596"/>
          <a:ext cx="8756935" cy="498039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94000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nvPr>
        </p:nvGraphicFramePr>
        <p:xfrm>
          <a:off x="1932398" y="302802"/>
          <a:ext cx="8468474" cy="645759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3025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nvPr>
        </p:nvGraphicFramePr>
        <p:xfrm>
          <a:off x="1741684" y="110234"/>
          <a:ext cx="8679736" cy="655769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130125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solidFill>
                  <a:srgbClr val="FF0000"/>
                </a:solidFill>
              </a:rPr>
              <a:t>Who Pays Individual Income Tax in Louisiana</a:t>
            </a:r>
            <a:br>
              <a:rPr lang="en-US" sz="2800" b="1" dirty="0">
                <a:solidFill>
                  <a:srgbClr val="FF0000"/>
                </a:solidFill>
              </a:rPr>
            </a:br>
            <a:r>
              <a:rPr lang="en-US" sz="2800" b="1" dirty="0">
                <a:solidFill>
                  <a:srgbClr val="FF0000"/>
                </a:solidFill>
              </a:rPr>
              <a:t>with and without Federal Income Tax Deduction </a:t>
            </a:r>
            <a:endParaRPr lang="en-US" sz="2800" dirty="0"/>
          </a:p>
        </p:txBody>
      </p:sp>
      <p:graphicFrame>
        <p:nvGraphicFramePr>
          <p:cNvPr id="3" name="Chart 2"/>
          <p:cNvGraphicFramePr>
            <a:graphicFrameLocks/>
          </p:cNvGraphicFramePr>
          <p:nvPr>
            <p:extLst/>
          </p:nvPr>
        </p:nvGraphicFramePr>
        <p:xfrm>
          <a:off x="1868952" y="1606550"/>
          <a:ext cx="8341848" cy="4698633"/>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3150590" y="2127613"/>
            <a:ext cx="5535402" cy="646331"/>
          </a:xfrm>
          <a:prstGeom prst="rect">
            <a:avLst/>
          </a:prstGeom>
          <a:noFill/>
        </p:spPr>
        <p:txBody>
          <a:bodyPr wrap="none" rtlCol="0">
            <a:spAutoFit/>
          </a:bodyPr>
          <a:lstStyle/>
          <a:p>
            <a:r>
              <a:rPr lang="en-US" b="1" dirty="0">
                <a:solidFill>
                  <a:schemeClr val="accent1">
                    <a:lumMod val="75000"/>
                  </a:schemeClr>
                </a:solidFill>
              </a:rPr>
              <a:t>Eliminating Federal Tax Deduction for Individuals Raises</a:t>
            </a:r>
          </a:p>
          <a:p>
            <a:r>
              <a:rPr lang="en-US" b="1" dirty="0">
                <a:solidFill>
                  <a:schemeClr val="accent1">
                    <a:lumMod val="75000"/>
                  </a:schemeClr>
                </a:solidFill>
              </a:rPr>
              <a:t>Approximately $750 million</a:t>
            </a:r>
            <a:endParaRPr lang="en-US" b="1" dirty="0">
              <a:solidFill>
                <a:schemeClr val="accent1">
                  <a:lumMod val="75000"/>
                </a:schemeClr>
              </a:solidFill>
            </a:endParaRPr>
          </a:p>
        </p:txBody>
      </p:sp>
    </p:spTree>
    <p:extLst>
      <p:ext uri="{BB962C8B-B14F-4D97-AF65-F5344CB8AC3E}">
        <p14:creationId xmlns:p14="http://schemas.microsoft.com/office/powerpoint/2010/main" val="12444017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618" y="118680"/>
            <a:ext cx="8229600" cy="1143000"/>
          </a:xfrm>
        </p:spPr>
        <p:txBody>
          <a:bodyPr>
            <a:normAutofit fontScale="90000"/>
          </a:bodyPr>
          <a:lstStyle/>
          <a:p>
            <a:r>
              <a:rPr lang="en-US" b="1" dirty="0" smtClean="0">
                <a:solidFill>
                  <a:srgbClr val="FF0000"/>
                </a:solidFill>
              </a:rPr>
              <a:t>Current and Estimated Without FITD</a:t>
            </a:r>
            <a:br>
              <a:rPr lang="en-US" b="1" dirty="0" smtClean="0">
                <a:solidFill>
                  <a:srgbClr val="FF0000"/>
                </a:solidFill>
              </a:rPr>
            </a:br>
            <a:r>
              <a:rPr lang="en-US" b="1" dirty="0" smtClean="0">
                <a:solidFill>
                  <a:srgbClr val="FF0000"/>
                </a:solidFill>
              </a:rPr>
              <a:t>($0 to $25,000) </a:t>
            </a:r>
            <a:endParaRPr lang="en-US" b="1" dirty="0">
              <a:solidFill>
                <a:srgbClr val="FF0000"/>
              </a:solidFill>
            </a:endParaRPr>
          </a:p>
        </p:txBody>
      </p:sp>
      <p:graphicFrame>
        <p:nvGraphicFramePr>
          <p:cNvPr id="3" name="Chart 2"/>
          <p:cNvGraphicFramePr>
            <a:graphicFrameLocks/>
          </p:cNvGraphicFramePr>
          <p:nvPr>
            <p:extLst/>
          </p:nvPr>
        </p:nvGraphicFramePr>
        <p:xfrm>
          <a:off x="1981619" y="1455846"/>
          <a:ext cx="8428467" cy="482705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69573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2759" y="0"/>
            <a:ext cx="8229600" cy="1143000"/>
          </a:xfrm>
        </p:spPr>
        <p:txBody>
          <a:bodyPr>
            <a:normAutofit fontScale="90000"/>
          </a:bodyPr>
          <a:lstStyle/>
          <a:p>
            <a:r>
              <a:rPr lang="en-US" b="1" dirty="0" smtClean="0">
                <a:solidFill>
                  <a:srgbClr val="FF0000"/>
                </a:solidFill>
              </a:rPr>
              <a:t>Current and Estimated Without FITD</a:t>
            </a:r>
            <a:r>
              <a:rPr lang="en-US" b="1" dirty="0">
                <a:solidFill>
                  <a:srgbClr val="FF0000"/>
                </a:solidFill>
              </a:rPr>
              <a:t/>
            </a:r>
            <a:br>
              <a:rPr lang="en-US" b="1" dirty="0">
                <a:solidFill>
                  <a:srgbClr val="FF0000"/>
                </a:solidFill>
              </a:rPr>
            </a:br>
            <a:r>
              <a:rPr lang="en-US" b="1" dirty="0" smtClean="0">
                <a:solidFill>
                  <a:srgbClr val="FF0000"/>
                </a:solidFill>
              </a:rPr>
              <a:t>($25,000 to $100,000)</a:t>
            </a:r>
          </a:p>
        </p:txBody>
      </p:sp>
      <p:graphicFrame>
        <p:nvGraphicFramePr>
          <p:cNvPr id="4" name="Chart 3"/>
          <p:cNvGraphicFramePr>
            <a:graphicFrameLocks/>
          </p:cNvGraphicFramePr>
          <p:nvPr>
            <p:extLst/>
          </p:nvPr>
        </p:nvGraphicFramePr>
        <p:xfrm>
          <a:off x="1804615" y="1277607"/>
          <a:ext cx="8406185" cy="51389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420646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618" y="118680"/>
            <a:ext cx="8229600" cy="1143000"/>
          </a:xfrm>
        </p:spPr>
        <p:txBody>
          <a:bodyPr>
            <a:normAutofit fontScale="90000"/>
          </a:bodyPr>
          <a:lstStyle/>
          <a:p>
            <a:r>
              <a:rPr lang="en-US" b="1" dirty="0" smtClean="0">
                <a:solidFill>
                  <a:srgbClr val="FF0000"/>
                </a:solidFill>
              </a:rPr>
              <a:t>Current and Estimated Without FITD</a:t>
            </a:r>
            <a:br>
              <a:rPr lang="en-US" b="1" dirty="0" smtClean="0">
                <a:solidFill>
                  <a:srgbClr val="FF0000"/>
                </a:solidFill>
              </a:rPr>
            </a:br>
            <a:r>
              <a:rPr lang="en-US" b="1" dirty="0" smtClean="0">
                <a:solidFill>
                  <a:srgbClr val="FF0000"/>
                </a:solidFill>
              </a:rPr>
              <a:t>($100,000 to $200,000) </a:t>
            </a:r>
            <a:endParaRPr lang="en-US" b="1" dirty="0">
              <a:solidFill>
                <a:srgbClr val="FF0000"/>
              </a:solidFill>
            </a:endParaRPr>
          </a:p>
        </p:txBody>
      </p:sp>
      <p:graphicFrame>
        <p:nvGraphicFramePr>
          <p:cNvPr id="4" name="Chart 3"/>
          <p:cNvGraphicFramePr>
            <a:graphicFrameLocks/>
          </p:cNvGraphicFramePr>
          <p:nvPr>
            <p:extLst/>
          </p:nvPr>
        </p:nvGraphicFramePr>
        <p:xfrm>
          <a:off x="1893743" y="1489266"/>
          <a:ext cx="8442811" cy="494959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591558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618" y="118680"/>
            <a:ext cx="8229600" cy="1143000"/>
          </a:xfrm>
        </p:spPr>
        <p:txBody>
          <a:bodyPr>
            <a:normAutofit fontScale="90000"/>
          </a:bodyPr>
          <a:lstStyle/>
          <a:p>
            <a:r>
              <a:rPr lang="en-US" b="1" dirty="0" smtClean="0">
                <a:solidFill>
                  <a:srgbClr val="FF0000"/>
                </a:solidFill>
              </a:rPr>
              <a:t>Current and Estimated Without FITD</a:t>
            </a:r>
            <a:br>
              <a:rPr lang="en-US" b="1" dirty="0" smtClean="0">
                <a:solidFill>
                  <a:srgbClr val="FF0000"/>
                </a:solidFill>
              </a:rPr>
            </a:br>
            <a:r>
              <a:rPr lang="en-US" b="1" dirty="0" smtClean="0">
                <a:solidFill>
                  <a:srgbClr val="FF0000"/>
                </a:solidFill>
              </a:rPr>
              <a:t>($200,000 and Above) </a:t>
            </a:r>
            <a:endParaRPr lang="en-US" b="1" dirty="0">
              <a:solidFill>
                <a:srgbClr val="FF0000"/>
              </a:solidFill>
            </a:endParaRPr>
          </a:p>
        </p:txBody>
      </p:sp>
      <p:graphicFrame>
        <p:nvGraphicFramePr>
          <p:cNvPr id="5" name="Chart 4"/>
          <p:cNvGraphicFramePr>
            <a:graphicFrameLocks/>
          </p:cNvGraphicFramePr>
          <p:nvPr>
            <p:extLst/>
          </p:nvPr>
        </p:nvGraphicFramePr>
        <p:xfrm>
          <a:off x="1981618" y="1400146"/>
          <a:ext cx="8354936" cy="527265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400680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Number of Taxpayers Who File Schedule A on Federal Tax Returns (420,252 in total or about 25%)</a:t>
            </a:r>
            <a:endParaRPr lang="en-US" sz="2800" dirty="0"/>
          </a:p>
        </p:txBody>
      </p:sp>
      <p:graphicFrame>
        <p:nvGraphicFramePr>
          <p:cNvPr id="4" name="Content Placeholder 3"/>
          <p:cNvGraphicFramePr>
            <a:graphicFrameLocks noGrp="1"/>
          </p:cNvGraphicFramePr>
          <p:nvPr>
            <p:ph idx="1"/>
            <p:extLst/>
          </p:nvPr>
        </p:nvGraphicFramePr>
        <p:xfrm>
          <a:off x="1981200" y="1600200"/>
          <a:ext cx="8229600" cy="4952140"/>
        </p:xfrm>
        <a:graphic>
          <a:graphicData uri="http://schemas.openxmlformats.org/drawingml/2006/table">
            <a:tbl>
              <a:tblPr firstRow="1" bandRow="1">
                <a:tableStyleId>{5C22544A-7EE6-4342-B048-85BDC9FD1C3A}</a:tableStyleId>
              </a:tblPr>
              <a:tblGrid>
                <a:gridCol w="1371600"/>
                <a:gridCol w="1371600"/>
                <a:gridCol w="1371600"/>
                <a:gridCol w="1371600"/>
                <a:gridCol w="1371600"/>
                <a:gridCol w="1371600"/>
              </a:tblGrid>
              <a:tr h="449494">
                <a:tc>
                  <a:txBody>
                    <a:bodyPr/>
                    <a:lstStyle/>
                    <a:p>
                      <a:r>
                        <a:rPr lang="en-US" sz="1200" dirty="0" smtClean="0"/>
                        <a:t>Income Range</a:t>
                      </a:r>
                      <a:endParaRPr lang="en-US" sz="1200" dirty="0"/>
                    </a:p>
                  </a:txBody>
                  <a:tcPr/>
                </a:tc>
                <a:tc>
                  <a:txBody>
                    <a:bodyPr/>
                    <a:lstStyle/>
                    <a:p>
                      <a:r>
                        <a:rPr lang="en-US" sz="1200" dirty="0" smtClean="0"/>
                        <a:t># of Taxpayers Itemizing</a:t>
                      </a:r>
                      <a:endParaRPr lang="en-US" sz="1200" dirty="0"/>
                    </a:p>
                  </a:txBody>
                  <a:tcPr/>
                </a:tc>
                <a:tc>
                  <a:txBody>
                    <a:bodyPr/>
                    <a:lstStyle/>
                    <a:p>
                      <a:r>
                        <a:rPr lang="en-US" sz="1200" dirty="0" smtClean="0"/>
                        <a:t>Income Range</a:t>
                      </a:r>
                      <a:endParaRPr lang="en-US" sz="1200" dirty="0"/>
                    </a:p>
                  </a:txBody>
                  <a:tcPr/>
                </a:tc>
                <a:tc>
                  <a:txBody>
                    <a:bodyPr/>
                    <a:lstStyle/>
                    <a:p>
                      <a:r>
                        <a:rPr lang="en-US" sz="1200" dirty="0" smtClean="0"/>
                        <a:t># of Taxpayers</a:t>
                      </a:r>
                      <a:r>
                        <a:rPr lang="en-US" sz="1200" baseline="0" dirty="0" smtClean="0"/>
                        <a:t> Itemizing</a:t>
                      </a:r>
                      <a:endParaRPr lang="en-US" sz="1200" dirty="0"/>
                    </a:p>
                  </a:txBody>
                  <a:tcPr/>
                </a:tc>
                <a:tc>
                  <a:txBody>
                    <a:bodyPr/>
                    <a:lstStyle/>
                    <a:p>
                      <a:r>
                        <a:rPr lang="en-US" sz="1200" dirty="0" smtClean="0"/>
                        <a:t>Income Range</a:t>
                      </a:r>
                      <a:endParaRPr lang="en-US" sz="1200" dirty="0"/>
                    </a:p>
                  </a:txBody>
                  <a:tcPr/>
                </a:tc>
                <a:tc>
                  <a:txBody>
                    <a:bodyPr/>
                    <a:lstStyle/>
                    <a:p>
                      <a:r>
                        <a:rPr lang="en-US" sz="1200" dirty="0" smtClean="0"/>
                        <a:t># of Taxpayers</a:t>
                      </a:r>
                      <a:r>
                        <a:rPr lang="en-US" sz="1200" baseline="0" dirty="0" smtClean="0"/>
                        <a:t> Itemizing</a:t>
                      </a:r>
                      <a:endParaRPr lang="en-US" sz="1200" dirty="0"/>
                    </a:p>
                  </a:txBody>
                  <a:tcPr/>
                </a:tc>
              </a:tr>
              <a:tr h="449494">
                <a:tc>
                  <a:txBody>
                    <a:bodyPr/>
                    <a:lstStyle/>
                    <a:p>
                      <a:pPr algn="ctr" fontAlgn="b"/>
                      <a:r>
                        <a:rPr lang="en-US" sz="1200" b="0" i="0" u="none" strike="noStrike">
                          <a:solidFill>
                            <a:srgbClr val="000000"/>
                          </a:solidFill>
                          <a:effectLst/>
                          <a:latin typeface="Calibri" charset="0"/>
                        </a:rPr>
                        <a:t>$0 to $5000</a:t>
                      </a:r>
                    </a:p>
                  </a:txBody>
                  <a:tcPr marL="12700" marR="12700" marT="12700" marB="0" anchor="b"/>
                </a:tc>
                <a:tc>
                  <a:txBody>
                    <a:bodyPr/>
                    <a:lstStyle/>
                    <a:p>
                      <a:pPr algn="ctr" fontAlgn="b"/>
                      <a:r>
                        <a:rPr lang="fi-FI" sz="1200" b="0" i="0" u="none" strike="noStrike" dirty="0">
                          <a:solidFill>
                            <a:srgbClr val="000000"/>
                          </a:solidFill>
                          <a:effectLst/>
                          <a:latin typeface="Calibri" charset="0"/>
                        </a:rPr>
                        <a:t>1,882</a:t>
                      </a:r>
                    </a:p>
                  </a:txBody>
                  <a:tcPr marL="12700" marR="12700" marT="12700" marB="0" anchor="b"/>
                </a:tc>
                <a:tc>
                  <a:txBody>
                    <a:bodyPr/>
                    <a:lstStyle/>
                    <a:p>
                      <a:pPr algn="ctr" fontAlgn="b"/>
                      <a:r>
                        <a:rPr lang="en-US" sz="1200" b="0" i="0" u="none" strike="noStrike">
                          <a:solidFill>
                            <a:srgbClr val="000000"/>
                          </a:solidFill>
                          <a:effectLst/>
                          <a:latin typeface="Calibri" charset="0"/>
                        </a:rPr>
                        <a:t>$70000 to $80000</a:t>
                      </a:r>
                    </a:p>
                  </a:txBody>
                  <a:tcPr marL="12700" marR="12700" marT="12700" marB="0" anchor="b"/>
                </a:tc>
                <a:tc>
                  <a:txBody>
                    <a:bodyPr/>
                    <a:lstStyle/>
                    <a:p>
                      <a:pPr algn="ctr" fontAlgn="b"/>
                      <a:r>
                        <a:rPr lang="is-IS" sz="1200" b="0" i="0" u="none" strike="noStrike">
                          <a:solidFill>
                            <a:srgbClr val="000000"/>
                          </a:solidFill>
                          <a:effectLst/>
                          <a:latin typeface="Calibri" charset="0"/>
                        </a:rPr>
                        <a:t>27,020</a:t>
                      </a:r>
                    </a:p>
                  </a:txBody>
                  <a:tcPr marL="12700" marR="12700" marT="12700" marB="0" anchor="b"/>
                </a:tc>
                <a:tc>
                  <a:txBody>
                    <a:bodyPr/>
                    <a:lstStyle/>
                    <a:p>
                      <a:pPr algn="ctr" fontAlgn="b"/>
                      <a:r>
                        <a:rPr lang="en-US" sz="1200" b="0" i="0" u="none" strike="noStrike">
                          <a:solidFill>
                            <a:srgbClr val="000000"/>
                          </a:solidFill>
                          <a:effectLst/>
                          <a:latin typeface="Calibri" charset="0"/>
                        </a:rPr>
                        <a:t>$300000 to $350000</a:t>
                      </a:r>
                    </a:p>
                  </a:txBody>
                  <a:tcPr marL="12700" marR="12700" marT="12700" marB="0" anchor="b"/>
                </a:tc>
                <a:tc>
                  <a:txBody>
                    <a:bodyPr/>
                    <a:lstStyle/>
                    <a:p>
                      <a:pPr algn="ctr" fontAlgn="b"/>
                      <a:r>
                        <a:rPr lang="fi-FI" sz="1200" b="0" i="0" u="none" strike="noStrike">
                          <a:solidFill>
                            <a:srgbClr val="000000"/>
                          </a:solidFill>
                          <a:effectLst/>
                          <a:latin typeface="Calibri" charset="0"/>
                        </a:rPr>
                        <a:t>6,087</a:t>
                      </a:r>
                    </a:p>
                  </a:txBody>
                  <a:tcPr marL="12700" marR="12700" marT="12700" marB="0" anchor="b"/>
                </a:tc>
              </a:tr>
              <a:tr h="449494">
                <a:tc>
                  <a:txBody>
                    <a:bodyPr/>
                    <a:lstStyle/>
                    <a:p>
                      <a:pPr algn="ctr" fontAlgn="b"/>
                      <a:r>
                        <a:rPr lang="en-US" sz="1200" b="0" i="0" u="none" strike="noStrike">
                          <a:solidFill>
                            <a:srgbClr val="000000"/>
                          </a:solidFill>
                          <a:effectLst/>
                          <a:latin typeface="Calibri" charset="0"/>
                        </a:rPr>
                        <a:t>$5000 to $10000</a:t>
                      </a:r>
                    </a:p>
                  </a:txBody>
                  <a:tcPr marL="12700" marR="12700" marT="12700" marB="0" anchor="b"/>
                </a:tc>
                <a:tc>
                  <a:txBody>
                    <a:bodyPr/>
                    <a:lstStyle/>
                    <a:p>
                      <a:pPr algn="ctr" fontAlgn="b"/>
                      <a:r>
                        <a:rPr lang="is-IS" sz="1200" b="0" i="0" u="none" strike="noStrike" dirty="0">
                          <a:solidFill>
                            <a:srgbClr val="000000"/>
                          </a:solidFill>
                          <a:effectLst/>
                          <a:latin typeface="Calibri" charset="0"/>
                        </a:rPr>
                        <a:t>3,223</a:t>
                      </a:r>
                    </a:p>
                  </a:txBody>
                  <a:tcPr marL="12700" marR="12700" marT="12700" marB="0" anchor="b"/>
                </a:tc>
                <a:tc>
                  <a:txBody>
                    <a:bodyPr/>
                    <a:lstStyle/>
                    <a:p>
                      <a:pPr algn="ctr" fontAlgn="b"/>
                      <a:r>
                        <a:rPr lang="en-US" sz="1200" b="0" i="0" u="none" strike="noStrike">
                          <a:solidFill>
                            <a:srgbClr val="000000"/>
                          </a:solidFill>
                          <a:effectLst/>
                          <a:latin typeface="Calibri" charset="0"/>
                        </a:rPr>
                        <a:t>$80000 to $90000</a:t>
                      </a:r>
                    </a:p>
                  </a:txBody>
                  <a:tcPr marL="12700" marR="12700" marT="12700" marB="0" anchor="b"/>
                </a:tc>
                <a:tc>
                  <a:txBody>
                    <a:bodyPr/>
                    <a:lstStyle/>
                    <a:p>
                      <a:pPr algn="ctr" fontAlgn="b"/>
                      <a:r>
                        <a:rPr lang="is-IS" sz="1200" b="0" i="0" u="none" strike="noStrike">
                          <a:solidFill>
                            <a:srgbClr val="000000"/>
                          </a:solidFill>
                          <a:effectLst/>
                          <a:latin typeface="Calibri" charset="0"/>
                        </a:rPr>
                        <a:t>24,485</a:t>
                      </a:r>
                    </a:p>
                  </a:txBody>
                  <a:tcPr marL="12700" marR="12700" marT="12700" marB="0" anchor="b"/>
                </a:tc>
                <a:tc>
                  <a:txBody>
                    <a:bodyPr/>
                    <a:lstStyle/>
                    <a:p>
                      <a:pPr algn="ctr" fontAlgn="b"/>
                      <a:r>
                        <a:rPr lang="en-US" sz="1200" b="0" i="0" u="none" strike="noStrike">
                          <a:solidFill>
                            <a:srgbClr val="000000"/>
                          </a:solidFill>
                          <a:effectLst/>
                          <a:latin typeface="Calibri" charset="0"/>
                        </a:rPr>
                        <a:t>$350000 to $400000</a:t>
                      </a:r>
                    </a:p>
                  </a:txBody>
                  <a:tcPr marL="12700" marR="12700" marT="12700" marB="0" anchor="b"/>
                </a:tc>
                <a:tc>
                  <a:txBody>
                    <a:bodyPr/>
                    <a:lstStyle/>
                    <a:p>
                      <a:pPr algn="ctr" fontAlgn="b"/>
                      <a:r>
                        <a:rPr lang="fi-FI" sz="1200" b="0" i="0" u="none" strike="noStrike">
                          <a:solidFill>
                            <a:srgbClr val="000000"/>
                          </a:solidFill>
                          <a:effectLst/>
                          <a:latin typeface="Calibri" charset="0"/>
                        </a:rPr>
                        <a:t>3,999</a:t>
                      </a:r>
                    </a:p>
                  </a:txBody>
                  <a:tcPr marL="12700" marR="12700" marT="12700" marB="0" anchor="b"/>
                </a:tc>
              </a:tr>
              <a:tr h="449494">
                <a:tc>
                  <a:txBody>
                    <a:bodyPr/>
                    <a:lstStyle/>
                    <a:p>
                      <a:pPr algn="ctr" fontAlgn="b"/>
                      <a:r>
                        <a:rPr lang="en-US" sz="1200" b="0" i="0" u="none" strike="noStrike">
                          <a:solidFill>
                            <a:srgbClr val="000000"/>
                          </a:solidFill>
                          <a:effectLst/>
                          <a:latin typeface="Calibri" charset="0"/>
                        </a:rPr>
                        <a:t>$10000 to $15000</a:t>
                      </a:r>
                    </a:p>
                  </a:txBody>
                  <a:tcPr marL="12700" marR="12700" marT="12700" marB="0" anchor="b"/>
                </a:tc>
                <a:tc>
                  <a:txBody>
                    <a:bodyPr/>
                    <a:lstStyle/>
                    <a:p>
                      <a:pPr algn="ctr" fontAlgn="b"/>
                      <a:r>
                        <a:rPr lang="is-IS" sz="1200" b="0" i="0" u="none" strike="noStrike" dirty="0">
                          <a:solidFill>
                            <a:srgbClr val="000000"/>
                          </a:solidFill>
                          <a:effectLst/>
                          <a:latin typeface="Calibri" charset="0"/>
                        </a:rPr>
                        <a:t>5,863</a:t>
                      </a:r>
                    </a:p>
                  </a:txBody>
                  <a:tcPr marL="12700" marR="12700" marT="12700" marB="0" anchor="b"/>
                </a:tc>
                <a:tc>
                  <a:txBody>
                    <a:bodyPr/>
                    <a:lstStyle/>
                    <a:p>
                      <a:pPr algn="ctr" fontAlgn="b"/>
                      <a:r>
                        <a:rPr lang="en-US" sz="1200" b="0" i="0" u="none" strike="noStrike">
                          <a:solidFill>
                            <a:srgbClr val="000000"/>
                          </a:solidFill>
                          <a:effectLst/>
                          <a:latin typeface="Calibri" charset="0"/>
                        </a:rPr>
                        <a:t>$90000 to $100000</a:t>
                      </a:r>
                    </a:p>
                  </a:txBody>
                  <a:tcPr marL="12700" marR="12700" marT="12700" marB="0" anchor="b"/>
                </a:tc>
                <a:tc>
                  <a:txBody>
                    <a:bodyPr/>
                    <a:lstStyle/>
                    <a:p>
                      <a:pPr algn="ctr" fontAlgn="b"/>
                      <a:r>
                        <a:rPr lang="fi-FI" sz="1200" b="0" i="0" u="none" strike="noStrike">
                          <a:solidFill>
                            <a:srgbClr val="000000"/>
                          </a:solidFill>
                          <a:effectLst/>
                          <a:latin typeface="Calibri" charset="0"/>
                        </a:rPr>
                        <a:t>22,773</a:t>
                      </a:r>
                    </a:p>
                  </a:txBody>
                  <a:tcPr marL="12700" marR="12700" marT="12700" marB="0" anchor="b"/>
                </a:tc>
                <a:tc>
                  <a:txBody>
                    <a:bodyPr/>
                    <a:lstStyle/>
                    <a:p>
                      <a:pPr algn="ctr" fontAlgn="b"/>
                      <a:r>
                        <a:rPr lang="en-US" sz="1200" b="0" i="0" u="none" strike="noStrike">
                          <a:solidFill>
                            <a:srgbClr val="000000"/>
                          </a:solidFill>
                          <a:effectLst/>
                          <a:latin typeface="Calibri" charset="0"/>
                        </a:rPr>
                        <a:t>$400000 to $450000</a:t>
                      </a:r>
                    </a:p>
                  </a:txBody>
                  <a:tcPr marL="12700" marR="12700" marT="12700" marB="0" anchor="b"/>
                </a:tc>
                <a:tc>
                  <a:txBody>
                    <a:bodyPr/>
                    <a:lstStyle/>
                    <a:p>
                      <a:pPr algn="ctr" fontAlgn="b"/>
                      <a:r>
                        <a:rPr lang="cs-CZ" sz="1200" b="0" i="0" u="none" strike="noStrike">
                          <a:solidFill>
                            <a:srgbClr val="000000"/>
                          </a:solidFill>
                          <a:effectLst/>
                          <a:latin typeface="Calibri" charset="0"/>
                        </a:rPr>
                        <a:t>2,830</a:t>
                      </a:r>
                    </a:p>
                  </a:txBody>
                  <a:tcPr marL="12700" marR="12700" marT="12700" marB="0" anchor="b"/>
                </a:tc>
              </a:tr>
              <a:tr h="449494">
                <a:tc>
                  <a:txBody>
                    <a:bodyPr/>
                    <a:lstStyle/>
                    <a:p>
                      <a:pPr algn="ctr" fontAlgn="b"/>
                      <a:r>
                        <a:rPr lang="en-US" sz="1200" b="0" i="0" u="none" strike="noStrike">
                          <a:solidFill>
                            <a:srgbClr val="000000"/>
                          </a:solidFill>
                          <a:effectLst/>
                          <a:latin typeface="Calibri" charset="0"/>
                        </a:rPr>
                        <a:t>$15000 to $20000</a:t>
                      </a:r>
                    </a:p>
                  </a:txBody>
                  <a:tcPr marL="12700" marR="12700" marT="12700" marB="0" anchor="b"/>
                </a:tc>
                <a:tc>
                  <a:txBody>
                    <a:bodyPr/>
                    <a:lstStyle/>
                    <a:p>
                      <a:pPr algn="ctr" fontAlgn="b"/>
                      <a:r>
                        <a:rPr lang="is-IS" sz="1200" b="0" i="0" u="none" strike="noStrike" dirty="0">
                          <a:solidFill>
                            <a:srgbClr val="000000"/>
                          </a:solidFill>
                          <a:effectLst/>
                          <a:latin typeface="Calibri" charset="0"/>
                        </a:rPr>
                        <a:t>8,322</a:t>
                      </a:r>
                    </a:p>
                  </a:txBody>
                  <a:tcPr marL="12700" marR="12700" marT="12700" marB="0" anchor="b"/>
                </a:tc>
                <a:tc>
                  <a:txBody>
                    <a:bodyPr/>
                    <a:lstStyle/>
                    <a:p>
                      <a:pPr algn="ctr" fontAlgn="b"/>
                      <a:r>
                        <a:rPr lang="en-US" sz="1200" b="0" i="0" u="none" strike="noStrike">
                          <a:solidFill>
                            <a:srgbClr val="000000"/>
                          </a:solidFill>
                          <a:effectLst/>
                          <a:latin typeface="Calibri" charset="0"/>
                        </a:rPr>
                        <a:t>$100000 to $120000</a:t>
                      </a:r>
                    </a:p>
                  </a:txBody>
                  <a:tcPr marL="12700" marR="12700" marT="12700" marB="0" anchor="b"/>
                </a:tc>
                <a:tc>
                  <a:txBody>
                    <a:bodyPr/>
                    <a:lstStyle/>
                    <a:p>
                      <a:pPr algn="ctr" fontAlgn="b"/>
                      <a:r>
                        <a:rPr lang="en-US" sz="1200" b="0" i="0" u="none" strike="noStrike">
                          <a:solidFill>
                            <a:srgbClr val="000000"/>
                          </a:solidFill>
                          <a:effectLst/>
                          <a:latin typeface="Calibri" charset="0"/>
                        </a:rPr>
                        <a:t>40,003</a:t>
                      </a:r>
                    </a:p>
                  </a:txBody>
                  <a:tcPr marL="12700" marR="12700" marT="12700" marB="0" anchor="b"/>
                </a:tc>
                <a:tc>
                  <a:txBody>
                    <a:bodyPr/>
                    <a:lstStyle/>
                    <a:p>
                      <a:pPr algn="ctr" fontAlgn="b"/>
                      <a:r>
                        <a:rPr lang="en-US" sz="1200" b="0" i="0" u="none" strike="noStrike">
                          <a:solidFill>
                            <a:srgbClr val="000000"/>
                          </a:solidFill>
                          <a:effectLst/>
                          <a:latin typeface="Calibri" charset="0"/>
                        </a:rPr>
                        <a:t>$450000 to $500000</a:t>
                      </a:r>
                    </a:p>
                  </a:txBody>
                  <a:tcPr marL="12700" marR="12700" marT="12700" marB="0" anchor="b"/>
                </a:tc>
                <a:tc>
                  <a:txBody>
                    <a:bodyPr/>
                    <a:lstStyle/>
                    <a:p>
                      <a:pPr algn="ctr" fontAlgn="b"/>
                      <a:r>
                        <a:rPr lang="cs-CZ" sz="1200" b="0" i="0" u="none" strike="noStrike">
                          <a:solidFill>
                            <a:srgbClr val="000000"/>
                          </a:solidFill>
                          <a:effectLst/>
                          <a:latin typeface="Calibri" charset="0"/>
                        </a:rPr>
                        <a:t>2,115</a:t>
                      </a:r>
                    </a:p>
                  </a:txBody>
                  <a:tcPr marL="12700" marR="12700" marT="12700" marB="0" anchor="b"/>
                </a:tc>
              </a:tr>
              <a:tr h="449494">
                <a:tc>
                  <a:txBody>
                    <a:bodyPr/>
                    <a:lstStyle/>
                    <a:p>
                      <a:pPr algn="ctr" fontAlgn="b"/>
                      <a:r>
                        <a:rPr lang="en-US" sz="1200" b="0" i="0" u="none" strike="noStrike">
                          <a:solidFill>
                            <a:srgbClr val="000000"/>
                          </a:solidFill>
                          <a:effectLst/>
                          <a:latin typeface="Calibri" charset="0"/>
                        </a:rPr>
                        <a:t>$20000 to $25000</a:t>
                      </a:r>
                    </a:p>
                  </a:txBody>
                  <a:tcPr marL="12700" marR="12700" marT="12700" marB="0" anchor="b"/>
                </a:tc>
                <a:tc>
                  <a:txBody>
                    <a:bodyPr/>
                    <a:lstStyle/>
                    <a:p>
                      <a:pPr algn="ctr" fontAlgn="b"/>
                      <a:r>
                        <a:rPr lang="fi-FI" sz="1200" b="0" i="0" u="none" strike="noStrike" dirty="0">
                          <a:solidFill>
                            <a:srgbClr val="000000"/>
                          </a:solidFill>
                          <a:effectLst/>
                          <a:latin typeface="Calibri" charset="0"/>
                        </a:rPr>
                        <a:t>10,418</a:t>
                      </a:r>
                    </a:p>
                  </a:txBody>
                  <a:tcPr marL="12700" marR="12700" marT="12700" marB="0" anchor="b"/>
                </a:tc>
                <a:tc>
                  <a:txBody>
                    <a:bodyPr/>
                    <a:lstStyle/>
                    <a:p>
                      <a:pPr algn="ctr" fontAlgn="b"/>
                      <a:r>
                        <a:rPr lang="en-US" sz="1200" b="0" i="0" u="none" strike="noStrike">
                          <a:solidFill>
                            <a:srgbClr val="000000"/>
                          </a:solidFill>
                          <a:effectLst/>
                          <a:latin typeface="Calibri" charset="0"/>
                        </a:rPr>
                        <a:t>$120000 to $140000</a:t>
                      </a:r>
                    </a:p>
                  </a:txBody>
                  <a:tcPr marL="12700" marR="12700" marT="12700" marB="0" anchor="b"/>
                </a:tc>
                <a:tc>
                  <a:txBody>
                    <a:bodyPr/>
                    <a:lstStyle/>
                    <a:p>
                      <a:pPr algn="ctr" fontAlgn="b"/>
                      <a:r>
                        <a:rPr lang="fi-FI" sz="1200" b="0" i="0" u="none" strike="noStrike">
                          <a:solidFill>
                            <a:srgbClr val="000000"/>
                          </a:solidFill>
                          <a:effectLst/>
                          <a:latin typeface="Calibri" charset="0"/>
                        </a:rPr>
                        <a:t>30,951</a:t>
                      </a:r>
                    </a:p>
                  </a:txBody>
                  <a:tcPr marL="12700" marR="12700" marT="12700" marB="0" anchor="b"/>
                </a:tc>
                <a:tc>
                  <a:txBody>
                    <a:bodyPr/>
                    <a:lstStyle/>
                    <a:p>
                      <a:pPr algn="ctr" fontAlgn="b"/>
                      <a:r>
                        <a:rPr lang="en-US" sz="1200" b="0" i="0" u="none" strike="noStrike">
                          <a:solidFill>
                            <a:srgbClr val="000000"/>
                          </a:solidFill>
                          <a:effectLst/>
                          <a:latin typeface="Calibri" charset="0"/>
                        </a:rPr>
                        <a:t>$500000 to $600000</a:t>
                      </a:r>
                    </a:p>
                  </a:txBody>
                  <a:tcPr marL="12700" marR="12700" marT="12700" marB="0" anchor="b"/>
                </a:tc>
                <a:tc>
                  <a:txBody>
                    <a:bodyPr/>
                    <a:lstStyle/>
                    <a:p>
                      <a:pPr algn="ctr" fontAlgn="b"/>
                      <a:r>
                        <a:rPr lang="fi-FI" sz="1200" b="0" i="0" u="none" strike="noStrike">
                          <a:solidFill>
                            <a:srgbClr val="000000"/>
                          </a:solidFill>
                          <a:effectLst/>
                          <a:latin typeface="Calibri" charset="0"/>
                        </a:rPr>
                        <a:t>2,725</a:t>
                      </a:r>
                    </a:p>
                  </a:txBody>
                  <a:tcPr marL="12700" marR="12700" marT="12700" marB="0" anchor="b"/>
                </a:tc>
              </a:tr>
              <a:tr h="449494">
                <a:tc>
                  <a:txBody>
                    <a:bodyPr/>
                    <a:lstStyle/>
                    <a:p>
                      <a:pPr algn="ctr" fontAlgn="b"/>
                      <a:r>
                        <a:rPr lang="en-US" sz="1200" b="0" i="0" u="none" strike="noStrike">
                          <a:solidFill>
                            <a:srgbClr val="000000"/>
                          </a:solidFill>
                          <a:effectLst/>
                          <a:latin typeface="Calibri" charset="0"/>
                        </a:rPr>
                        <a:t>$25000 to $30000</a:t>
                      </a:r>
                    </a:p>
                  </a:txBody>
                  <a:tcPr marL="12700" marR="12700" marT="12700" marB="0" anchor="b"/>
                </a:tc>
                <a:tc>
                  <a:txBody>
                    <a:bodyPr/>
                    <a:lstStyle/>
                    <a:p>
                      <a:pPr algn="ctr" fontAlgn="b"/>
                      <a:r>
                        <a:rPr lang="fi-FI" sz="1200" b="0" i="0" u="none" strike="noStrike" dirty="0">
                          <a:solidFill>
                            <a:srgbClr val="000000"/>
                          </a:solidFill>
                          <a:effectLst/>
                          <a:latin typeface="Calibri" charset="0"/>
                        </a:rPr>
                        <a:t>12,747</a:t>
                      </a:r>
                    </a:p>
                  </a:txBody>
                  <a:tcPr marL="12700" marR="12700" marT="12700" marB="0" anchor="b"/>
                </a:tc>
                <a:tc>
                  <a:txBody>
                    <a:bodyPr/>
                    <a:lstStyle/>
                    <a:p>
                      <a:pPr algn="ctr" fontAlgn="b"/>
                      <a:r>
                        <a:rPr lang="en-US" sz="1200" b="0" i="0" u="none" strike="noStrike">
                          <a:solidFill>
                            <a:srgbClr val="000000"/>
                          </a:solidFill>
                          <a:effectLst/>
                          <a:latin typeface="Calibri" charset="0"/>
                        </a:rPr>
                        <a:t>$140000 to $160000</a:t>
                      </a:r>
                    </a:p>
                  </a:txBody>
                  <a:tcPr marL="12700" marR="12700" marT="12700" marB="0" anchor="b"/>
                </a:tc>
                <a:tc>
                  <a:txBody>
                    <a:bodyPr/>
                    <a:lstStyle/>
                    <a:p>
                      <a:pPr algn="ctr" fontAlgn="b"/>
                      <a:r>
                        <a:rPr lang="is-IS" sz="1200" b="0" i="0" u="none" strike="noStrike">
                          <a:solidFill>
                            <a:srgbClr val="000000"/>
                          </a:solidFill>
                          <a:effectLst/>
                          <a:latin typeface="Calibri" charset="0"/>
                        </a:rPr>
                        <a:t>23,090</a:t>
                      </a:r>
                    </a:p>
                  </a:txBody>
                  <a:tcPr marL="12700" marR="12700" marT="12700" marB="0" anchor="b"/>
                </a:tc>
                <a:tc>
                  <a:txBody>
                    <a:bodyPr/>
                    <a:lstStyle/>
                    <a:p>
                      <a:pPr algn="ctr" fontAlgn="b"/>
                      <a:r>
                        <a:rPr lang="en-US" sz="1200" b="0" i="0" u="none" strike="noStrike">
                          <a:solidFill>
                            <a:srgbClr val="000000"/>
                          </a:solidFill>
                          <a:effectLst/>
                          <a:latin typeface="Calibri" charset="0"/>
                        </a:rPr>
                        <a:t>$600000 to $700000</a:t>
                      </a:r>
                    </a:p>
                  </a:txBody>
                  <a:tcPr marL="12700" marR="12700" marT="12700" marB="0" anchor="b"/>
                </a:tc>
                <a:tc>
                  <a:txBody>
                    <a:bodyPr/>
                    <a:lstStyle/>
                    <a:p>
                      <a:pPr algn="ctr" fontAlgn="b"/>
                      <a:r>
                        <a:rPr lang="fi-FI" sz="1200" b="0" i="0" u="none" strike="noStrike">
                          <a:solidFill>
                            <a:srgbClr val="000000"/>
                          </a:solidFill>
                          <a:effectLst/>
                          <a:latin typeface="Calibri" charset="0"/>
                        </a:rPr>
                        <a:t>1,644</a:t>
                      </a:r>
                    </a:p>
                  </a:txBody>
                  <a:tcPr marL="12700" marR="12700" marT="12700" marB="0" anchor="b"/>
                </a:tc>
              </a:tr>
              <a:tr h="449494">
                <a:tc>
                  <a:txBody>
                    <a:bodyPr/>
                    <a:lstStyle/>
                    <a:p>
                      <a:pPr algn="ctr" fontAlgn="b"/>
                      <a:r>
                        <a:rPr lang="en-US" sz="1200" b="0" i="0" u="none" strike="noStrike">
                          <a:solidFill>
                            <a:srgbClr val="000000"/>
                          </a:solidFill>
                          <a:effectLst/>
                          <a:latin typeface="Calibri" charset="0"/>
                        </a:rPr>
                        <a:t>$30000 to $40000</a:t>
                      </a:r>
                    </a:p>
                  </a:txBody>
                  <a:tcPr marL="12700" marR="12700" marT="12700" marB="0" anchor="b"/>
                </a:tc>
                <a:tc>
                  <a:txBody>
                    <a:bodyPr/>
                    <a:lstStyle/>
                    <a:p>
                      <a:pPr algn="ctr" fontAlgn="b"/>
                      <a:r>
                        <a:rPr lang="fi-FI" sz="1200" b="0" i="0" u="none" strike="noStrike" dirty="0">
                          <a:solidFill>
                            <a:srgbClr val="000000"/>
                          </a:solidFill>
                          <a:effectLst/>
                          <a:latin typeface="Calibri" charset="0"/>
                        </a:rPr>
                        <a:t>30,732</a:t>
                      </a:r>
                    </a:p>
                  </a:txBody>
                  <a:tcPr marL="12700" marR="12700" marT="12700" marB="0" anchor="b"/>
                </a:tc>
                <a:tc>
                  <a:txBody>
                    <a:bodyPr/>
                    <a:lstStyle/>
                    <a:p>
                      <a:pPr algn="ctr" fontAlgn="b"/>
                      <a:r>
                        <a:rPr lang="en-US" sz="1200" b="0" i="0" u="none" strike="noStrike">
                          <a:solidFill>
                            <a:srgbClr val="000000"/>
                          </a:solidFill>
                          <a:effectLst/>
                          <a:latin typeface="Calibri" charset="0"/>
                        </a:rPr>
                        <a:t>$160000 to $180000</a:t>
                      </a:r>
                    </a:p>
                  </a:txBody>
                  <a:tcPr marL="12700" marR="12700" marT="12700" marB="0" anchor="b"/>
                </a:tc>
                <a:tc>
                  <a:txBody>
                    <a:bodyPr/>
                    <a:lstStyle/>
                    <a:p>
                      <a:pPr algn="ctr" fontAlgn="b"/>
                      <a:r>
                        <a:rPr lang="is-IS" sz="1200" b="0" i="0" u="none" strike="noStrike">
                          <a:solidFill>
                            <a:srgbClr val="000000"/>
                          </a:solidFill>
                          <a:effectLst/>
                          <a:latin typeface="Calibri" charset="0"/>
                        </a:rPr>
                        <a:t>16,906</a:t>
                      </a:r>
                    </a:p>
                  </a:txBody>
                  <a:tcPr marL="12700" marR="12700" marT="12700" marB="0" anchor="b"/>
                </a:tc>
                <a:tc>
                  <a:txBody>
                    <a:bodyPr/>
                    <a:lstStyle/>
                    <a:p>
                      <a:pPr algn="ctr" fontAlgn="b"/>
                      <a:r>
                        <a:rPr lang="en-US" sz="1200" b="0" i="0" u="none" strike="noStrike">
                          <a:solidFill>
                            <a:srgbClr val="000000"/>
                          </a:solidFill>
                          <a:effectLst/>
                          <a:latin typeface="Calibri" charset="0"/>
                        </a:rPr>
                        <a:t>$700000 to $800000</a:t>
                      </a:r>
                    </a:p>
                  </a:txBody>
                  <a:tcPr marL="12700" marR="12700" marT="12700" marB="0" anchor="b"/>
                </a:tc>
                <a:tc>
                  <a:txBody>
                    <a:bodyPr/>
                    <a:lstStyle/>
                    <a:p>
                      <a:pPr algn="ctr" fontAlgn="b"/>
                      <a:r>
                        <a:rPr lang="fi-FI" sz="1200" b="0" i="0" u="none" strike="noStrike">
                          <a:solidFill>
                            <a:srgbClr val="000000"/>
                          </a:solidFill>
                          <a:effectLst/>
                          <a:latin typeface="Calibri" charset="0"/>
                        </a:rPr>
                        <a:t>1,144</a:t>
                      </a:r>
                    </a:p>
                  </a:txBody>
                  <a:tcPr marL="12700" marR="12700" marT="12700" marB="0" anchor="b"/>
                </a:tc>
              </a:tr>
              <a:tr h="449494">
                <a:tc>
                  <a:txBody>
                    <a:bodyPr/>
                    <a:lstStyle/>
                    <a:p>
                      <a:pPr algn="ctr" fontAlgn="b"/>
                      <a:r>
                        <a:rPr lang="en-US" sz="1200" b="0" i="0" u="none" strike="noStrike">
                          <a:solidFill>
                            <a:srgbClr val="000000"/>
                          </a:solidFill>
                          <a:effectLst/>
                          <a:latin typeface="Calibri" charset="0"/>
                        </a:rPr>
                        <a:t>$40000 to $50000</a:t>
                      </a:r>
                    </a:p>
                  </a:txBody>
                  <a:tcPr marL="12700" marR="12700" marT="12700" marB="0" anchor="b"/>
                </a:tc>
                <a:tc>
                  <a:txBody>
                    <a:bodyPr/>
                    <a:lstStyle/>
                    <a:p>
                      <a:pPr algn="ctr" fontAlgn="b"/>
                      <a:r>
                        <a:rPr lang="is-IS" sz="1200" b="0" i="0" u="none" strike="noStrike" dirty="0">
                          <a:solidFill>
                            <a:srgbClr val="000000"/>
                          </a:solidFill>
                          <a:effectLst/>
                          <a:latin typeface="Calibri" charset="0"/>
                        </a:rPr>
                        <a:t>34,246</a:t>
                      </a:r>
                    </a:p>
                  </a:txBody>
                  <a:tcPr marL="12700" marR="12700" marT="12700" marB="0" anchor="b"/>
                </a:tc>
                <a:tc>
                  <a:txBody>
                    <a:bodyPr/>
                    <a:lstStyle/>
                    <a:p>
                      <a:pPr algn="ctr" fontAlgn="b"/>
                      <a:r>
                        <a:rPr lang="en-US" sz="1200" b="0" i="0" u="none" strike="noStrike">
                          <a:solidFill>
                            <a:srgbClr val="000000"/>
                          </a:solidFill>
                          <a:effectLst/>
                          <a:latin typeface="Calibri" charset="0"/>
                        </a:rPr>
                        <a:t>$180000 to $200000</a:t>
                      </a:r>
                    </a:p>
                  </a:txBody>
                  <a:tcPr marL="12700" marR="12700" marT="12700" marB="0" anchor="b"/>
                </a:tc>
                <a:tc>
                  <a:txBody>
                    <a:bodyPr/>
                    <a:lstStyle/>
                    <a:p>
                      <a:pPr algn="ctr" fontAlgn="b"/>
                      <a:r>
                        <a:rPr lang="is-IS" sz="1200" b="0" i="0" u="none" strike="noStrike">
                          <a:solidFill>
                            <a:srgbClr val="000000"/>
                          </a:solidFill>
                          <a:effectLst/>
                          <a:latin typeface="Calibri" charset="0"/>
                        </a:rPr>
                        <a:t>12,012</a:t>
                      </a:r>
                    </a:p>
                  </a:txBody>
                  <a:tcPr marL="12700" marR="12700" marT="12700" marB="0" anchor="b"/>
                </a:tc>
                <a:tc>
                  <a:txBody>
                    <a:bodyPr/>
                    <a:lstStyle/>
                    <a:p>
                      <a:pPr algn="ctr" fontAlgn="b"/>
                      <a:r>
                        <a:rPr lang="en-US" sz="1200" b="0" i="0" u="none" strike="noStrike">
                          <a:solidFill>
                            <a:srgbClr val="000000"/>
                          </a:solidFill>
                          <a:effectLst/>
                          <a:latin typeface="Calibri" charset="0"/>
                        </a:rPr>
                        <a:t>$800000 to $900000</a:t>
                      </a:r>
                    </a:p>
                  </a:txBody>
                  <a:tcPr marL="12700" marR="12700" marT="12700" marB="0" anchor="b"/>
                </a:tc>
                <a:tc>
                  <a:txBody>
                    <a:bodyPr/>
                    <a:lstStyle/>
                    <a:p>
                      <a:pPr algn="ctr" fontAlgn="b"/>
                      <a:r>
                        <a:rPr lang="is-IS" sz="1200" b="0" i="0" u="none" strike="noStrike">
                          <a:solidFill>
                            <a:srgbClr val="000000"/>
                          </a:solidFill>
                          <a:effectLst/>
                          <a:latin typeface="Calibri" charset="0"/>
                        </a:rPr>
                        <a:t>785</a:t>
                      </a:r>
                    </a:p>
                  </a:txBody>
                  <a:tcPr marL="12700" marR="12700" marT="12700" marB="0" anchor="b"/>
                </a:tc>
              </a:tr>
              <a:tr h="449494">
                <a:tc>
                  <a:txBody>
                    <a:bodyPr/>
                    <a:lstStyle/>
                    <a:p>
                      <a:pPr algn="ctr" fontAlgn="b"/>
                      <a:r>
                        <a:rPr lang="en-US" sz="1200" b="0" i="0" u="none" strike="noStrike">
                          <a:solidFill>
                            <a:srgbClr val="000000"/>
                          </a:solidFill>
                          <a:effectLst/>
                          <a:latin typeface="Calibri" charset="0"/>
                        </a:rPr>
                        <a:t>$50000 to $60000</a:t>
                      </a:r>
                    </a:p>
                  </a:txBody>
                  <a:tcPr marL="12700" marR="12700" marT="12700" marB="0" anchor="b"/>
                </a:tc>
                <a:tc>
                  <a:txBody>
                    <a:bodyPr/>
                    <a:lstStyle/>
                    <a:p>
                      <a:pPr algn="ctr" fontAlgn="b"/>
                      <a:r>
                        <a:rPr lang="fi-FI" sz="1200" b="0" i="0" u="none" strike="noStrike" dirty="0">
                          <a:solidFill>
                            <a:srgbClr val="000000"/>
                          </a:solidFill>
                          <a:effectLst/>
                          <a:latin typeface="Calibri" charset="0"/>
                        </a:rPr>
                        <a:t>32,922</a:t>
                      </a:r>
                    </a:p>
                  </a:txBody>
                  <a:tcPr marL="12700" marR="12700" marT="12700" marB="0" anchor="b"/>
                </a:tc>
                <a:tc>
                  <a:txBody>
                    <a:bodyPr/>
                    <a:lstStyle/>
                    <a:p>
                      <a:pPr algn="ctr" fontAlgn="b"/>
                      <a:r>
                        <a:rPr lang="en-US" sz="1200" b="0" i="0" u="none" strike="noStrike" dirty="0">
                          <a:solidFill>
                            <a:srgbClr val="000000"/>
                          </a:solidFill>
                          <a:effectLst/>
                          <a:latin typeface="Calibri" charset="0"/>
                        </a:rPr>
                        <a:t>$200000 to $250000</a:t>
                      </a:r>
                    </a:p>
                  </a:txBody>
                  <a:tcPr marL="12700" marR="12700" marT="12700" marB="0" anchor="b"/>
                </a:tc>
                <a:tc>
                  <a:txBody>
                    <a:bodyPr/>
                    <a:lstStyle/>
                    <a:p>
                      <a:pPr algn="ctr" fontAlgn="b"/>
                      <a:r>
                        <a:rPr lang="is-IS" sz="1200" b="0" i="0" u="none" strike="noStrike" dirty="0">
                          <a:solidFill>
                            <a:srgbClr val="000000"/>
                          </a:solidFill>
                          <a:effectLst/>
                          <a:latin typeface="Calibri" charset="0"/>
                        </a:rPr>
                        <a:t>18,092</a:t>
                      </a:r>
                    </a:p>
                  </a:txBody>
                  <a:tcPr marL="12700" marR="12700" marT="12700" marB="0" anchor="b"/>
                </a:tc>
                <a:tc>
                  <a:txBody>
                    <a:bodyPr/>
                    <a:lstStyle/>
                    <a:p>
                      <a:pPr algn="ctr" fontAlgn="b"/>
                      <a:r>
                        <a:rPr lang="en-US" sz="1200" b="0" i="0" u="none" strike="noStrike" dirty="0">
                          <a:solidFill>
                            <a:srgbClr val="000000"/>
                          </a:solidFill>
                          <a:effectLst/>
                          <a:latin typeface="Calibri" charset="0"/>
                        </a:rPr>
                        <a:t>$900000 to $1000000</a:t>
                      </a:r>
                    </a:p>
                  </a:txBody>
                  <a:tcPr marL="12700" marR="12700" marT="12700" marB="0" anchor="b"/>
                </a:tc>
                <a:tc>
                  <a:txBody>
                    <a:bodyPr/>
                    <a:lstStyle/>
                    <a:p>
                      <a:pPr algn="ctr" fontAlgn="b"/>
                      <a:r>
                        <a:rPr lang="en-US" sz="1200" b="0" i="0" u="none" strike="noStrike" dirty="0">
                          <a:solidFill>
                            <a:srgbClr val="000000"/>
                          </a:solidFill>
                          <a:effectLst/>
                          <a:latin typeface="Calibri" charset="0"/>
                        </a:rPr>
                        <a:t>555</a:t>
                      </a:r>
                    </a:p>
                  </a:txBody>
                  <a:tcPr marL="12700" marR="12700" marT="12700" marB="0" anchor="b"/>
                </a:tc>
              </a:tr>
              <a:tr h="449494">
                <a:tc>
                  <a:txBody>
                    <a:bodyPr/>
                    <a:lstStyle/>
                    <a:p>
                      <a:pPr algn="ctr" fontAlgn="b"/>
                      <a:r>
                        <a:rPr lang="en-US" sz="1200" b="0" i="0" u="none" strike="noStrike">
                          <a:solidFill>
                            <a:srgbClr val="000000"/>
                          </a:solidFill>
                          <a:effectLst/>
                          <a:latin typeface="Calibri" charset="0"/>
                        </a:rPr>
                        <a:t>$60000 to $70000</a:t>
                      </a:r>
                    </a:p>
                  </a:txBody>
                  <a:tcPr marL="12700" marR="12700" marT="12700" marB="0" anchor="b"/>
                </a:tc>
                <a:tc>
                  <a:txBody>
                    <a:bodyPr/>
                    <a:lstStyle/>
                    <a:p>
                      <a:pPr algn="ctr" fontAlgn="b"/>
                      <a:r>
                        <a:rPr lang="fi-FI" sz="1200" b="0" i="0" u="none" strike="noStrike" dirty="0">
                          <a:solidFill>
                            <a:srgbClr val="000000"/>
                          </a:solidFill>
                          <a:effectLst/>
                          <a:latin typeface="Calibri" charset="0"/>
                        </a:rPr>
                        <a:t>29,773</a:t>
                      </a:r>
                    </a:p>
                  </a:txBody>
                  <a:tcPr marL="12700" marR="12700" marT="12700" marB="0" anchor="b"/>
                </a:tc>
                <a:tc>
                  <a:txBody>
                    <a:bodyPr/>
                    <a:lstStyle/>
                    <a:p>
                      <a:pPr algn="ctr" fontAlgn="b"/>
                      <a:r>
                        <a:rPr lang="en-US" sz="1200" b="0" i="0" u="none" strike="noStrike" dirty="0">
                          <a:solidFill>
                            <a:srgbClr val="000000"/>
                          </a:solidFill>
                          <a:effectLst/>
                          <a:latin typeface="Calibri" charset="0"/>
                        </a:rPr>
                        <a:t>$250000 to $300000</a:t>
                      </a:r>
                    </a:p>
                  </a:txBody>
                  <a:tcPr marL="12700" marR="12700" marT="12700" marB="0" anchor="b"/>
                </a:tc>
                <a:tc>
                  <a:txBody>
                    <a:bodyPr/>
                    <a:lstStyle/>
                    <a:p>
                      <a:pPr algn="ctr" fontAlgn="b"/>
                      <a:r>
                        <a:rPr lang="en-US" sz="1200" b="0" i="0" u="none" strike="noStrike" dirty="0">
                          <a:solidFill>
                            <a:srgbClr val="000000"/>
                          </a:solidFill>
                          <a:effectLst/>
                          <a:latin typeface="Calibri" charset="0"/>
                        </a:rPr>
                        <a:t>10,070</a:t>
                      </a:r>
                    </a:p>
                  </a:txBody>
                  <a:tcPr marL="12700" marR="12700" marT="12700" marB="0" anchor="b"/>
                </a:tc>
                <a:tc>
                  <a:txBody>
                    <a:bodyPr/>
                    <a:lstStyle/>
                    <a:p>
                      <a:pPr algn="ctr" fontAlgn="b"/>
                      <a:r>
                        <a:rPr lang="en-US" sz="1200" b="0" i="0" u="none" strike="noStrike">
                          <a:solidFill>
                            <a:srgbClr val="000000"/>
                          </a:solidFill>
                          <a:effectLst/>
                          <a:latin typeface="Calibri" charset="0"/>
                        </a:rPr>
                        <a:t>over $1000000</a:t>
                      </a:r>
                    </a:p>
                  </a:txBody>
                  <a:tcPr marL="12700" marR="12700" marT="12700" marB="0" anchor="b"/>
                </a:tc>
                <a:tc>
                  <a:txBody>
                    <a:bodyPr/>
                    <a:lstStyle/>
                    <a:p>
                      <a:pPr algn="ctr" fontAlgn="b"/>
                      <a:r>
                        <a:rPr lang="cs-CZ" sz="1200" b="0" i="0" u="none" strike="noStrike" dirty="0">
                          <a:solidFill>
                            <a:srgbClr val="000000"/>
                          </a:solidFill>
                          <a:effectLst/>
                          <a:latin typeface="Calibri" charset="0"/>
                        </a:rPr>
                        <a:t>2,838</a:t>
                      </a:r>
                    </a:p>
                  </a:txBody>
                  <a:tcPr marL="12700" marR="12700" marT="12700" marB="0" anchor="b"/>
                </a:tc>
              </a:tr>
            </a:tbl>
          </a:graphicData>
        </a:graphic>
      </p:graphicFrame>
    </p:spTree>
    <p:extLst>
      <p:ext uri="{BB962C8B-B14F-4D97-AF65-F5344CB8AC3E}">
        <p14:creationId xmlns:p14="http://schemas.microsoft.com/office/powerpoint/2010/main" val="979287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Number of LA Taxpayers Filing Schedule A with Federal Tax Returns</a:t>
            </a:r>
            <a:endParaRPr lang="en-US" dirty="0"/>
          </a:p>
        </p:txBody>
      </p:sp>
      <p:graphicFrame>
        <p:nvGraphicFramePr>
          <p:cNvPr id="4" name="Chart 3"/>
          <p:cNvGraphicFramePr>
            <a:graphicFrameLocks/>
          </p:cNvGraphicFramePr>
          <p:nvPr>
            <p:extLst/>
          </p:nvPr>
        </p:nvGraphicFramePr>
        <p:xfrm>
          <a:off x="1981200" y="1506021"/>
          <a:ext cx="8229600" cy="4915327"/>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3034301" y="1705510"/>
            <a:ext cx="2793816" cy="369332"/>
          </a:xfrm>
          <a:prstGeom prst="rect">
            <a:avLst/>
          </a:prstGeom>
          <a:noFill/>
        </p:spPr>
        <p:txBody>
          <a:bodyPr wrap="none" rtlCol="0">
            <a:spAutoFit/>
          </a:bodyPr>
          <a:lstStyle/>
          <a:p>
            <a:r>
              <a:rPr lang="en-US" b="1" dirty="0">
                <a:solidFill>
                  <a:srgbClr val="FF0000"/>
                </a:solidFill>
              </a:rPr>
              <a:t>About 25% of LA Taxpayers</a:t>
            </a:r>
            <a:endParaRPr lang="en-US" b="1" dirty="0">
              <a:solidFill>
                <a:srgbClr val="FF0000"/>
              </a:solidFill>
            </a:endParaRPr>
          </a:p>
        </p:txBody>
      </p:sp>
    </p:spTree>
    <p:extLst>
      <p:ext uri="{BB962C8B-B14F-4D97-AF65-F5344CB8AC3E}">
        <p14:creationId xmlns:p14="http://schemas.microsoft.com/office/powerpoint/2010/main" val="915456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Louisiana in 2017</a:t>
            </a:r>
            <a:endParaRPr lang="en-US" dirty="0"/>
          </a:p>
        </p:txBody>
      </p:sp>
      <p:graphicFrame>
        <p:nvGraphicFramePr>
          <p:cNvPr id="4" name="Content Placeholder 3"/>
          <p:cNvGraphicFramePr>
            <a:graphicFrameLocks noGrp="1"/>
          </p:cNvGraphicFramePr>
          <p:nvPr>
            <p:ph idx="1"/>
            <p:extLst/>
          </p:nvPr>
        </p:nvGraphicFramePr>
        <p:xfrm>
          <a:off x="1986337" y="1209780"/>
          <a:ext cx="8229600" cy="5404208"/>
        </p:xfrm>
        <a:graphic>
          <a:graphicData uri="http://schemas.openxmlformats.org/drawingml/2006/table">
            <a:tbl>
              <a:tblPr firstRow="1" bandRow="1">
                <a:tableStyleId>{5C22544A-7EE6-4342-B048-85BDC9FD1C3A}</a:tableStyleId>
              </a:tblPr>
              <a:tblGrid>
                <a:gridCol w="2743200"/>
                <a:gridCol w="2743200"/>
                <a:gridCol w="2743200"/>
              </a:tblGrid>
              <a:tr h="675526">
                <a:tc>
                  <a:txBody>
                    <a:bodyPr/>
                    <a:lstStyle/>
                    <a:p>
                      <a:r>
                        <a:rPr lang="en-US" dirty="0" smtClean="0"/>
                        <a:t>State Budget for FY 2017</a:t>
                      </a:r>
                      <a:endParaRPr lang="en-US" dirty="0"/>
                    </a:p>
                  </a:txBody>
                  <a:tcPr/>
                </a:tc>
                <a:tc>
                  <a:txBody>
                    <a:bodyPr/>
                    <a:lstStyle/>
                    <a:p>
                      <a:r>
                        <a:rPr lang="en-US" dirty="0" smtClean="0"/>
                        <a:t>$26.3 billion</a:t>
                      </a:r>
                      <a:endParaRPr lang="en-US" dirty="0"/>
                    </a:p>
                  </a:txBody>
                  <a:tcPr/>
                </a:tc>
                <a:tc>
                  <a:txBody>
                    <a:bodyPr/>
                    <a:lstStyle/>
                    <a:p>
                      <a:r>
                        <a:rPr lang="en-US" dirty="0" smtClean="0"/>
                        <a:t>According to HB 1 Digest</a:t>
                      </a:r>
                      <a:endParaRPr lang="en-US" dirty="0"/>
                    </a:p>
                  </a:txBody>
                  <a:tcPr/>
                </a:tc>
              </a:tr>
              <a:tr h="675526">
                <a:tc>
                  <a:txBody>
                    <a:bodyPr/>
                    <a:lstStyle/>
                    <a:p>
                      <a:r>
                        <a:rPr lang="en-US" dirty="0" smtClean="0"/>
                        <a:t>Taxes,</a:t>
                      </a:r>
                      <a:r>
                        <a:rPr lang="en-US" baseline="0" dirty="0" smtClean="0"/>
                        <a:t> Licenses, and Fees</a:t>
                      </a:r>
                      <a:endParaRPr lang="en-US" dirty="0"/>
                    </a:p>
                  </a:txBody>
                  <a:tcPr>
                    <a:solidFill>
                      <a:schemeClr val="accent6">
                        <a:lumMod val="60000"/>
                        <a:lumOff val="40000"/>
                      </a:schemeClr>
                    </a:solidFill>
                  </a:tcPr>
                </a:tc>
                <a:tc>
                  <a:txBody>
                    <a:bodyPr/>
                    <a:lstStyle/>
                    <a:p>
                      <a:r>
                        <a:rPr lang="en-US" b="1" dirty="0" smtClean="0">
                          <a:solidFill>
                            <a:srgbClr val="FF0000"/>
                          </a:solidFill>
                        </a:rPr>
                        <a:t>$12.032 billion</a:t>
                      </a:r>
                      <a:endParaRPr lang="en-US" b="1" dirty="0">
                        <a:solidFill>
                          <a:srgbClr val="FF0000"/>
                        </a:solidFill>
                      </a:endParaRPr>
                    </a:p>
                  </a:txBody>
                  <a:tcPr>
                    <a:solidFill>
                      <a:schemeClr val="accent6">
                        <a:lumMod val="60000"/>
                        <a:lumOff val="40000"/>
                      </a:schemeClr>
                    </a:solidFill>
                  </a:tcPr>
                </a:tc>
                <a:tc rowSpan="2">
                  <a:txBody>
                    <a:bodyPr/>
                    <a:lstStyle/>
                    <a:p>
                      <a:endParaRPr lang="en-US" dirty="0" smtClean="0"/>
                    </a:p>
                    <a:p>
                      <a:r>
                        <a:rPr lang="en-US" dirty="0" smtClean="0"/>
                        <a:t>From Revenue Estimating Conference, 6/30/2016</a:t>
                      </a:r>
                      <a:endParaRPr lang="en-US" dirty="0"/>
                    </a:p>
                  </a:txBody>
                  <a:tcPr>
                    <a:solidFill>
                      <a:schemeClr val="accent6">
                        <a:lumMod val="60000"/>
                        <a:lumOff val="40000"/>
                      </a:schemeClr>
                    </a:solidFill>
                  </a:tcPr>
                </a:tc>
              </a:tr>
              <a:tr h="675526">
                <a:tc>
                  <a:txBody>
                    <a:bodyPr/>
                    <a:lstStyle/>
                    <a:p>
                      <a:pPr algn="r"/>
                      <a:r>
                        <a:rPr lang="en-US" dirty="0" smtClean="0"/>
                        <a:t>State General Fund</a:t>
                      </a:r>
                      <a:endParaRPr lang="en-US" dirty="0"/>
                    </a:p>
                  </a:txBody>
                  <a:tcPr>
                    <a:solidFill>
                      <a:schemeClr val="accent6">
                        <a:lumMod val="60000"/>
                        <a:lumOff val="40000"/>
                      </a:schemeClr>
                    </a:solidFill>
                  </a:tcPr>
                </a:tc>
                <a:tc>
                  <a:txBody>
                    <a:bodyPr/>
                    <a:lstStyle/>
                    <a:p>
                      <a:r>
                        <a:rPr lang="en-US" b="1" dirty="0" smtClean="0">
                          <a:solidFill>
                            <a:srgbClr val="FF0000"/>
                          </a:solidFill>
                        </a:rPr>
                        <a:t>$9.624</a:t>
                      </a:r>
                      <a:r>
                        <a:rPr lang="en-US" b="1" baseline="0" dirty="0" smtClean="0">
                          <a:solidFill>
                            <a:srgbClr val="FF0000"/>
                          </a:solidFill>
                        </a:rPr>
                        <a:t> billion</a:t>
                      </a:r>
                      <a:endParaRPr lang="en-US" b="1" dirty="0">
                        <a:solidFill>
                          <a:srgbClr val="FF0000"/>
                        </a:solidFill>
                      </a:endParaRPr>
                    </a:p>
                  </a:txBody>
                  <a:tcPr>
                    <a:solidFill>
                      <a:schemeClr val="accent6">
                        <a:lumMod val="60000"/>
                        <a:lumOff val="40000"/>
                      </a:schemeClr>
                    </a:solidFill>
                  </a:tcPr>
                </a:tc>
                <a:tc vMerge="1">
                  <a:txBody>
                    <a:bodyPr/>
                    <a:lstStyle/>
                    <a:p>
                      <a:endParaRPr lang="en-US" dirty="0"/>
                    </a:p>
                  </a:txBody>
                  <a:tcPr>
                    <a:solidFill>
                      <a:schemeClr val="accent6">
                        <a:lumMod val="60000"/>
                        <a:lumOff val="40000"/>
                      </a:schemeClr>
                    </a:solidFill>
                  </a:tcPr>
                </a:tc>
              </a:tr>
              <a:tr h="675526">
                <a:tc>
                  <a:txBody>
                    <a:bodyPr/>
                    <a:lstStyle/>
                    <a:p>
                      <a:r>
                        <a:rPr lang="en-US" dirty="0" smtClean="0"/>
                        <a:t>Statutory</a:t>
                      </a:r>
                      <a:r>
                        <a:rPr lang="en-US" baseline="0" dirty="0" smtClean="0"/>
                        <a:t> Dedications, from REC Estimates</a:t>
                      </a:r>
                      <a:endParaRPr lang="en-US" dirty="0"/>
                    </a:p>
                  </a:txBody>
                  <a:tcPr/>
                </a:tc>
                <a:tc>
                  <a:txBody>
                    <a:bodyPr/>
                    <a:lstStyle/>
                    <a:p>
                      <a:r>
                        <a:rPr lang="en-US" dirty="0" smtClean="0"/>
                        <a:t>$2.407 billion</a:t>
                      </a:r>
                      <a:endParaRPr lang="en-US" dirty="0"/>
                    </a:p>
                  </a:txBody>
                  <a:tcPr/>
                </a:tc>
                <a:tc>
                  <a:txBody>
                    <a:bodyPr/>
                    <a:lstStyle/>
                    <a:p>
                      <a:r>
                        <a:rPr lang="en-US" dirty="0" smtClean="0"/>
                        <a:t>From Revenue Estimating Conference,</a:t>
                      </a:r>
                      <a:r>
                        <a:rPr lang="en-US" baseline="0" dirty="0" smtClean="0"/>
                        <a:t> 6/30/2016</a:t>
                      </a:r>
                      <a:endParaRPr lang="en-US" dirty="0"/>
                    </a:p>
                  </a:txBody>
                  <a:tcPr/>
                </a:tc>
              </a:tr>
              <a:tr h="675526">
                <a:tc>
                  <a:txBody>
                    <a:bodyPr/>
                    <a:lstStyle/>
                    <a:p>
                      <a:r>
                        <a:rPr lang="en-US" dirty="0" smtClean="0"/>
                        <a:t>Statutory Dedications, not listed</a:t>
                      </a:r>
                      <a:r>
                        <a:rPr lang="en-US" baseline="0" dirty="0" smtClean="0"/>
                        <a:t> in REC estimates</a:t>
                      </a:r>
                      <a:endParaRPr lang="en-US" dirty="0"/>
                    </a:p>
                  </a:txBody>
                  <a:tcPr/>
                </a:tc>
                <a:tc>
                  <a:txBody>
                    <a:bodyPr/>
                    <a:lstStyle/>
                    <a:p>
                      <a:r>
                        <a:rPr lang="en-US" dirty="0" smtClean="0"/>
                        <a:t>$0.368 billion</a:t>
                      </a:r>
                      <a:endParaRPr lang="en-US" dirty="0"/>
                    </a:p>
                  </a:txBody>
                  <a:tcPr/>
                </a:tc>
                <a:tc>
                  <a:txBody>
                    <a:bodyPr/>
                    <a:lstStyle/>
                    <a:p>
                      <a:r>
                        <a:rPr lang="en-US" dirty="0" smtClean="0"/>
                        <a:t>Estimated from data</a:t>
                      </a:r>
                      <a:r>
                        <a:rPr lang="en-US" baseline="0" dirty="0" smtClean="0"/>
                        <a:t> from REC and HB 1 Digest</a:t>
                      </a:r>
                      <a:endParaRPr lang="en-US" dirty="0"/>
                    </a:p>
                  </a:txBody>
                  <a:tcPr/>
                </a:tc>
              </a:tr>
              <a:tr h="675526">
                <a:tc>
                  <a:txBody>
                    <a:bodyPr/>
                    <a:lstStyle/>
                    <a:p>
                      <a:r>
                        <a:rPr lang="en-US" dirty="0" smtClean="0"/>
                        <a:t>Fees and Self-Generated Funds</a:t>
                      </a:r>
                      <a:endParaRPr lang="en-US" dirty="0"/>
                    </a:p>
                  </a:txBody>
                  <a:tcPr/>
                </a:tc>
                <a:tc>
                  <a:txBody>
                    <a:bodyPr/>
                    <a:lstStyle/>
                    <a:p>
                      <a:r>
                        <a:rPr lang="en-US" dirty="0" smtClean="0"/>
                        <a:t>$2.3 billion</a:t>
                      </a:r>
                      <a:endParaRPr lang="en-US" dirty="0"/>
                    </a:p>
                  </a:txBody>
                  <a:tcPr/>
                </a:tc>
                <a:tc>
                  <a:txBody>
                    <a:bodyPr/>
                    <a:lstStyle/>
                    <a:p>
                      <a:r>
                        <a:rPr lang="en-US" dirty="0" smtClean="0"/>
                        <a:t>According to HB 1 Digest</a:t>
                      </a:r>
                      <a:endParaRPr lang="en-US" dirty="0"/>
                    </a:p>
                  </a:txBody>
                  <a:tcPr/>
                </a:tc>
              </a:tr>
              <a:tr h="675526">
                <a:tc>
                  <a:txBody>
                    <a:bodyPr/>
                    <a:lstStyle/>
                    <a:p>
                      <a:r>
                        <a:rPr lang="en-US" dirty="0" smtClean="0"/>
                        <a:t>Federal Funding</a:t>
                      </a:r>
                      <a:endParaRPr lang="en-US" dirty="0"/>
                    </a:p>
                  </a:txBody>
                  <a:tcPr/>
                </a:tc>
                <a:tc>
                  <a:txBody>
                    <a:bodyPr/>
                    <a:lstStyle/>
                    <a:p>
                      <a:r>
                        <a:rPr lang="en-US" dirty="0" smtClean="0"/>
                        <a:t>$11.6 billion</a:t>
                      </a:r>
                      <a:endParaRPr lang="en-US" dirty="0"/>
                    </a:p>
                  </a:txBody>
                  <a:tcPr/>
                </a:tc>
                <a:tc>
                  <a:txBody>
                    <a:bodyPr/>
                    <a:lstStyle/>
                    <a:p>
                      <a:r>
                        <a:rPr lang="en-US" dirty="0" smtClean="0"/>
                        <a:t>According to HB 1 Digest</a:t>
                      </a:r>
                      <a:endParaRPr lang="en-US" dirty="0"/>
                    </a:p>
                  </a:txBody>
                  <a:tcPr/>
                </a:tc>
              </a:tr>
              <a:tr h="675526">
                <a:tc gridSpan="3">
                  <a:txBody>
                    <a:bodyPr/>
                    <a:lstStyle/>
                    <a:p>
                      <a:pPr algn="ctr"/>
                      <a:r>
                        <a:rPr lang="en-US" dirty="0" smtClean="0">
                          <a:solidFill>
                            <a:srgbClr val="FF0000"/>
                          </a:solidFill>
                        </a:rPr>
                        <a:t>Focus</a:t>
                      </a:r>
                      <a:r>
                        <a:rPr lang="en-US" baseline="0" dirty="0" smtClean="0">
                          <a:solidFill>
                            <a:srgbClr val="FF0000"/>
                          </a:solidFill>
                        </a:rPr>
                        <a:t> is on Taxes, Licenses, and Fees which includes the State General Fund and Statutory Dedications included in the REC forecasts</a:t>
                      </a:r>
                      <a:endParaRPr lang="en-US" dirty="0">
                        <a:solidFill>
                          <a:srgbClr val="FF0000"/>
                        </a:solidFill>
                      </a:endParaRPr>
                    </a:p>
                  </a:txBody>
                  <a:tcPr/>
                </a:tc>
                <a:tc hMerge="1">
                  <a:txBody>
                    <a:bodyPr/>
                    <a:lstStyle/>
                    <a:p>
                      <a:endParaRPr lang="en-US" dirty="0"/>
                    </a:p>
                  </a:txBody>
                  <a:tcPr/>
                </a:tc>
                <a:tc hMerge="1">
                  <a:txBody>
                    <a:bodyPr/>
                    <a:lstStyle/>
                    <a:p>
                      <a:endParaRPr lang="en-US" dirty="0"/>
                    </a:p>
                  </a:txBody>
                  <a:tcPr/>
                </a:tc>
              </a:tr>
            </a:tbl>
          </a:graphicData>
        </a:graphic>
      </p:graphicFrame>
      <p:sp>
        <p:nvSpPr>
          <p:cNvPr id="3" name="Date Placeholder 2"/>
          <p:cNvSpPr>
            <a:spLocks noGrp="1"/>
          </p:cNvSpPr>
          <p:nvPr>
            <p:ph type="dt" sz="half" idx="10"/>
          </p:nvPr>
        </p:nvSpPr>
        <p:spPr/>
        <p:txBody>
          <a:bodyPr/>
          <a:lstStyle/>
          <a:p>
            <a:fld id="{C3F39073-39E9-EF4D-B462-48069D00BCE6}" type="datetime1">
              <a:rPr lang="en-US" smtClean="0"/>
              <a:t>9/15/16</a:t>
            </a:fld>
            <a:endParaRPr lang="en-US"/>
          </a:p>
        </p:txBody>
      </p:sp>
      <p:sp>
        <p:nvSpPr>
          <p:cNvPr id="5" name="Slide Number Placeholder 4"/>
          <p:cNvSpPr>
            <a:spLocks noGrp="1"/>
          </p:cNvSpPr>
          <p:nvPr>
            <p:ph type="sldNum" sz="quarter" idx="12"/>
          </p:nvPr>
        </p:nvSpPr>
        <p:spPr/>
        <p:txBody>
          <a:bodyPr/>
          <a:lstStyle/>
          <a:p>
            <a:fld id="{73E70A8E-6E0B-5545-A4A5-65F53A36721F}" type="slidenum">
              <a:rPr lang="en-US" smtClean="0"/>
              <a:t>4</a:t>
            </a:fld>
            <a:endParaRPr lang="en-US"/>
          </a:p>
        </p:txBody>
      </p:sp>
    </p:spTree>
    <p:extLst>
      <p:ext uri="{BB962C8B-B14F-4D97-AF65-F5344CB8AC3E}">
        <p14:creationId xmlns:p14="http://schemas.microsoft.com/office/powerpoint/2010/main" val="1881407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tx2">
                    <a:lumMod val="75000"/>
                  </a:schemeClr>
                </a:solidFill>
              </a:rPr>
              <a:t>Estimated Itemized Deductions, 2014</a:t>
            </a:r>
            <a:endParaRPr lang="en-US" dirty="0">
              <a:solidFill>
                <a:schemeClr val="tx2">
                  <a:lumMod val="75000"/>
                </a:schemeClr>
              </a:solidFill>
            </a:endParaRPr>
          </a:p>
        </p:txBody>
      </p:sp>
      <p:graphicFrame>
        <p:nvGraphicFramePr>
          <p:cNvPr id="4" name="Chart 3"/>
          <p:cNvGraphicFramePr>
            <a:graphicFrameLocks/>
          </p:cNvGraphicFramePr>
          <p:nvPr>
            <p:extLst/>
          </p:nvPr>
        </p:nvGraphicFramePr>
        <p:xfrm>
          <a:off x="1814744" y="1417638"/>
          <a:ext cx="8514209" cy="522974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996743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nvPr>
        </p:nvGraphicFramePr>
        <p:xfrm>
          <a:off x="2010888" y="380010"/>
          <a:ext cx="8360229" cy="611579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4372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nvPr>
        </p:nvGraphicFramePr>
        <p:xfrm>
          <a:off x="1653887" y="199736"/>
          <a:ext cx="8717230" cy="627231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005724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nvPr>
        </p:nvGraphicFramePr>
        <p:xfrm>
          <a:off x="1946939" y="301867"/>
          <a:ext cx="8456462" cy="6270673"/>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6437195" y="1904923"/>
            <a:ext cx="3467265" cy="1200329"/>
          </a:xfrm>
          <a:prstGeom prst="rect">
            <a:avLst/>
          </a:prstGeom>
          <a:noFill/>
        </p:spPr>
        <p:txBody>
          <a:bodyPr wrap="none" rtlCol="0">
            <a:spAutoFit/>
          </a:bodyPr>
          <a:lstStyle/>
          <a:p>
            <a:r>
              <a:rPr lang="en-US" b="1" dirty="0">
                <a:solidFill>
                  <a:srgbClr val="660066"/>
                </a:solidFill>
              </a:rPr>
              <a:t>420,252 Louisiana taxpayers who</a:t>
            </a:r>
          </a:p>
          <a:p>
            <a:r>
              <a:rPr lang="en-US" b="1" dirty="0">
                <a:solidFill>
                  <a:srgbClr val="660066"/>
                </a:solidFill>
              </a:rPr>
              <a:t>Itemize at Federal Level</a:t>
            </a:r>
          </a:p>
          <a:p>
            <a:endParaRPr lang="en-US" b="1" dirty="0">
              <a:solidFill>
                <a:srgbClr val="660066"/>
              </a:solidFill>
            </a:endParaRPr>
          </a:p>
          <a:p>
            <a:r>
              <a:rPr lang="en-US" b="1" dirty="0">
                <a:solidFill>
                  <a:srgbClr val="660066"/>
                </a:solidFill>
              </a:rPr>
              <a:t>Raises approximately $350 million</a:t>
            </a:r>
            <a:endParaRPr lang="en-US" b="1" dirty="0">
              <a:solidFill>
                <a:srgbClr val="660066"/>
              </a:solidFill>
            </a:endParaRPr>
          </a:p>
        </p:txBody>
      </p:sp>
    </p:spTree>
    <p:extLst>
      <p:ext uri="{BB962C8B-B14F-4D97-AF65-F5344CB8AC3E}">
        <p14:creationId xmlns:p14="http://schemas.microsoft.com/office/powerpoint/2010/main" val="10450533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solidFill>
                  <a:srgbClr val="FF0000"/>
                </a:solidFill>
              </a:rPr>
              <a:t>Suggestions for Exemptions and Credits</a:t>
            </a:r>
            <a:endParaRPr lang="en-US" sz="2800" b="1"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smtClean="0"/>
              <a:t>Ask People to Eliminate Federal Tax Liability in exchange for lower </a:t>
            </a:r>
            <a:r>
              <a:rPr lang="en-US" dirty="0" smtClean="0"/>
              <a:t>rates—could allow first $10,000 to be deducted</a:t>
            </a:r>
            <a:endParaRPr lang="en-US" dirty="0" smtClean="0"/>
          </a:p>
          <a:p>
            <a:r>
              <a:rPr lang="en-US" dirty="0" smtClean="0"/>
              <a:t>Excess Itemized Deductions: </a:t>
            </a:r>
            <a:r>
              <a:rPr lang="en-US" dirty="0" smtClean="0"/>
              <a:t>Eliminate or possibly allow </a:t>
            </a:r>
            <a:r>
              <a:rPr lang="en-US" dirty="0" smtClean="0"/>
              <a:t>up to $7,500 per tax return</a:t>
            </a:r>
          </a:p>
          <a:p>
            <a:r>
              <a:rPr lang="en-US" dirty="0" smtClean="0"/>
              <a:t>Average retirement for Persons in Teachers and State Workers is around $25,000.  Allow retirement exemptions to be limited to first $30,000 of a person’s retirement.  This will also be somewhat comparable to how the Federal government handles Social Security</a:t>
            </a:r>
          </a:p>
          <a:p>
            <a:r>
              <a:rPr lang="en-US" dirty="0" smtClean="0"/>
              <a:t>Make following suggestions for other credits</a:t>
            </a:r>
          </a:p>
          <a:p>
            <a:pPr lvl="1"/>
            <a:r>
              <a:rPr lang="en-US" dirty="0" smtClean="0"/>
              <a:t>Eliminate education credits</a:t>
            </a:r>
          </a:p>
          <a:p>
            <a:pPr lvl="1"/>
            <a:r>
              <a:rPr lang="en-US" dirty="0" smtClean="0"/>
              <a:t>Allow historic tax credit to be reviewed in 2021</a:t>
            </a:r>
          </a:p>
          <a:p>
            <a:pPr lvl="1"/>
            <a:r>
              <a:rPr lang="en-US" dirty="0" smtClean="0"/>
              <a:t>film credit for existing credits to be redeemed over time; </a:t>
            </a:r>
            <a:r>
              <a:rPr lang="en-US" dirty="0" smtClean="0"/>
              <a:t>amend </a:t>
            </a:r>
            <a:r>
              <a:rPr lang="en-US" dirty="0" smtClean="0"/>
              <a:t>motion picture credit as of July </a:t>
            </a:r>
            <a:r>
              <a:rPr lang="en-US" dirty="0" smtClean="0"/>
              <a:t>2017 making future credit front-loaded; </a:t>
            </a:r>
            <a:r>
              <a:rPr lang="en-US" dirty="0" smtClean="0"/>
              <a:t>review changes as suggested by LED</a:t>
            </a:r>
          </a:p>
          <a:p>
            <a:pPr lvl="1"/>
            <a:r>
              <a:rPr lang="en-US" dirty="0" smtClean="0"/>
              <a:t>Keep earned income tax credit and child care credits and, if add food, etc. to sales tax base, increase from 3.5% to 10%</a:t>
            </a:r>
          </a:p>
          <a:p>
            <a:pPr lvl="1"/>
            <a:r>
              <a:rPr lang="en-US" dirty="0" smtClean="0"/>
              <a:t>Establish inventory tax credit and natural gas tax credit at 50% of inventory ad valorem liability and gradually eliminate over a 5 year </a:t>
            </a:r>
            <a:r>
              <a:rPr lang="en-US" dirty="0" smtClean="0"/>
              <a:t>period and work </a:t>
            </a:r>
            <a:r>
              <a:rPr lang="en-US" dirty="0" smtClean="0"/>
              <a:t>with locals to eliminate inventory tax</a:t>
            </a:r>
            <a:endParaRPr lang="en-US" dirty="0" smtClean="0"/>
          </a:p>
          <a:p>
            <a:pPr marL="457200" lvl="1" indent="0">
              <a:buNone/>
            </a:pPr>
            <a:endParaRPr lang="en-US" dirty="0" smtClean="0"/>
          </a:p>
          <a:p>
            <a:endParaRPr lang="en-US" dirty="0"/>
          </a:p>
        </p:txBody>
      </p:sp>
    </p:spTree>
    <p:extLst>
      <p:ext uri="{BB962C8B-B14F-4D97-AF65-F5344CB8AC3E}">
        <p14:creationId xmlns:p14="http://schemas.microsoft.com/office/powerpoint/2010/main" val="20906067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6313" y="1308101"/>
            <a:ext cx="7772400" cy="1362075"/>
          </a:xfrm>
        </p:spPr>
        <p:txBody>
          <a:bodyPr/>
          <a:lstStyle/>
          <a:p>
            <a:r>
              <a:rPr lang="en-US" dirty="0" smtClean="0"/>
              <a:t>Brackets</a:t>
            </a:r>
            <a:endParaRPr lang="en-US" dirty="0"/>
          </a:p>
        </p:txBody>
      </p:sp>
      <p:sp>
        <p:nvSpPr>
          <p:cNvPr id="3" name="Text Placeholder 2"/>
          <p:cNvSpPr>
            <a:spLocks noGrp="1"/>
          </p:cNvSpPr>
          <p:nvPr>
            <p:ph type="body" idx="1"/>
          </p:nvPr>
        </p:nvSpPr>
        <p:spPr/>
        <p:txBody>
          <a:bodyPr/>
          <a:lstStyle/>
          <a:p>
            <a:endParaRPr lang="en-US"/>
          </a:p>
        </p:txBody>
      </p:sp>
      <p:sp>
        <p:nvSpPr>
          <p:cNvPr id="4" name="Date Placeholder 3"/>
          <p:cNvSpPr>
            <a:spLocks noGrp="1"/>
          </p:cNvSpPr>
          <p:nvPr>
            <p:ph type="dt" sz="half" idx="10"/>
          </p:nvPr>
        </p:nvSpPr>
        <p:spPr/>
        <p:txBody>
          <a:bodyPr/>
          <a:lstStyle/>
          <a:p>
            <a:fld id="{93A24D19-3B9F-1043-B7EE-FF3ECA43BEF3}" type="datetime1">
              <a:rPr lang="en-US" smtClean="0"/>
              <a:t>9/15/16</a:t>
            </a:fld>
            <a:endParaRPr lang="en-US"/>
          </a:p>
        </p:txBody>
      </p:sp>
      <p:sp>
        <p:nvSpPr>
          <p:cNvPr id="5" name="Slide Number Placeholder 4"/>
          <p:cNvSpPr>
            <a:spLocks noGrp="1"/>
          </p:cNvSpPr>
          <p:nvPr>
            <p:ph type="sldNum" sz="quarter" idx="12"/>
          </p:nvPr>
        </p:nvSpPr>
        <p:spPr/>
        <p:txBody>
          <a:bodyPr/>
          <a:lstStyle/>
          <a:p>
            <a:fld id="{73E70A8E-6E0B-5545-A4A5-65F53A36721F}" type="slidenum">
              <a:rPr lang="en-US" smtClean="0"/>
              <a:t>45</a:t>
            </a:fld>
            <a:endParaRPr lang="en-US"/>
          </a:p>
        </p:txBody>
      </p:sp>
    </p:spTree>
    <p:extLst>
      <p:ext uri="{BB962C8B-B14F-4D97-AF65-F5344CB8AC3E}">
        <p14:creationId xmlns:p14="http://schemas.microsoft.com/office/powerpoint/2010/main" val="18481188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Present Brackets and Rates Applied to </a:t>
            </a:r>
            <a:br>
              <a:rPr lang="en-US" dirty="0" smtClean="0"/>
            </a:br>
            <a:r>
              <a:rPr lang="en-US" dirty="0" smtClean="0"/>
              <a:t>Louisiana Taxable Income</a:t>
            </a:r>
            <a:endParaRPr lang="en-US" dirty="0"/>
          </a:p>
        </p:txBody>
      </p:sp>
      <p:graphicFrame>
        <p:nvGraphicFramePr>
          <p:cNvPr id="6" name="Content Placeholder 5"/>
          <p:cNvGraphicFramePr>
            <a:graphicFrameLocks noGrp="1"/>
          </p:cNvGraphicFramePr>
          <p:nvPr>
            <p:ph sz="half" idx="1"/>
            <p:extLst/>
          </p:nvPr>
        </p:nvGraphicFramePr>
        <p:xfrm>
          <a:off x="1981201" y="1489757"/>
          <a:ext cx="4022333" cy="4658301"/>
        </p:xfrm>
        <a:graphic>
          <a:graphicData uri="http://schemas.openxmlformats.org/drawingml/2006/table">
            <a:tbl>
              <a:tblPr firstRow="1" bandRow="1">
                <a:tableStyleId>{5C22544A-7EE6-4342-B048-85BDC9FD1C3A}</a:tableStyleId>
              </a:tblPr>
              <a:tblGrid>
                <a:gridCol w="2003033"/>
                <a:gridCol w="2019300"/>
              </a:tblGrid>
              <a:tr h="501533">
                <a:tc gridSpan="2">
                  <a:txBody>
                    <a:bodyPr/>
                    <a:lstStyle/>
                    <a:p>
                      <a:pPr algn="ctr"/>
                      <a:r>
                        <a:rPr lang="en-US" dirty="0" smtClean="0"/>
                        <a:t>Joint Filer</a:t>
                      </a:r>
                      <a:endParaRPr lang="en-US" dirty="0"/>
                    </a:p>
                  </a:txBody>
                  <a:tcPr/>
                </a:tc>
                <a:tc hMerge="1">
                  <a:txBody>
                    <a:bodyPr/>
                    <a:lstStyle/>
                    <a:p>
                      <a:endParaRPr lang="en-US" dirty="0"/>
                    </a:p>
                  </a:txBody>
                  <a:tcPr/>
                </a:tc>
              </a:tr>
              <a:tr h="821327">
                <a:tc>
                  <a:txBody>
                    <a:bodyPr/>
                    <a:lstStyle/>
                    <a:p>
                      <a:r>
                        <a:rPr lang="en-US" dirty="0" smtClean="0"/>
                        <a:t>Louisiana</a:t>
                      </a:r>
                      <a:r>
                        <a:rPr lang="en-US" baseline="0" dirty="0" smtClean="0"/>
                        <a:t> Taxable Income</a:t>
                      </a:r>
                      <a:endParaRPr lang="en-US" dirty="0"/>
                    </a:p>
                  </a:txBody>
                  <a:tcPr/>
                </a:tc>
                <a:tc>
                  <a:txBody>
                    <a:bodyPr/>
                    <a:lstStyle/>
                    <a:p>
                      <a:r>
                        <a:rPr lang="en-US" dirty="0" smtClean="0"/>
                        <a:t>Rate</a:t>
                      </a:r>
                      <a:endParaRPr lang="en-US" dirty="0"/>
                    </a:p>
                  </a:txBody>
                  <a:tcPr/>
                </a:tc>
              </a:tr>
              <a:tr h="607995">
                <a:tc>
                  <a:txBody>
                    <a:bodyPr/>
                    <a:lstStyle/>
                    <a:p>
                      <a:r>
                        <a:rPr lang="en-US" dirty="0" smtClean="0"/>
                        <a:t>$0 to $25,000</a:t>
                      </a:r>
                      <a:endParaRPr lang="en-US" dirty="0"/>
                    </a:p>
                  </a:txBody>
                  <a:tcPr/>
                </a:tc>
                <a:tc>
                  <a:txBody>
                    <a:bodyPr/>
                    <a:lstStyle/>
                    <a:p>
                      <a:r>
                        <a:rPr lang="en-US" dirty="0" smtClean="0"/>
                        <a:t>2%</a:t>
                      </a:r>
                      <a:endParaRPr lang="en-US" dirty="0"/>
                    </a:p>
                  </a:txBody>
                  <a:tcPr/>
                </a:tc>
              </a:tr>
              <a:tr h="842661">
                <a:tc>
                  <a:txBody>
                    <a:bodyPr/>
                    <a:lstStyle/>
                    <a:p>
                      <a:r>
                        <a:rPr lang="en-US" dirty="0" smtClean="0"/>
                        <a:t>$25,001 to $100,000</a:t>
                      </a:r>
                      <a:endParaRPr lang="en-US" dirty="0"/>
                    </a:p>
                  </a:txBody>
                  <a:tcPr/>
                </a:tc>
                <a:tc>
                  <a:txBody>
                    <a:bodyPr/>
                    <a:lstStyle/>
                    <a:p>
                      <a:r>
                        <a:rPr lang="en-US" dirty="0" smtClean="0"/>
                        <a:t>4%</a:t>
                      </a:r>
                      <a:endParaRPr lang="en-US" dirty="0"/>
                    </a:p>
                  </a:txBody>
                  <a:tcPr/>
                </a:tc>
              </a:tr>
              <a:tr h="650661">
                <a:tc>
                  <a:txBody>
                    <a:bodyPr/>
                    <a:lstStyle/>
                    <a:p>
                      <a:r>
                        <a:rPr lang="en-US" dirty="0" smtClean="0"/>
                        <a:t>&gt;</a:t>
                      </a:r>
                      <a:r>
                        <a:rPr lang="en-US" baseline="0" dirty="0" smtClean="0"/>
                        <a:t> $100,000</a:t>
                      </a:r>
                      <a:endParaRPr lang="en-US" dirty="0"/>
                    </a:p>
                  </a:txBody>
                  <a:tcPr/>
                </a:tc>
                <a:tc>
                  <a:txBody>
                    <a:bodyPr/>
                    <a:lstStyle/>
                    <a:p>
                      <a:r>
                        <a:rPr lang="en-US" dirty="0" smtClean="0"/>
                        <a:t>6%</a:t>
                      </a:r>
                      <a:endParaRPr lang="en-US" dirty="0"/>
                    </a:p>
                  </a:txBody>
                  <a:tcPr/>
                </a:tc>
              </a:tr>
              <a:tr h="1234124">
                <a:tc gridSpan="2">
                  <a:txBody>
                    <a:bodyPr/>
                    <a:lstStyle/>
                    <a:p>
                      <a:r>
                        <a:rPr lang="en-US" dirty="0" smtClean="0"/>
                        <a:t>Actual Tax Liability will be a based</a:t>
                      </a:r>
                      <a:r>
                        <a:rPr lang="en-US" baseline="0" dirty="0" smtClean="0"/>
                        <a:t> on the Louisiana Taxable Income, the rates that apply, and then any tax credits that reduce the tax liability</a:t>
                      </a:r>
                      <a:endParaRPr lang="en-US" dirty="0"/>
                    </a:p>
                  </a:txBody>
                  <a:tcPr/>
                </a:tc>
                <a:tc hMerge="1">
                  <a:txBody>
                    <a:bodyPr/>
                    <a:lstStyle/>
                    <a:p>
                      <a:endParaRPr lang="en-US" dirty="0"/>
                    </a:p>
                  </a:txBody>
                  <a:tcPr/>
                </a:tc>
              </a:tr>
            </a:tbl>
          </a:graphicData>
        </a:graphic>
      </p:graphicFrame>
      <p:graphicFrame>
        <p:nvGraphicFramePr>
          <p:cNvPr id="7" name="Content Placeholder 6"/>
          <p:cNvGraphicFramePr>
            <a:graphicFrameLocks noGrp="1"/>
          </p:cNvGraphicFramePr>
          <p:nvPr>
            <p:ph sz="half" idx="2"/>
            <p:extLst/>
          </p:nvPr>
        </p:nvGraphicFramePr>
        <p:xfrm>
          <a:off x="6172200" y="1489757"/>
          <a:ext cx="4038600" cy="4658300"/>
        </p:xfrm>
        <a:graphic>
          <a:graphicData uri="http://schemas.openxmlformats.org/drawingml/2006/table">
            <a:tbl>
              <a:tblPr firstRow="1" bandRow="1">
                <a:tableStyleId>{5C22544A-7EE6-4342-B048-85BDC9FD1C3A}</a:tableStyleId>
              </a:tblPr>
              <a:tblGrid>
                <a:gridCol w="2019300"/>
                <a:gridCol w="2019300"/>
              </a:tblGrid>
              <a:tr h="492117">
                <a:tc gridSpan="2">
                  <a:txBody>
                    <a:bodyPr/>
                    <a:lstStyle/>
                    <a:p>
                      <a:pPr algn="ctr"/>
                      <a:r>
                        <a:rPr lang="en-US" dirty="0" smtClean="0"/>
                        <a:t>Single Filer</a:t>
                      </a:r>
                      <a:endParaRPr lang="en-US" dirty="0"/>
                    </a:p>
                  </a:txBody>
                  <a:tcPr/>
                </a:tc>
                <a:tc hMerge="1">
                  <a:txBody>
                    <a:bodyPr/>
                    <a:lstStyle/>
                    <a:p>
                      <a:endParaRPr lang="en-US" dirty="0"/>
                    </a:p>
                  </a:txBody>
                  <a:tcPr/>
                </a:tc>
              </a:tr>
              <a:tr h="730505">
                <a:tc>
                  <a:txBody>
                    <a:bodyPr/>
                    <a:lstStyle/>
                    <a:p>
                      <a:r>
                        <a:rPr lang="en-US" dirty="0" smtClean="0"/>
                        <a:t>Louisiana</a:t>
                      </a:r>
                      <a:r>
                        <a:rPr lang="en-US" baseline="0" dirty="0" smtClean="0"/>
                        <a:t> Taxable Income</a:t>
                      </a:r>
                      <a:endParaRPr lang="en-US" dirty="0"/>
                    </a:p>
                  </a:txBody>
                  <a:tcPr/>
                </a:tc>
                <a:tc>
                  <a:txBody>
                    <a:bodyPr/>
                    <a:lstStyle/>
                    <a:p>
                      <a:r>
                        <a:rPr lang="en-US" dirty="0" smtClean="0"/>
                        <a:t>Rate</a:t>
                      </a:r>
                      <a:endParaRPr lang="en-US" dirty="0"/>
                    </a:p>
                  </a:txBody>
                  <a:tcPr/>
                </a:tc>
              </a:tr>
              <a:tr h="585626">
                <a:tc>
                  <a:txBody>
                    <a:bodyPr/>
                    <a:lstStyle/>
                    <a:p>
                      <a:r>
                        <a:rPr lang="en-US" dirty="0" smtClean="0"/>
                        <a:t>$0 to $12,500</a:t>
                      </a:r>
                      <a:endParaRPr lang="en-US" dirty="0"/>
                    </a:p>
                  </a:txBody>
                  <a:tcPr/>
                </a:tc>
                <a:tc>
                  <a:txBody>
                    <a:bodyPr/>
                    <a:lstStyle/>
                    <a:p>
                      <a:r>
                        <a:rPr lang="en-US" dirty="0" smtClean="0"/>
                        <a:t>2%</a:t>
                      </a:r>
                      <a:endParaRPr lang="en-US" dirty="0"/>
                    </a:p>
                  </a:txBody>
                  <a:tcPr/>
                </a:tc>
              </a:tr>
              <a:tr h="811659">
                <a:tc>
                  <a:txBody>
                    <a:bodyPr/>
                    <a:lstStyle/>
                    <a:p>
                      <a:r>
                        <a:rPr lang="en-US" dirty="0" smtClean="0"/>
                        <a:t>$12,501 to </a:t>
                      </a:r>
                    </a:p>
                    <a:p>
                      <a:r>
                        <a:rPr lang="en-US" dirty="0" smtClean="0"/>
                        <a:t>$50,000</a:t>
                      </a:r>
                      <a:endParaRPr lang="en-US" dirty="0"/>
                    </a:p>
                  </a:txBody>
                  <a:tcPr/>
                </a:tc>
                <a:tc>
                  <a:txBody>
                    <a:bodyPr/>
                    <a:lstStyle/>
                    <a:p>
                      <a:r>
                        <a:rPr lang="en-US" dirty="0" smtClean="0"/>
                        <a:t>4%</a:t>
                      </a:r>
                      <a:endParaRPr lang="en-US" dirty="0"/>
                    </a:p>
                  </a:txBody>
                  <a:tcPr/>
                </a:tc>
              </a:tr>
              <a:tr h="575353">
                <a:tc>
                  <a:txBody>
                    <a:bodyPr/>
                    <a:lstStyle/>
                    <a:p>
                      <a:r>
                        <a:rPr lang="en-US" dirty="0" smtClean="0"/>
                        <a:t>&gt;</a:t>
                      </a:r>
                      <a:r>
                        <a:rPr lang="en-US" baseline="0" dirty="0" smtClean="0"/>
                        <a:t> $50,000</a:t>
                      </a:r>
                      <a:endParaRPr lang="en-US" dirty="0"/>
                    </a:p>
                  </a:txBody>
                  <a:tcPr/>
                </a:tc>
                <a:tc>
                  <a:txBody>
                    <a:bodyPr/>
                    <a:lstStyle/>
                    <a:p>
                      <a:r>
                        <a:rPr lang="en-US" dirty="0" smtClean="0"/>
                        <a:t>6%</a:t>
                      </a:r>
                      <a:endParaRPr lang="en-US" dirty="0"/>
                    </a:p>
                  </a:txBody>
                  <a:tcPr/>
                </a:tc>
              </a:tr>
              <a:tr h="1033454">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Actual Tax Liability will be a based</a:t>
                      </a:r>
                      <a:r>
                        <a:rPr lang="en-US" baseline="0" dirty="0" smtClean="0"/>
                        <a:t> on the Louisiana Taxable Income, the rates that apply, and then any tax credits that reduce the tax liability</a:t>
                      </a:r>
                      <a:endParaRPr lang="en-US" dirty="0" smtClean="0"/>
                    </a:p>
                    <a:p>
                      <a:endParaRPr lang="en-US" dirty="0"/>
                    </a:p>
                  </a:txBody>
                  <a:tcPr/>
                </a:tc>
                <a:tc hMerge="1">
                  <a:txBody>
                    <a:bodyPr/>
                    <a:lstStyle/>
                    <a:p>
                      <a:endParaRPr lang="en-US" dirty="0"/>
                    </a:p>
                  </a:txBody>
                  <a:tcPr/>
                </a:tc>
              </a:tr>
            </a:tbl>
          </a:graphicData>
        </a:graphic>
      </p:graphicFrame>
    </p:spTree>
    <p:extLst>
      <p:ext uri="{BB962C8B-B14F-4D97-AF65-F5344CB8AC3E}">
        <p14:creationId xmlns:p14="http://schemas.microsoft.com/office/powerpoint/2010/main" val="1301761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Stelly</a:t>
            </a:r>
            <a:r>
              <a:rPr lang="en-US" dirty="0" smtClean="0"/>
              <a:t> Brackets Applied to </a:t>
            </a:r>
            <a:br>
              <a:rPr lang="en-US" dirty="0" smtClean="0"/>
            </a:br>
            <a:r>
              <a:rPr lang="en-US" dirty="0" smtClean="0"/>
              <a:t>Louisiana Taxable Income</a:t>
            </a:r>
            <a:endParaRPr lang="en-US" dirty="0"/>
          </a:p>
        </p:txBody>
      </p:sp>
      <p:graphicFrame>
        <p:nvGraphicFramePr>
          <p:cNvPr id="6" name="Content Placeholder 5"/>
          <p:cNvGraphicFramePr>
            <a:graphicFrameLocks noGrp="1"/>
          </p:cNvGraphicFramePr>
          <p:nvPr>
            <p:ph sz="half" idx="1"/>
            <p:extLst/>
          </p:nvPr>
        </p:nvGraphicFramePr>
        <p:xfrm>
          <a:off x="1981201" y="1489757"/>
          <a:ext cx="4022333" cy="4658301"/>
        </p:xfrm>
        <a:graphic>
          <a:graphicData uri="http://schemas.openxmlformats.org/drawingml/2006/table">
            <a:tbl>
              <a:tblPr firstRow="1" bandRow="1">
                <a:tableStyleId>{5C22544A-7EE6-4342-B048-85BDC9FD1C3A}</a:tableStyleId>
              </a:tblPr>
              <a:tblGrid>
                <a:gridCol w="2003033"/>
                <a:gridCol w="2019300"/>
              </a:tblGrid>
              <a:tr h="501533">
                <a:tc gridSpan="2">
                  <a:txBody>
                    <a:bodyPr/>
                    <a:lstStyle/>
                    <a:p>
                      <a:pPr algn="ctr"/>
                      <a:r>
                        <a:rPr lang="en-US" dirty="0" smtClean="0"/>
                        <a:t>Joint Filer</a:t>
                      </a:r>
                      <a:endParaRPr lang="en-US" dirty="0"/>
                    </a:p>
                  </a:txBody>
                  <a:tcPr/>
                </a:tc>
                <a:tc hMerge="1">
                  <a:txBody>
                    <a:bodyPr/>
                    <a:lstStyle/>
                    <a:p>
                      <a:endParaRPr lang="en-US" dirty="0"/>
                    </a:p>
                  </a:txBody>
                  <a:tcPr/>
                </a:tc>
              </a:tr>
              <a:tr h="821327">
                <a:tc>
                  <a:txBody>
                    <a:bodyPr/>
                    <a:lstStyle/>
                    <a:p>
                      <a:r>
                        <a:rPr lang="en-US" dirty="0" smtClean="0"/>
                        <a:t>Louisiana</a:t>
                      </a:r>
                      <a:r>
                        <a:rPr lang="en-US" baseline="0" dirty="0" smtClean="0"/>
                        <a:t> Taxable Income</a:t>
                      </a:r>
                      <a:endParaRPr lang="en-US" dirty="0"/>
                    </a:p>
                  </a:txBody>
                  <a:tcPr/>
                </a:tc>
                <a:tc>
                  <a:txBody>
                    <a:bodyPr/>
                    <a:lstStyle/>
                    <a:p>
                      <a:r>
                        <a:rPr lang="en-US" dirty="0" smtClean="0"/>
                        <a:t>Rate</a:t>
                      </a:r>
                      <a:endParaRPr lang="en-US" dirty="0"/>
                    </a:p>
                  </a:txBody>
                  <a:tcPr/>
                </a:tc>
              </a:tr>
              <a:tr h="607995">
                <a:tc>
                  <a:txBody>
                    <a:bodyPr/>
                    <a:lstStyle/>
                    <a:p>
                      <a:r>
                        <a:rPr lang="en-US" dirty="0" smtClean="0"/>
                        <a:t>$0 to $25,000</a:t>
                      </a:r>
                      <a:endParaRPr lang="en-US" dirty="0"/>
                    </a:p>
                  </a:txBody>
                  <a:tcPr/>
                </a:tc>
                <a:tc>
                  <a:txBody>
                    <a:bodyPr/>
                    <a:lstStyle/>
                    <a:p>
                      <a:r>
                        <a:rPr lang="en-US" dirty="0" smtClean="0"/>
                        <a:t>2%</a:t>
                      </a:r>
                      <a:endParaRPr lang="en-US" dirty="0"/>
                    </a:p>
                  </a:txBody>
                  <a:tcPr/>
                </a:tc>
              </a:tr>
              <a:tr h="842661">
                <a:tc>
                  <a:txBody>
                    <a:bodyPr/>
                    <a:lstStyle/>
                    <a:p>
                      <a:r>
                        <a:rPr lang="en-US" dirty="0" smtClean="0"/>
                        <a:t>$25,001 to </a:t>
                      </a:r>
                    </a:p>
                    <a:p>
                      <a:r>
                        <a:rPr lang="en-US" dirty="0" smtClean="0"/>
                        <a:t>$50,000</a:t>
                      </a:r>
                      <a:endParaRPr lang="en-US" dirty="0"/>
                    </a:p>
                  </a:txBody>
                  <a:tcPr/>
                </a:tc>
                <a:tc>
                  <a:txBody>
                    <a:bodyPr/>
                    <a:lstStyle/>
                    <a:p>
                      <a:r>
                        <a:rPr lang="en-US" dirty="0" smtClean="0"/>
                        <a:t>4%</a:t>
                      </a:r>
                      <a:endParaRPr lang="en-US" dirty="0"/>
                    </a:p>
                  </a:txBody>
                  <a:tcPr/>
                </a:tc>
              </a:tr>
              <a:tr h="650661">
                <a:tc>
                  <a:txBody>
                    <a:bodyPr/>
                    <a:lstStyle/>
                    <a:p>
                      <a:r>
                        <a:rPr lang="en-US" dirty="0" smtClean="0"/>
                        <a:t>&gt;</a:t>
                      </a:r>
                      <a:r>
                        <a:rPr lang="en-US" baseline="0" dirty="0" smtClean="0"/>
                        <a:t> $50,000</a:t>
                      </a:r>
                      <a:endParaRPr lang="en-US" dirty="0"/>
                    </a:p>
                  </a:txBody>
                  <a:tcPr/>
                </a:tc>
                <a:tc>
                  <a:txBody>
                    <a:bodyPr/>
                    <a:lstStyle/>
                    <a:p>
                      <a:r>
                        <a:rPr lang="en-US" dirty="0" smtClean="0"/>
                        <a:t>6%</a:t>
                      </a:r>
                      <a:endParaRPr lang="en-US" dirty="0"/>
                    </a:p>
                  </a:txBody>
                  <a:tcPr/>
                </a:tc>
              </a:tr>
              <a:tr h="1234124">
                <a:tc gridSpan="2">
                  <a:txBody>
                    <a:bodyPr/>
                    <a:lstStyle/>
                    <a:p>
                      <a:r>
                        <a:rPr lang="en-US" dirty="0" smtClean="0"/>
                        <a:t>Actual Tax Liability will be a based</a:t>
                      </a:r>
                      <a:r>
                        <a:rPr lang="en-US" baseline="0" dirty="0" smtClean="0"/>
                        <a:t> on the Louisiana Taxable Income, the rates that apply, and then any tax credits that reduce the tax liability</a:t>
                      </a:r>
                      <a:endParaRPr lang="en-US" dirty="0"/>
                    </a:p>
                  </a:txBody>
                  <a:tcPr/>
                </a:tc>
                <a:tc hMerge="1">
                  <a:txBody>
                    <a:bodyPr/>
                    <a:lstStyle/>
                    <a:p>
                      <a:endParaRPr lang="en-US" dirty="0"/>
                    </a:p>
                  </a:txBody>
                  <a:tcPr/>
                </a:tc>
              </a:tr>
            </a:tbl>
          </a:graphicData>
        </a:graphic>
      </p:graphicFrame>
      <p:graphicFrame>
        <p:nvGraphicFramePr>
          <p:cNvPr id="7" name="Content Placeholder 6"/>
          <p:cNvGraphicFramePr>
            <a:graphicFrameLocks noGrp="1"/>
          </p:cNvGraphicFramePr>
          <p:nvPr>
            <p:ph sz="half" idx="2"/>
            <p:extLst/>
          </p:nvPr>
        </p:nvGraphicFramePr>
        <p:xfrm>
          <a:off x="6172200" y="1489757"/>
          <a:ext cx="4038600" cy="4658300"/>
        </p:xfrm>
        <a:graphic>
          <a:graphicData uri="http://schemas.openxmlformats.org/drawingml/2006/table">
            <a:tbl>
              <a:tblPr firstRow="1" bandRow="1">
                <a:tableStyleId>{5C22544A-7EE6-4342-B048-85BDC9FD1C3A}</a:tableStyleId>
              </a:tblPr>
              <a:tblGrid>
                <a:gridCol w="2019300"/>
                <a:gridCol w="2019300"/>
              </a:tblGrid>
              <a:tr h="492117">
                <a:tc gridSpan="2">
                  <a:txBody>
                    <a:bodyPr/>
                    <a:lstStyle/>
                    <a:p>
                      <a:pPr algn="ctr"/>
                      <a:r>
                        <a:rPr lang="en-US" dirty="0" smtClean="0"/>
                        <a:t>Single Filer</a:t>
                      </a:r>
                      <a:endParaRPr lang="en-US" dirty="0"/>
                    </a:p>
                  </a:txBody>
                  <a:tcPr/>
                </a:tc>
                <a:tc hMerge="1">
                  <a:txBody>
                    <a:bodyPr/>
                    <a:lstStyle/>
                    <a:p>
                      <a:endParaRPr lang="en-US" dirty="0"/>
                    </a:p>
                  </a:txBody>
                  <a:tcPr/>
                </a:tc>
              </a:tr>
              <a:tr h="730505">
                <a:tc>
                  <a:txBody>
                    <a:bodyPr/>
                    <a:lstStyle/>
                    <a:p>
                      <a:r>
                        <a:rPr lang="en-US" dirty="0" smtClean="0"/>
                        <a:t>Louisiana</a:t>
                      </a:r>
                      <a:r>
                        <a:rPr lang="en-US" baseline="0" dirty="0" smtClean="0"/>
                        <a:t> Taxable Income</a:t>
                      </a:r>
                      <a:endParaRPr lang="en-US" dirty="0"/>
                    </a:p>
                  </a:txBody>
                  <a:tcPr/>
                </a:tc>
                <a:tc>
                  <a:txBody>
                    <a:bodyPr/>
                    <a:lstStyle/>
                    <a:p>
                      <a:r>
                        <a:rPr lang="en-US" dirty="0" smtClean="0"/>
                        <a:t>Rate</a:t>
                      </a:r>
                      <a:endParaRPr lang="en-US" dirty="0"/>
                    </a:p>
                  </a:txBody>
                  <a:tcPr/>
                </a:tc>
              </a:tr>
              <a:tr h="585626">
                <a:tc>
                  <a:txBody>
                    <a:bodyPr/>
                    <a:lstStyle/>
                    <a:p>
                      <a:r>
                        <a:rPr lang="en-US" dirty="0" smtClean="0"/>
                        <a:t>$0 to $12,500</a:t>
                      </a:r>
                      <a:endParaRPr lang="en-US" dirty="0"/>
                    </a:p>
                  </a:txBody>
                  <a:tcPr/>
                </a:tc>
                <a:tc>
                  <a:txBody>
                    <a:bodyPr/>
                    <a:lstStyle/>
                    <a:p>
                      <a:r>
                        <a:rPr lang="en-US" dirty="0" smtClean="0"/>
                        <a:t>2%</a:t>
                      </a:r>
                      <a:endParaRPr lang="en-US" dirty="0"/>
                    </a:p>
                  </a:txBody>
                  <a:tcPr/>
                </a:tc>
              </a:tr>
              <a:tr h="811659">
                <a:tc>
                  <a:txBody>
                    <a:bodyPr/>
                    <a:lstStyle/>
                    <a:p>
                      <a:r>
                        <a:rPr lang="en-US" dirty="0" smtClean="0"/>
                        <a:t>$12,501 to </a:t>
                      </a:r>
                    </a:p>
                    <a:p>
                      <a:r>
                        <a:rPr lang="en-US" dirty="0" smtClean="0"/>
                        <a:t>$25,000</a:t>
                      </a:r>
                      <a:endParaRPr lang="en-US" dirty="0"/>
                    </a:p>
                  </a:txBody>
                  <a:tcPr/>
                </a:tc>
                <a:tc>
                  <a:txBody>
                    <a:bodyPr/>
                    <a:lstStyle/>
                    <a:p>
                      <a:r>
                        <a:rPr lang="en-US" dirty="0" smtClean="0"/>
                        <a:t>4%</a:t>
                      </a:r>
                      <a:endParaRPr lang="en-US" dirty="0"/>
                    </a:p>
                  </a:txBody>
                  <a:tcPr/>
                </a:tc>
              </a:tr>
              <a:tr h="575353">
                <a:tc>
                  <a:txBody>
                    <a:bodyPr/>
                    <a:lstStyle/>
                    <a:p>
                      <a:r>
                        <a:rPr lang="en-US" dirty="0" smtClean="0"/>
                        <a:t>&gt;</a:t>
                      </a:r>
                      <a:r>
                        <a:rPr lang="en-US" baseline="0" dirty="0" smtClean="0"/>
                        <a:t> $25,000</a:t>
                      </a:r>
                      <a:endParaRPr lang="en-US" dirty="0"/>
                    </a:p>
                  </a:txBody>
                  <a:tcPr/>
                </a:tc>
                <a:tc>
                  <a:txBody>
                    <a:bodyPr/>
                    <a:lstStyle/>
                    <a:p>
                      <a:r>
                        <a:rPr lang="en-US" dirty="0" smtClean="0"/>
                        <a:t>6%</a:t>
                      </a:r>
                      <a:endParaRPr lang="en-US" dirty="0"/>
                    </a:p>
                  </a:txBody>
                  <a:tcPr/>
                </a:tc>
              </a:tr>
              <a:tr h="1033454">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Actual Tax Liability will be a based</a:t>
                      </a:r>
                      <a:r>
                        <a:rPr lang="en-US" baseline="0" dirty="0" smtClean="0"/>
                        <a:t> on the Louisiana Taxable Income, the rates that apply, and then any tax credits that reduce the tax liability</a:t>
                      </a:r>
                      <a:endParaRPr lang="en-US" dirty="0" smtClean="0"/>
                    </a:p>
                    <a:p>
                      <a:endParaRPr lang="en-US" dirty="0"/>
                    </a:p>
                  </a:txBody>
                  <a:tcPr/>
                </a:tc>
                <a:tc hMerge="1">
                  <a:txBody>
                    <a:bodyPr/>
                    <a:lstStyle/>
                    <a:p>
                      <a:endParaRPr lang="en-US" dirty="0"/>
                    </a:p>
                  </a:txBody>
                  <a:tcPr/>
                </a:tc>
              </a:tr>
            </a:tbl>
          </a:graphicData>
        </a:graphic>
      </p:graphicFrame>
    </p:spTree>
    <p:extLst>
      <p:ext uri="{BB962C8B-B14F-4D97-AF65-F5344CB8AC3E}">
        <p14:creationId xmlns:p14="http://schemas.microsoft.com/office/powerpoint/2010/main" val="17330071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Just Changing the Brackets</a:t>
            </a:r>
            <a:endParaRPr lang="en-US" dirty="0"/>
          </a:p>
        </p:txBody>
      </p:sp>
      <p:sp>
        <p:nvSpPr>
          <p:cNvPr id="3" name="Date Placeholder 2"/>
          <p:cNvSpPr>
            <a:spLocks noGrp="1"/>
          </p:cNvSpPr>
          <p:nvPr>
            <p:ph type="dt" sz="half" idx="10"/>
          </p:nvPr>
        </p:nvSpPr>
        <p:spPr/>
        <p:txBody>
          <a:bodyPr/>
          <a:lstStyle/>
          <a:p>
            <a:fld id="{F6506A27-CB79-DD4D-90AA-4EA9C5F07F3F}" type="datetime1">
              <a:rPr lang="en-US" smtClean="0"/>
              <a:t>9/15/16</a:t>
            </a:fld>
            <a:endParaRPr lang="en-US"/>
          </a:p>
        </p:txBody>
      </p:sp>
      <p:sp>
        <p:nvSpPr>
          <p:cNvPr id="4" name="Slide Number Placeholder 3"/>
          <p:cNvSpPr>
            <a:spLocks noGrp="1"/>
          </p:cNvSpPr>
          <p:nvPr>
            <p:ph type="sldNum" sz="quarter" idx="12"/>
          </p:nvPr>
        </p:nvSpPr>
        <p:spPr/>
        <p:txBody>
          <a:bodyPr/>
          <a:lstStyle/>
          <a:p>
            <a:fld id="{73E70A8E-6E0B-5545-A4A5-65F53A36721F}" type="slidenum">
              <a:rPr lang="en-US" smtClean="0"/>
              <a:t>48</a:t>
            </a:fld>
            <a:endParaRPr lang="en-US"/>
          </a:p>
        </p:txBody>
      </p:sp>
      <p:graphicFrame>
        <p:nvGraphicFramePr>
          <p:cNvPr id="5" name="Chart 4"/>
          <p:cNvGraphicFramePr>
            <a:graphicFrameLocks/>
          </p:cNvGraphicFramePr>
          <p:nvPr>
            <p:extLst/>
          </p:nvPr>
        </p:nvGraphicFramePr>
        <p:xfrm>
          <a:off x="1694815" y="1335088"/>
          <a:ext cx="8434705" cy="4842192"/>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3159761" y="2316480"/>
            <a:ext cx="1634357" cy="369332"/>
          </a:xfrm>
          <a:prstGeom prst="rect">
            <a:avLst/>
          </a:prstGeom>
          <a:noFill/>
        </p:spPr>
        <p:txBody>
          <a:bodyPr wrap="none" rtlCol="0">
            <a:spAutoFit/>
          </a:bodyPr>
          <a:lstStyle/>
          <a:p>
            <a:r>
              <a:rPr lang="en-US" dirty="0"/>
              <a:t>+$365.4 million</a:t>
            </a:r>
            <a:endParaRPr lang="en-US" dirty="0"/>
          </a:p>
        </p:txBody>
      </p:sp>
    </p:spTree>
    <p:extLst>
      <p:ext uri="{BB962C8B-B14F-4D97-AF65-F5344CB8AC3E}">
        <p14:creationId xmlns:p14="http://schemas.microsoft.com/office/powerpoint/2010/main" val="3302977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EID Taxpayers</a:t>
            </a:r>
            <a:endParaRPr lang="en-US" dirty="0"/>
          </a:p>
        </p:txBody>
      </p:sp>
      <p:sp>
        <p:nvSpPr>
          <p:cNvPr id="3" name="Date Placeholder 2"/>
          <p:cNvSpPr>
            <a:spLocks noGrp="1"/>
          </p:cNvSpPr>
          <p:nvPr>
            <p:ph type="dt" sz="half" idx="10"/>
          </p:nvPr>
        </p:nvSpPr>
        <p:spPr/>
        <p:txBody>
          <a:bodyPr/>
          <a:lstStyle/>
          <a:p>
            <a:fld id="{F6506A27-CB79-DD4D-90AA-4EA9C5F07F3F}" type="datetime1">
              <a:rPr lang="en-US" smtClean="0"/>
              <a:t>9/15/16</a:t>
            </a:fld>
            <a:endParaRPr lang="en-US"/>
          </a:p>
        </p:txBody>
      </p:sp>
      <p:sp>
        <p:nvSpPr>
          <p:cNvPr id="4" name="Slide Number Placeholder 3"/>
          <p:cNvSpPr>
            <a:spLocks noGrp="1"/>
          </p:cNvSpPr>
          <p:nvPr>
            <p:ph type="sldNum" sz="quarter" idx="12"/>
          </p:nvPr>
        </p:nvSpPr>
        <p:spPr/>
        <p:txBody>
          <a:bodyPr/>
          <a:lstStyle/>
          <a:p>
            <a:fld id="{73E70A8E-6E0B-5545-A4A5-65F53A36721F}" type="slidenum">
              <a:rPr lang="en-US" smtClean="0"/>
              <a:t>49</a:t>
            </a:fld>
            <a:endParaRPr lang="en-US"/>
          </a:p>
        </p:txBody>
      </p:sp>
      <p:graphicFrame>
        <p:nvGraphicFramePr>
          <p:cNvPr id="5" name="Chart 4"/>
          <p:cNvGraphicFramePr>
            <a:graphicFrameLocks/>
          </p:cNvGraphicFramePr>
          <p:nvPr>
            <p:extLst/>
          </p:nvPr>
        </p:nvGraphicFramePr>
        <p:xfrm>
          <a:off x="1981200" y="1492250"/>
          <a:ext cx="8229600" cy="4786630"/>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3119121" y="2446774"/>
            <a:ext cx="1634357" cy="369332"/>
          </a:xfrm>
          <a:prstGeom prst="rect">
            <a:avLst/>
          </a:prstGeom>
          <a:noFill/>
        </p:spPr>
        <p:txBody>
          <a:bodyPr wrap="none" rtlCol="0">
            <a:spAutoFit/>
          </a:bodyPr>
          <a:lstStyle/>
          <a:p>
            <a:r>
              <a:rPr lang="en-US" dirty="0"/>
              <a:t>+$291.9 million</a:t>
            </a:r>
            <a:endParaRPr lang="en-US" dirty="0"/>
          </a:p>
        </p:txBody>
      </p:sp>
    </p:spTree>
    <p:extLst>
      <p:ext uri="{BB962C8B-B14F-4D97-AF65-F5344CB8AC3E}">
        <p14:creationId xmlns:p14="http://schemas.microsoft.com/office/powerpoint/2010/main" val="685357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cmpd="sng">
            <a:solidFill>
              <a:schemeClr val="tx1"/>
            </a:solidFill>
          </a:ln>
        </p:spPr>
        <p:txBody>
          <a:bodyPr>
            <a:noAutofit/>
          </a:bodyPr>
          <a:lstStyle/>
          <a:p>
            <a:r>
              <a:rPr lang="en-US" sz="3600" b="1" dirty="0"/>
              <a:t>Projected Budget Outlook Based on </a:t>
            </a:r>
            <a:br>
              <a:rPr lang="en-US" sz="3600" b="1" dirty="0"/>
            </a:br>
            <a:r>
              <a:rPr lang="en-US" sz="3600" b="1" dirty="0"/>
              <a:t>Current Expenditures and Tax Structure</a:t>
            </a:r>
            <a:endParaRPr lang="en-US" sz="3600" b="1" dirty="0"/>
          </a:p>
        </p:txBody>
      </p:sp>
      <p:sp>
        <p:nvSpPr>
          <p:cNvPr id="3" name="Date Placeholder 2"/>
          <p:cNvSpPr>
            <a:spLocks noGrp="1"/>
          </p:cNvSpPr>
          <p:nvPr>
            <p:ph type="dt" sz="half" idx="10"/>
          </p:nvPr>
        </p:nvSpPr>
        <p:spPr/>
        <p:txBody>
          <a:bodyPr/>
          <a:lstStyle/>
          <a:p>
            <a:fld id="{CA1C567F-FE4A-344E-A93B-B356C869575E}" type="datetime1">
              <a:rPr lang="en-US" smtClean="0"/>
              <a:t>9/15/16</a:t>
            </a:fld>
            <a:endParaRPr lang="en-US"/>
          </a:p>
        </p:txBody>
      </p:sp>
      <p:sp>
        <p:nvSpPr>
          <p:cNvPr id="4" name="Slide Number Placeholder 3"/>
          <p:cNvSpPr>
            <a:spLocks noGrp="1"/>
          </p:cNvSpPr>
          <p:nvPr>
            <p:ph type="sldNum" sz="quarter" idx="12"/>
          </p:nvPr>
        </p:nvSpPr>
        <p:spPr/>
        <p:txBody>
          <a:bodyPr/>
          <a:lstStyle/>
          <a:p>
            <a:fld id="{73E70A8E-6E0B-5545-A4A5-65F53A36721F}" type="slidenum">
              <a:rPr lang="en-US" smtClean="0"/>
              <a:t>5</a:t>
            </a:fld>
            <a:endParaRPr lang="en-US"/>
          </a:p>
        </p:txBody>
      </p:sp>
      <p:graphicFrame>
        <p:nvGraphicFramePr>
          <p:cNvPr id="6" name="Chart 5"/>
          <p:cNvGraphicFramePr>
            <a:graphicFrameLocks/>
          </p:cNvGraphicFramePr>
          <p:nvPr>
            <p:extLst/>
          </p:nvPr>
        </p:nvGraphicFramePr>
        <p:xfrm>
          <a:off x="1832429" y="1585685"/>
          <a:ext cx="8572500" cy="4936672"/>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4445206" y="4656253"/>
            <a:ext cx="5527603" cy="923330"/>
          </a:xfrm>
          <a:prstGeom prst="rect">
            <a:avLst/>
          </a:prstGeom>
          <a:noFill/>
        </p:spPr>
        <p:txBody>
          <a:bodyPr wrap="none" rtlCol="0">
            <a:spAutoFit/>
          </a:bodyPr>
          <a:lstStyle/>
          <a:p>
            <a:r>
              <a:rPr lang="en-US" b="1" dirty="0">
                <a:solidFill>
                  <a:srgbClr val="FF0000"/>
                </a:solidFill>
              </a:rPr>
              <a:t>Must Make Fundamental Decisions about Spending</a:t>
            </a:r>
          </a:p>
          <a:p>
            <a:r>
              <a:rPr lang="en-US" b="1" dirty="0">
                <a:solidFill>
                  <a:srgbClr val="FF0000"/>
                </a:solidFill>
              </a:rPr>
              <a:t>And/or taxes in 2017 so changes, either spending or tax </a:t>
            </a:r>
          </a:p>
          <a:p>
            <a:r>
              <a:rPr lang="en-US" b="1" dirty="0">
                <a:solidFill>
                  <a:srgbClr val="FF0000"/>
                </a:solidFill>
              </a:rPr>
              <a:t> changes, can be implemented by Fiscal 2018.</a:t>
            </a:r>
            <a:endParaRPr lang="en-US" b="1" dirty="0">
              <a:solidFill>
                <a:srgbClr val="FF0000"/>
              </a:solidFill>
            </a:endParaRPr>
          </a:p>
        </p:txBody>
      </p:sp>
    </p:spTree>
    <p:extLst>
      <p:ext uri="{BB962C8B-B14F-4D97-AF65-F5344CB8AC3E}">
        <p14:creationId xmlns:p14="http://schemas.microsoft.com/office/powerpoint/2010/main" val="9998905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EID Taxpayers</a:t>
            </a:r>
            <a:endParaRPr lang="en-US" dirty="0"/>
          </a:p>
        </p:txBody>
      </p:sp>
      <p:sp>
        <p:nvSpPr>
          <p:cNvPr id="3" name="Date Placeholder 2"/>
          <p:cNvSpPr>
            <a:spLocks noGrp="1"/>
          </p:cNvSpPr>
          <p:nvPr>
            <p:ph type="dt" sz="half" idx="10"/>
          </p:nvPr>
        </p:nvSpPr>
        <p:spPr/>
        <p:txBody>
          <a:bodyPr/>
          <a:lstStyle/>
          <a:p>
            <a:fld id="{F6506A27-CB79-DD4D-90AA-4EA9C5F07F3F}" type="datetime1">
              <a:rPr lang="en-US" smtClean="0"/>
              <a:t>9/15/16</a:t>
            </a:fld>
            <a:endParaRPr lang="en-US"/>
          </a:p>
        </p:txBody>
      </p:sp>
      <p:sp>
        <p:nvSpPr>
          <p:cNvPr id="4" name="Slide Number Placeholder 3"/>
          <p:cNvSpPr>
            <a:spLocks noGrp="1"/>
          </p:cNvSpPr>
          <p:nvPr>
            <p:ph type="sldNum" sz="quarter" idx="12"/>
          </p:nvPr>
        </p:nvSpPr>
        <p:spPr/>
        <p:txBody>
          <a:bodyPr/>
          <a:lstStyle/>
          <a:p>
            <a:fld id="{73E70A8E-6E0B-5545-A4A5-65F53A36721F}" type="slidenum">
              <a:rPr lang="en-US" smtClean="0"/>
              <a:t>50</a:t>
            </a:fld>
            <a:endParaRPr lang="en-US"/>
          </a:p>
        </p:txBody>
      </p:sp>
      <p:graphicFrame>
        <p:nvGraphicFramePr>
          <p:cNvPr id="5" name="Chart 4"/>
          <p:cNvGraphicFramePr>
            <a:graphicFrameLocks/>
          </p:cNvGraphicFramePr>
          <p:nvPr>
            <p:extLst/>
          </p:nvPr>
        </p:nvGraphicFramePr>
        <p:xfrm>
          <a:off x="1833245" y="1612900"/>
          <a:ext cx="8235315" cy="44932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2891377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EID Taxpayers</a:t>
            </a:r>
            <a:endParaRPr lang="en-US" dirty="0"/>
          </a:p>
        </p:txBody>
      </p:sp>
      <p:sp>
        <p:nvSpPr>
          <p:cNvPr id="3" name="Date Placeholder 2"/>
          <p:cNvSpPr>
            <a:spLocks noGrp="1"/>
          </p:cNvSpPr>
          <p:nvPr>
            <p:ph type="dt" sz="half" idx="10"/>
          </p:nvPr>
        </p:nvSpPr>
        <p:spPr/>
        <p:txBody>
          <a:bodyPr/>
          <a:lstStyle/>
          <a:p>
            <a:fld id="{F6506A27-CB79-DD4D-90AA-4EA9C5F07F3F}" type="datetime1">
              <a:rPr lang="en-US" smtClean="0"/>
              <a:t>9/15/16</a:t>
            </a:fld>
            <a:endParaRPr lang="en-US"/>
          </a:p>
        </p:txBody>
      </p:sp>
      <p:sp>
        <p:nvSpPr>
          <p:cNvPr id="4" name="Slide Number Placeholder 3"/>
          <p:cNvSpPr>
            <a:spLocks noGrp="1"/>
          </p:cNvSpPr>
          <p:nvPr>
            <p:ph type="sldNum" sz="quarter" idx="12"/>
          </p:nvPr>
        </p:nvSpPr>
        <p:spPr/>
        <p:txBody>
          <a:bodyPr/>
          <a:lstStyle/>
          <a:p>
            <a:fld id="{73E70A8E-6E0B-5545-A4A5-65F53A36721F}" type="slidenum">
              <a:rPr lang="en-US" smtClean="0"/>
              <a:t>51</a:t>
            </a:fld>
            <a:endParaRPr lang="en-US"/>
          </a:p>
        </p:txBody>
      </p:sp>
      <p:graphicFrame>
        <p:nvGraphicFramePr>
          <p:cNvPr id="5" name="Chart 4"/>
          <p:cNvGraphicFramePr>
            <a:graphicFrameLocks/>
          </p:cNvGraphicFramePr>
          <p:nvPr>
            <p:extLst/>
          </p:nvPr>
        </p:nvGraphicFramePr>
        <p:xfrm>
          <a:off x="1731645" y="1574800"/>
          <a:ext cx="8367395" cy="4907280"/>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2997201" y="2241788"/>
            <a:ext cx="1634357" cy="369332"/>
          </a:xfrm>
          <a:prstGeom prst="rect">
            <a:avLst/>
          </a:prstGeom>
          <a:noFill/>
        </p:spPr>
        <p:txBody>
          <a:bodyPr wrap="none" rtlCol="0">
            <a:spAutoFit/>
          </a:bodyPr>
          <a:lstStyle/>
          <a:p>
            <a:r>
              <a:rPr lang="en-US" dirty="0"/>
              <a:t>+$690.1 million</a:t>
            </a:r>
            <a:endParaRPr lang="en-US" dirty="0"/>
          </a:p>
        </p:txBody>
      </p:sp>
    </p:spTree>
    <p:extLst>
      <p:ext uri="{BB962C8B-B14F-4D97-AF65-F5344CB8AC3E}">
        <p14:creationId xmlns:p14="http://schemas.microsoft.com/office/powerpoint/2010/main" val="8273815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All Taxpayers: </a:t>
            </a:r>
            <a:r>
              <a:rPr lang="en-US" dirty="0" err="1" smtClean="0"/>
              <a:t>Stelly</a:t>
            </a:r>
            <a:r>
              <a:rPr lang="en-US" dirty="0" smtClean="0"/>
              <a:t> Brackets and $10,000 Cap on EID and FITD</a:t>
            </a:r>
            <a:endParaRPr lang="en-US" dirty="0"/>
          </a:p>
        </p:txBody>
      </p:sp>
      <p:sp>
        <p:nvSpPr>
          <p:cNvPr id="3" name="Date Placeholder 2"/>
          <p:cNvSpPr>
            <a:spLocks noGrp="1"/>
          </p:cNvSpPr>
          <p:nvPr>
            <p:ph type="dt" sz="half" idx="10"/>
          </p:nvPr>
        </p:nvSpPr>
        <p:spPr/>
        <p:txBody>
          <a:bodyPr/>
          <a:lstStyle/>
          <a:p>
            <a:fld id="{F6506A27-CB79-DD4D-90AA-4EA9C5F07F3F}" type="datetime1">
              <a:rPr lang="en-US" smtClean="0"/>
              <a:t>9/15/16</a:t>
            </a:fld>
            <a:endParaRPr lang="en-US"/>
          </a:p>
        </p:txBody>
      </p:sp>
      <p:sp>
        <p:nvSpPr>
          <p:cNvPr id="4" name="Slide Number Placeholder 3"/>
          <p:cNvSpPr>
            <a:spLocks noGrp="1"/>
          </p:cNvSpPr>
          <p:nvPr>
            <p:ph type="sldNum" sz="quarter" idx="12"/>
          </p:nvPr>
        </p:nvSpPr>
        <p:spPr/>
        <p:txBody>
          <a:bodyPr/>
          <a:lstStyle/>
          <a:p>
            <a:fld id="{73E70A8E-6E0B-5545-A4A5-65F53A36721F}" type="slidenum">
              <a:rPr lang="en-US" smtClean="0"/>
              <a:t>52</a:t>
            </a:fld>
            <a:endParaRPr lang="en-US"/>
          </a:p>
        </p:txBody>
      </p:sp>
      <p:graphicFrame>
        <p:nvGraphicFramePr>
          <p:cNvPr id="5" name="Chart 4"/>
          <p:cNvGraphicFramePr>
            <a:graphicFrameLocks/>
          </p:cNvGraphicFramePr>
          <p:nvPr>
            <p:extLst/>
          </p:nvPr>
        </p:nvGraphicFramePr>
        <p:xfrm>
          <a:off x="1805305" y="1563370"/>
          <a:ext cx="8405495" cy="486791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4474357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 FITD AT $10,000</a:t>
            </a:r>
            <a:endParaRPr lang="en-US" dirty="0"/>
          </a:p>
        </p:txBody>
      </p:sp>
      <p:sp>
        <p:nvSpPr>
          <p:cNvPr id="3" name="Date Placeholder 2"/>
          <p:cNvSpPr>
            <a:spLocks noGrp="1"/>
          </p:cNvSpPr>
          <p:nvPr>
            <p:ph type="dt" sz="half" idx="10"/>
          </p:nvPr>
        </p:nvSpPr>
        <p:spPr/>
        <p:txBody>
          <a:bodyPr/>
          <a:lstStyle/>
          <a:p>
            <a:fld id="{F6506A27-CB79-DD4D-90AA-4EA9C5F07F3F}" type="datetime1">
              <a:rPr lang="en-US" smtClean="0"/>
              <a:t>9/15/16</a:t>
            </a:fld>
            <a:endParaRPr lang="en-US"/>
          </a:p>
        </p:txBody>
      </p:sp>
      <p:sp>
        <p:nvSpPr>
          <p:cNvPr id="4" name="Slide Number Placeholder 3"/>
          <p:cNvSpPr>
            <a:spLocks noGrp="1"/>
          </p:cNvSpPr>
          <p:nvPr>
            <p:ph type="sldNum" sz="quarter" idx="12"/>
          </p:nvPr>
        </p:nvSpPr>
        <p:spPr/>
        <p:txBody>
          <a:bodyPr/>
          <a:lstStyle/>
          <a:p>
            <a:fld id="{73E70A8E-6E0B-5545-A4A5-65F53A36721F}" type="slidenum">
              <a:rPr lang="en-US" smtClean="0"/>
              <a:t>53</a:t>
            </a:fld>
            <a:endParaRPr lang="en-US"/>
          </a:p>
        </p:txBody>
      </p:sp>
      <p:graphicFrame>
        <p:nvGraphicFramePr>
          <p:cNvPr id="5" name="Chart 4"/>
          <p:cNvGraphicFramePr>
            <a:graphicFrameLocks/>
          </p:cNvGraphicFramePr>
          <p:nvPr>
            <p:extLst/>
          </p:nvPr>
        </p:nvGraphicFramePr>
        <p:xfrm>
          <a:off x="2012950" y="1616710"/>
          <a:ext cx="7994650" cy="48641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9092512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33326"/>
            <a:ext cx="8229600" cy="1143000"/>
          </a:xfrm>
        </p:spPr>
        <p:txBody>
          <a:bodyPr>
            <a:normAutofit/>
          </a:bodyPr>
          <a:lstStyle/>
          <a:p>
            <a:r>
              <a:rPr lang="en-US" sz="3200" b="1" dirty="0"/>
              <a:t>Current Brackets, but eliminate all Credits</a:t>
            </a:r>
            <a:endParaRPr lang="en-US" sz="3200" b="1" dirty="0"/>
          </a:p>
        </p:txBody>
      </p:sp>
      <p:sp>
        <p:nvSpPr>
          <p:cNvPr id="3" name="Date Placeholder 2"/>
          <p:cNvSpPr>
            <a:spLocks noGrp="1"/>
          </p:cNvSpPr>
          <p:nvPr>
            <p:ph type="dt" sz="half" idx="10"/>
          </p:nvPr>
        </p:nvSpPr>
        <p:spPr/>
        <p:txBody>
          <a:bodyPr/>
          <a:lstStyle/>
          <a:p>
            <a:fld id="{F6506A27-CB79-DD4D-90AA-4EA9C5F07F3F}" type="datetime1">
              <a:rPr lang="en-US" smtClean="0"/>
              <a:t>9/15/16</a:t>
            </a:fld>
            <a:endParaRPr lang="en-US"/>
          </a:p>
        </p:txBody>
      </p:sp>
      <p:sp>
        <p:nvSpPr>
          <p:cNvPr id="4" name="Slide Number Placeholder 3"/>
          <p:cNvSpPr>
            <a:spLocks noGrp="1"/>
          </p:cNvSpPr>
          <p:nvPr>
            <p:ph type="sldNum" sz="quarter" idx="12"/>
          </p:nvPr>
        </p:nvSpPr>
        <p:spPr/>
        <p:txBody>
          <a:bodyPr/>
          <a:lstStyle/>
          <a:p>
            <a:fld id="{73E70A8E-6E0B-5545-A4A5-65F53A36721F}" type="slidenum">
              <a:rPr lang="en-US" smtClean="0"/>
              <a:t>54</a:t>
            </a:fld>
            <a:endParaRPr lang="en-US"/>
          </a:p>
        </p:txBody>
      </p:sp>
      <p:graphicFrame>
        <p:nvGraphicFramePr>
          <p:cNvPr id="5" name="Chart 4"/>
          <p:cNvGraphicFramePr>
            <a:graphicFrameLocks/>
          </p:cNvGraphicFramePr>
          <p:nvPr>
            <p:extLst/>
          </p:nvPr>
        </p:nvGraphicFramePr>
        <p:xfrm>
          <a:off x="1899920" y="1701800"/>
          <a:ext cx="8310880" cy="4654550"/>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2722880" y="2834641"/>
            <a:ext cx="1178560" cy="461665"/>
          </a:xfrm>
          <a:prstGeom prst="rect">
            <a:avLst/>
          </a:prstGeom>
          <a:noFill/>
        </p:spPr>
        <p:txBody>
          <a:bodyPr wrap="square" rtlCol="0">
            <a:spAutoFit/>
          </a:bodyPr>
          <a:lstStyle/>
          <a:p>
            <a:r>
              <a:rPr lang="en-US" sz="2400" dirty="0">
                <a:solidFill>
                  <a:srgbClr val="FF0000"/>
                </a:solidFill>
              </a:rPr>
              <a:t>EITC</a:t>
            </a:r>
            <a:endParaRPr lang="en-US" sz="2400" dirty="0">
              <a:solidFill>
                <a:srgbClr val="FF0000"/>
              </a:solidFill>
            </a:endParaRPr>
          </a:p>
        </p:txBody>
      </p:sp>
      <p:sp>
        <p:nvSpPr>
          <p:cNvPr id="7" name="TextBox 6"/>
          <p:cNvSpPr txBox="1"/>
          <p:nvPr/>
        </p:nvSpPr>
        <p:spPr>
          <a:xfrm>
            <a:off x="8194218" y="1939390"/>
            <a:ext cx="1661160" cy="1200329"/>
          </a:xfrm>
          <a:prstGeom prst="rect">
            <a:avLst/>
          </a:prstGeom>
          <a:noFill/>
        </p:spPr>
        <p:txBody>
          <a:bodyPr wrap="none" rtlCol="0">
            <a:spAutoFit/>
          </a:bodyPr>
          <a:lstStyle/>
          <a:p>
            <a:r>
              <a:rPr lang="en-US" b="1" dirty="0">
                <a:solidFill>
                  <a:srgbClr val="0070C0"/>
                </a:solidFill>
              </a:rPr>
              <a:t>Net Capital</a:t>
            </a:r>
          </a:p>
          <a:p>
            <a:r>
              <a:rPr lang="en-US" b="1" dirty="0">
                <a:solidFill>
                  <a:srgbClr val="0070C0"/>
                </a:solidFill>
              </a:rPr>
              <a:t>Appreciation, </a:t>
            </a:r>
          </a:p>
          <a:p>
            <a:r>
              <a:rPr lang="en-US" b="1" dirty="0">
                <a:solidFill>
                  <a:srgbClr val="0070C0"/>
                </a:solidFill>
              </a:rPr>
              <a:t>Film, inventory,</a:t>
            </a:r>
          </a:p>
          <a:p>
            <a:r>
              <a:rPr lang="en-US" b="1" dirty="0">
                <a:solidFill>
                  <a:srgbClr val="0070C0"/>
                </a:solidFill>
              </a:rPr>
              <a:t>historic</a:t>
            </a:r>
            <a:endParaRPr lang="en-US" b="1" dirty="0">
              <a:solidFill>
                <a:srgbClr val="0070C0"/>
              </a:solidFill>
            </a:endParaRPr>
          </a:p>
        </p:txBody>
      </p:sp>
      <p:sp>
        <p:nvSpPr>
          <p:cNvPr id="8" name="TextBox 7"/>
          <p:cNvSpPr txBox="1"/>
          <p:nvPr/>
        </p:nvSpPr>
        <p:spPr>
          <a:xfrm>
            <a:off x="3423920" y="1939389"/>
            <a:ext cx="1635384" cy="369332"/>
          </a:xfrm>
          <a:prstGeom prst="rect">
            <a:avLst/>
          </a:prstGeom>
          <a:noFill/>
        </p:spPr>
        <p:txBody>
          <a:bodyPr wrap="none" rtlCol="0">
            <a:spAutoFit/>
          </a:bodyPr>
          <a:lstStyle/>
          <a:p>
            <a:r>
              <a:rPr lang="en-US" dirty="0"/>
              <a:t>+$427.1 million</a:t>
            </a:r>
            <a:endParaRPr lang="en-US" dirty="0"/>
          </a:p>
        </p:txBody>
      </p:sp>
    </p:spTree>
    <p:extLst>
      <p:ext uri="{BB962C8B-B14F-4D97-AF65-F5344CB8AC3E}">
        <p14:creationId xmlns:p14="http://schemas.microsoft.com/office/powerpoint/2010/main" val="17142593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Structure and No Credits</a:t>
            </a:r>
            <a:endParaRPr lang="en-US" dirty="0"/>
          </a:p>
        </p:txBody>
      </p:sp>
      <p:sp>
        <p:nvSpPr>
          <p:cNvPr id="3" name="Date Placeholder 2"/>
          <p:cNvSpPr>
            <a:spLocks noGrp="1"/>
          </p:cNvSpPr>
          <p:nvPr>
            <p:ph type="dt" sz="half" idx="10"/>
          </p:nvPr>
        </p:nvSpPr>
        <p:spPr/>
        <p:txBody>
          <a:bodyPr/>
          <a:lstStyle/>
          <a:p>
            <a:fld id="{F6506A27-CB79-DD4D-90AA-4EA9C5F07F3F}" type="datetime1">
              <a:rPr lang="en-US" smtClean="0"/>
              <a:t>9/15/16</a:t>
            </a:fld>
            <a:endParaRPr lang="en-US"/>
          </a:p>
        </p:txBody>
      </p:sp>
      <p:sp>
        <p:nvSpPr>
          <p:cNvPr id="4" name="Slide Number Placeholder 3"/>
          <p:cNvSpPr>
            <a:spLocks noGrp="1"/>
          </p:cNvSpPr>
          <p:nvPr>
            <p:ph type="sldNum" sz="quarter" idx="12"/>
          </p:nvPr>
        </p:nvSpPr>
        <p:spPr/>
        <p:txBody>
          <a:bodyPr/>
          <a:lstStyle/>
          <a:p>
            <a:fld id="{73E70A8E-6E0B-5545-A4A5-65F53A36721F}" type="slidenum">
              <a:rPr lang="en-US" smtClean="0"/>
              <a:t>55</a:t>
            </a:fld>
            <a:endParaRPr lang="en-US"/>
          </a:p>
        </p:txBody>
      </p:sp>
      <p:graphicFrame>
        <p:nvGraphicFramePr>
          <p:cNvPr id="5" name="Chart 4"/>
          <p:cNvGraphicFramePr>
            <a:graphicFrameLocks/>
          </p:cNvGraphicFramePr>
          <p:nvPr>
            <p:extLst/>
          </p:nvPr>
        </p:nvGraphicFramePr>
        <p:xfrm>
          <a:off x="1717675" y="1590040"/>
          <a:ext cx="8635365" cy="4688840"/>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4836160" y="2011680"/>
            <a:ext cx="1635384" cy="369332"/>
          </a:xfrm>
          <a:prstGeom prst="rect">
            <a:avLst/>
          </a:prstGeom>
          <a:noFill/>
        </p:spPr>
        <p:txBody>
          <a:bodyPr wrap="none" rtlCol="0">
            <a:spAutoFit/>
          </a:bodyPr>
          <a:lstStyle/>
          <a:p>
            <a:r>
              <a:rPr lang="en-US" dirty="0"/>
              <a:t>+$337.8 million</a:t>
            </a:r>
            <a:endParaRPr lang="en-US" dirty="0"/>
          </a:p>
        </p:txBody>
      </p:sp>
    </p:spTree>
    <p:extLst>
      <p:ext uri="{BB962C8B-B14F-4D97-AF65-F5344CB8AC3E}">
        <p14:creationId xmlns:p14="http://schemas.microsoft.com/office/powerpoint/2010/main" val="9167074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Property Tax</a:t>
            </a:r>
            <a:endParaRPr lang="en-US" dirty="0"/>
          </a:p>
        </p:txBody>
      </p:sp>
      <p:sp>
        <p:nvSpPr>
          <p:cNvPr id="3" name="Content Placeholder 2"/>
          <p:cNvSpPr>
            <a:spLocks noGrp="1"/>
          </p:cNvSpPr>
          <p:nvPr>
            <p:ph idx="1"/>
          </p:nvPr>
        </p:nvSpPr>
        <p:spPr/>
        <p:txBody>
          <a:bodyPr/>
          <a:lstStyle/>
          <a:p>
            <a:r>
              <a:rPr lang="en-US" dirty="0" smtClean="0"/>
              <a:t>Homestead Exemption</a:t>
            </a:r>
          </a:p>
          <a:p>
            <a:pPr lvl="1"/>
            <a:r>
              <a:rPr lang="en-US" dirty="0" smtClean="0"/>
              <a:t>Maintain at $7,500</a:t>
            </a:r>
          </a:p>
          <a:p>
            <a:r>
              <a:rPr lang="en-US" dirty="0" smtClean="0"/>
              <a:t>Industrial Tax Exemption</a:t>
            </a:r>
          </a:p>
          <a:p>
            <a:pPr lvl="1"/>
            <a:r>
              <a:rPr lang="en-US" dirty="0" smtClean="0"/>
              <a:t>At 80% of </a:t>
            </a:r>
            <a:r>
              <a:rPr lang="en-US" dirty="0" smtClean="0"/>
              <a:t>value</a:t>
            </a:r>
            <a:endParaRPr lang="en-US" dirty="0" smtClean="0"/>
          </a:p>
          <a:p>
            <a:pPr lvl="1"/>
            <a:r>
              <a:rPr lang="en-US" dirty="0" smtClean="0"/>
              <a:t>Local involvement</a:t>
            </a:r>
          </a:p>
          <a:p>
            <a:pPr lvl="1"/>
            <a:r>
              <a:rPr lang="en-US" dirty="0" smtClean="0"/>
              <a:t>others</a:t>
            </a:r>
          </a:p>
          <a:p>
            <a:r>
              <a:rPr lang="en-US" dirty="0" smtClean="0"/>
              <a:t>Local Tax on Inventory</a:t>
            </a:r>
          </a:p>
          <a:p>
            <a:r>
              <a:rPr lang="en-US" dirty="0" smtClean="0"/>
              <a:t>State’s 5.75 mills</a:t>
            </a:r>
            <a:endParaRPr lang="en-US" dirty="0"/>
          </a:p>
        </p:txBody>
      </p:sp>
      <p:sp>
        <p:nvSpPr>
          <p:cNvPr id="4" name="Date Placeholder 3"/>
          <p:cNvSpPr>
            <a:spLocks noGrp="1"/>
          </p:cNvSpPr>
          <p:nvPr>
            <p:ph type="dt" sz="half" idx="10"/>
          </p:nvPr>
        </p:nvSpPr>
        <p:spPr/>
        <p:txBody>
          <a:bodyPr/>
          <a:lstStyle/>
          <a:p>
            <a:fld id="{7C27152D-BE13-2043-927A-83FA3C5F2E80}" type="datetime1">
              <a:rPr lang="en-US" smtClean="0"/>
              <a:t>9/15/16</a:t>
            </a:fld>
            <a:endParaRPr lang="en-US"/>
          </a:p>
        </p:txBody>
      </p:sp>
      <p:sp>
        <p:nvSpPr>
          <p:cNvPr id="5" name="Slide Number Placeholder 4"/>
          <p:cNvSpPr>
            <a:spLocks noGrp="1"/>
          </p:cNvSpPr>
          <p:nvPr>
            <p:ph type="sldNum" sz="quarter" idx="12"/>
          </p:nvPr>
        </p:nvSpPr>
        <p:spPr/>
        <p:txBody>
          <a:bodyPr/>
          <a:lstStyle/>
          <a:p>
            <a:fld id="{73E70A8E-6E0B-5545-A4A5-65F53A36721F}" type="slidenum">
              <a:rPr lang="en-US" smtClean="0"/>
              <a:t>56</a:t>
            </a:fld>
            <a:endParaRPr lang="en-US"/>
          </a:p>
        </p:txBody>
      </p:sp>
    </p:spTree>
    <p:extLst>
      <p:ext uri="{BB962C8B-B14F-4D97-AF65-F5344CB8AC3E}">
        <p14:creationId xmlns:p14="http://schemas.microsoft.com/office/powerpoint/2010/main" val="10548151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Final Report</a:t>
            </a:r>
            <a:endParaRPr lang="en-US" dirty="0"/>
          </a:p>
        </p:txBody>
      </p:sp>
      <p:sp>
        <p:nvSpPr>
          <p:cNvPr id="3" name="Content Placeholder 2"/>
          <p:cNvSpPr>
            <a:spLocks noGrp="1"/>
          </p:cNvSpPr>
          <p:nvPr>
            <p:ph idx="1"/>
          </p:nvPr>
        </p:nvSpPr>
        <p:spPr/>
        <p:txBody>
          <a:bodyPr>
            <a:normAutofit/>
          </a:bodyPr>
          <a:lstStyle/>
          <a:p>
            <a:r>
              <a:rPr lang="en-US" dirty="0" smtClean="0"/>
              <a:t>Appreciate sensitivity and interest of the State Legislature in making fundamental tax reform</a:t>
            </a:r>
            <a:endParaRPr lang="en-US" dirty="0"/>
          </a:p>
          <a:p>
            <a:r>
              <a:rPr lang="en-US" dirty="0" smtClean="0"/>
              <a:t>Understand that it is impossible to accomplish fundamental tax reform without creating concerned individuals</a:t>
            </a:r>
          </a:p>
          <a:p>
            <a:r>
              <a:rPr lang="en-US" dirty="0" smtClean="0"/>
              <a:t>Report will focus on creating system </a:t>
            </a:r>
          </a:p>
          <a:p>
            <a:pPr lvl="1"/>
            <a:r>
              <a:rPr lang="en-US" dirty="0" smtClean="0"/>
              <a:t>that provides sufficient revenues to fund state services</a:t>
            </a:r>
          </a:p>
          <a:p>
            <a:pPr lvl="1"/>
            <a:r>
              <a:rPr lang="en-US" dirty="0" smtClean="0"/>
              <a:t>Maintain broad base and low rates thereby enhancing equity, competitiveness, and simplicity</a:t>
            </a:r>
            <a:endParaRPr lang="en-US" dirty="0"/>
          </a:p>
        </p:txBody>
      </p:sp>
      <p:sp>
        <p:nvSpPr>
          <p:cNvPr id="4" name="Date Placeholder 3"/>
          <p:cNvSpPr>
            <a:spLocks noGrp="1"/>
          </p:cNvSpPr>
          <p:nvPr>
            <p:ph type="dt" sz="half" idx="10"/>
          </p:nvPr>
        </p:nvSpPr>
        <p:spPr/>
        <p:txBody>
          <a:bodyPr/>
          <a:lstStyle/>
          <a:p>
            <a:fld id="{7C27152D-BE13-2043-927A-83FA3C5F2E80}" type="datetime1">
              <a:rPr lang="en-US" smtClean="0"/>
              <a:t>9/15/16</a:t>
            </a:fld>
            <a:endParaRPr lang="en-US"/>
          </a:p>
        </p:txBody>
      </p:sp>
      <p:sp>
        <p:nvSpPr>
          <p:cNvPr id="5" name="Slide Number Placeholder 4"/>
          <p:cNvSpPr>
            <a:spLocks noGrp="1"/>
          </p:cNvSpPr>
          <p:nvPr>
            <p:ph type="sldNum" sz="quarter" idx="12"/>
          </p:nvPr>
        </p:nvSpPr>
        <p:spPr/>
        <p:txBody>
          <a:bodyPr/>
          <a:lstStyle/>
          <a:p>
            <a:fld id="{73E70A8E-6E0B-5545-A4A5-65F53A36721F}" type="slidenum">
              <a:rPr lang="en-US" smtClean="0"/>
              <a:t>57</a:t>
            </a:fld>
            <a:endParaRPr lang="en-US"/>
          </a:p>
        </p:txBody>
      </p:sp>
    </p:spTree>
    <p:extLst>
      <p:ext uri="{BB962C8B-B14F-4D97-AF65-F5344CB8AC3E}">
        <p14:creationId xmlns:p14="http://schemas.microsoft.com/office/powerpoint/2010/main" val="8004343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Focus on</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Critical review of spending program</a:t>
            </a:r>
          </a:p>
          <a:p>
            <a:r>
              <a:rPr lang="en-US" dirty="0" smtClean="0"/>
              <a:t>Reformed tax structure</a:t>
            </a:r>
          </a:p>
          <a:p>
            <a:pPr lvl="1"/>
            <a:r>
              <a:rPr lang="en-US" dirty="0" smtClean="0"/>
              <a:t>Sales tax</a:t>
            </a:r>
          </a:p>
          <a:p>
            <a:pPr lvl="2"/>
            <a:r>
              <a:rPr lang="en-US" dirty="0" smtClean="0"/>
              <a:t>Base—focusing on fairness and competitiveness as well as state-local uniformity</a:t>
            </a:r>
          </a:p>
          <a:p>
            <a:pPr lvl="2"/>
            <a:r>
              <a:rPr lang="en-US" dirty="0" smtClean="0"/>
              <a:t>Rate</a:t>
            </a:r>
          </a:p>
          <a:p>
            <a:pPr lvl="2"/>
            <a:r>
              <a:rPr lang="en-US" dirty="0" smtClean="0"/>
              <a:t>State-local administration</a:t>
            </a:r>
          </a:p>
          <a:p>
            <a:pPr lvl="1"/>
            <a:r>
              <a:rPr lang="en-US" dirty="0" smtClean="0"/>
              <a:t>Individual income tax</a:t>
            </a:r>
          </a:p>
          <a:p>
            <a:pPr lvl="2"/>
            <a:r>
              <a:rPr lang="en-US" dirty="0" smtClean="0"/>
              <a:t>Base—means examining exemptions and deductions</a:t>
            </a:r>
          </a:p>
          <a:p>
            <a:pPr lvl="2"/>
            <a:r>
              <a:rPr lang="en-US" dirty="0" smtClean="0"/>
              <a:t>Tax rate or rates</a:t>
            </a:r>
          </a:p>
          <a:p>
            <a:pPr lvl="2"/>
            <a:r>
              <a:rPr lang="en-US" dirty="0" smtClean="0"/>
              <a:t>Credits thereby reducing tax liability</a:t>
            </a:r>
          </a:p>
          <a:p>
            <a:pPr lvl="1"/>
            <a:r>
              <a:rPr lang="en-US" dirty="0" smtClean="0"/>
              <a:t>Corporate income and franchise taxes</a:t>
            </a:r>
          </a:p>
          <a:p>
            <a:pPr lvl="2"/>
            <a:r>
              <a:rPr lang="en-US" dirty="0" smtClean="0"/>
              <a:t>Administration of recently approved reforms</a:t>
            </a:r>
          </a:p>
          <a:p>
            <a:pPr lvl="2"/>
            <a:r>
              <a:rPr lang="en-US" dirty="0" smtClean="0"/>
              <a:t>Support for constitutional amendment on expanding corporate tax base and lowering corporate tax rate</a:t>
            </a:r>
          </a:p>
          <a:p>
            <a:pPr lvl="2"/>
            <a:r>
              <a:rPr lang="en-US" dirty="0" smtClean="0"/>
              <a:t>Reducing inventory and natural gas credits</a:t>
            </a:r>
          </a:p>
          <a:p>
            <a:pPr lvl="1"/>
            <a:r>
              <a:rPr lang="en-US" dirty="0" smtClean="0"/>
              <a:t>Local tax issues</a:t>
            </a:r>
          </a:p>
          <a:p>
            <a:pPr lvl="2"/>
            <a:r>
              <a:rPr lang="en-US" dirty="0" smtClean="0"/>
              <a:t>Property tax</a:t>
            </a:r>
          </a:p>
          <a:p>
            <a:pPr lvl="2"/>
            <a:r>
              <a:rPr lang="en-US" dirty="0" smtClean="0"/>
              <a:t>Sales and use taxes</a:t>
            </a:r>
            <a:endParaRPr lang="en-US" dirty="0"/>
          </a:p>
        </p:txBody>
      </p:sp>
      <p:sp>
        <p:nvSpPr>
          <p:cNvPr id="4" name="Date Placeholder 3"/>
          <p:cNvSpPr>
            <a:spLocks noGrp="1"/>
          </p:cNvSpPr>
          <p:nvPr>
            <p:ph type="dt" sz="half" idx="10"/>
          </p:nvPr>
        </p:nvSpPr>
        <p:spPr/>
        <p:txBody>
          <a:bodyPr/>
          <a:lstStyle/>
          <a:p>
            <a:fld id="{7C27152D-BE13-2043-927A-83FA3C5F2E80}" type="datetime1">
              <a:rPr lang="en-US" smtClean="0"/>
              <a:t>9/15/16</a:t>
            </a:fld>
            <a:endParaRPr lang="en-US"/>
          </a:p>
        </p:txBody>
      </p:sp>
      <p:sp>
        <p:nvSpPr>
          <p:cNvPr id="5" name="Slide Number Placeholder 4"/>
          <p:cNvSpPr>
            <a:spLocks noGrp="1"/>
          </p:cNvSpPr>
          <p:nvPr>
            <p:ph type="sldNum" sz="quarter" idx="12"/>
          </p:nvPr>
        </p:nvSpPr>
        <p:spPr/>
        <p:txBody>
          <a:bodyPr/>
          <a:lstStyle/>
          <a:p>
            <a:fld id="{73E70A8E-6E0B-5545-A4A5-65F53A36721F}" type="slidenum">
              <a:rPr lang="en-US" smtClean="0"/>
              <a:t>58</a:t>
            </a:fld>
            <a:endParaRPr lang="en-US"/>
          </a:p>
        </p:txBody>
      </p:sp>
    </p:spTree>
    <p:extLst>
      <p:ext uri="{BB962C8B-B14F-4D97-AF65-F5344CB8AC3E}">
        <p14:creationId xmlns:p14="http://schemas.microsoft.com/office/powerpoint/2010/main" val="10624884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69983" y="1252735"/>
            <a:ext cx="7772400" cy="1362075"/>
          </a:xfrm>
        </p:spPr>
        <p:txBody>
          <a:bodyPr>
            <a:normAutofit fontScale="90000"/>
          </a:bodyPr>
          <a:lstStyle/>
          <a:p>
            <a:r>
              <a:rPr lang="en-US" dirty="0" smtClean="0"/>
              <a:t>Spending Choices </a:t>
            </a:r>
            <a:r>
              <a:rPr lang="en-US" smtClean="0"/>
              <a:t>and Recommendations</a:t>
            </a:r>
            <a:endParaRPr lang="en-US"/>
          </a:p>
        </p:txBody>
      </p:sp>
      <p:sp>
        <p:nvSpPr>
          <p:cNvPr id="3" name="Text Placeholder 2"/>
          <p:cNvSpPr>
            <a:spLocks noGrp="1"/>
          </p:cNvSpPr>
          <p:nvPr>
            <p:ph type="body" idx="1"/>
          </p:nvPr>
        </p:nvSpPr>
        <p:spPr/>
        <p:txBody>
          <a:bodyPr/>
          <a:lstStyle/>
          <a:p>
            <a:endParaRPr lang="en-US" dirty="0"/>
          </a:p>
        </p:txBody>
      </p:sp>
      <p:sp>
        <p:nvSpPr>
          <p:cNvPr id="4" name="Date Placeholder 3"/>
          <p:cNvSpPr>
            <a:spLocks noGrp="1"/>
          </p:cNvSpPr>
          <p:nvPr>
            <p:ph type="dt" sz="half" idx="10"/>
          </p:nvPr>
        </p:nvSpPr>
        <p:spPr/>
        <p:txBody>
          <a:bodyPr/>
          <a:lstStyle/>
          <a:p>
            <a:fld id="{1DA07A91-1EA8-164C-81EB-EE1BBC542AAE}" type="datetime1">
              <a:rPr lang="en-US" smtClean="0"/>
              <a:t>9/15/16</a:t>
            </a:fld>
            <a:endParaRPr lang="en-US"/>
          </a:p>
        </p:txBody>
      </p:sp>
      <p:sp>
        <p:nvSpPr>
          <p:cNvPr id="5" name="Slide Number Placeholder 4"/>
          <p:cNvSpPr>
            <a:spLocks noGrp="1"/>
          </p:cNvSpPr>
          <p:nvPr>
            <p:ph type="sldNum" sz="quarter" idx="12"/>
          </p:nvPr>
        </p:nvSpPr>
        <p:spPr/>
        <p:txBody>
          <a:bodyPr/>
          <a:lstStyle/>
          <a:p>
            <a:fld id="{73E70A8E-6E0B-5545-A4A5-65F53A36721F}" type="slidenum">
              <a:rPr lang="en-US" smtClean="0"/>
              <a:t>6</a:t>
            </a:fld>
            <a:endParaRPr lang="en-US"/>
          </a:p>
        </p:txBody>
      </p:sp>
    </p:spTree>
    <p:extLst>
      <p:ext uri="{BB962C8B-B14F-4D97-AF65-F5344CB8AC3E}">
        <p14:creationId xmlns:p14="http://schemas.microsoft.com/office/powerpoint/2010/main" val="11005495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Examining Public Sector Programs</a:t>
            </a:r>
            <a:endParaRPr lang="en-US" dirty="0"/>
          </a:p>
        </p:txBody>
      </p:sp>
      <p:sp>
        <p:nvSpPr>
          <p:cNvPr id="3" name="Content Placeholder 2"/>
          <p:cNvSpPr>
            <a:spLocks noGrp="1"/>
          </p:cNvSpPr>
          <p:nvPr>
            <p:ph idx="1"/>
          </p:nvPr>
        </p:nvSpPr>
        <p:spPr>
          <a:xfrm>
            <a:off x="1981200" y="1417638"/>
            <a:ext cx="8229600" cy="4983162"/>
          </a:xfrm>
        </p:spPr>
        <p:txBody>
          <a:bodyPr>
            <a:normAutofit fontScale="55000" lnSpcReduction="20000"/>
          </a:bodyPr>
          <a:lstStyle/>
          <a:p>
            <a:r>
              <a:rPr lang="en-US" dirty="0"/>
              <a:t>Is the state presently investing too little or too much in certain activities that typically are considered to be necessary public services provided by the State</a:t>
            </a:r>
          </a:p>
          <a:p>
            <a:pPr lvl="1"/>
            <a:r>
              <a:rPr lang="en-US" dirty="0"/>
              <a:t>Elementary and Secondary Education--MFP</a:t>
            </a:r>
          </a:p>
          <a:p>
            <a:pPr lvl="1"/>
            <a:r>
              <a:rPr lang="en-US" dirty="0"/>
              <a:t>Early Childhood development</a:t>
            </a:r>
          </a:p>
          <a:p>
            <a:pPr lvl="1"/>
            <a:r>
              <a:rPr lang="en-US" dirty="0"/>
              <a:t>Transportation and Infrastructure</a:t>
            </a:r>
          </a:p>
          <a:p>
            <a:pPr lvl="1"/>
            <a:r>
              <a:rPr lang="en-US" dirty="0"/>
              <a:t>Higher Education</a:t>
            </a:r>
          </a:p>
          <a:p>
            <a:pPr lvl="1"/>
            <a:r>
              <a:rPr lang="en-US" dirty="0"/>
              <a:t>Healthcare</a:t>
            </a:r>
          </a:p>
          <a:p>
            <a:pPr lvl="1"/>
            <a:r>
              <a:rPr lang="en-US" dirty="0"/>
              <a:t>Children and family </a:t>
            </a:r>
            <a:r>
              <a:rPr lang="en-US" dirty="0" smtClean="0"/>
              <a:t>services</a:t>
            </a:r>
          </a:p>
          <a:p>
            <a:pPr lvl="1"/>
            <a:r>
              <a:rPr lang="en-US" dirty="0" smtClean="0"/>
              <a:t>Workforce development</a:t>
            </a:r>
          </a:p>
          <a:p>
            <a:pPr lvl="1"/>
            <a:r>
              <a:rPr lang="en-US" dirty="0" smtClean="0"/>
              <a:t>Public safety</a:t>
            </a:r>
            <a:endParaRPr lang="en-US" dirty="0"/>
          </a:p>
          <a:p>
            <a:pPr marL="342900" lvl="1" indent="-342900"/>
            <a:r>
              <a:rPr lang="en-US" dirty="0" smtClean="0"/>
              <a:t>Certain spending should be examined by a Task Force with special expertise on the issue.  Efficiencies will not be mere budgeting exercises or reducing the number of cars being used or not filling vacant positions, but possibly fundamental changes in how a certain activity is operating. </a:t>
            </a:r>
          </a:p>
          <a:p>
            <a:pPr marL="742950" lvl="2" indent="-342900"/>
            <a:r>
              <a:rPr lang="en-US" dirty="0" smtClean="0"/>
              <a:t>The task force should be composed of persons with expertise in the activities of the state agencies being reviewed </a:t>
            </a:r>
          </a:p>
          <a:p>
            <a:pPr marL="742950" lvl="2" indent="-342900"/>
            <a:r>
              <a:rPr lang="en-US" dirty="0" smtClean="0"/>
              <a:t>A suggestion to make the task force’s work more meaningful is to consider suggestions contained in the Roach Plan with the Task Force to be created by a resolution of the Legislature</a:t>
            </a:r>
          </a:p>
          <a:p>
            <a:pPr marL="1200150" lvl="3" indent="-342900"/>
            <a:r>
              <a:rPr lang="en-US" dirty="0" smtClean="0"/>
              <a:t>Option 1: Task Force recommendations to be considered by Legislature according to standard legislature procedures, but Task Force recommendations, as amended through the legislature procedure, must be voted on by full House and Senate</a:t>
            </a:r>
          </a:p>
          <a:p>
            <a:pPr marL="1200150" lvl="3" indent="-342900"/>
            <a:r>
              <a:rPr lang="en-US" dirty="0" smtClean="0"/>
              <a:t>Option 2: Task Force recommendations to be voted on as presented to Legislature and will go to the Governor for his signature unless 60% of the Legislature votes to reject them.  This Task Force must be created by created by a 2/3</a:t>
            </a:r>
            <a:r>
              <a:rPr lang="en-US" baseline="30000" dirty="0" smtClean="0"/>
              <a:t>rd</a:t>
            </a:r>
            <a:r>
              <a:rPr lang="en-US" dirty="0" smtClean="0"/>
              <a:t> vote of the House and Senate.</a:t>
            </a:r>
          </a:p>
          <a:p>
            <a:pPr marL="742950" lvl="2" indent="-342900"/>
            <a:r>
              <a:rPr lang="en-US" dirty="0" smtClean="0"/>
              <a:t>Examining fundamental changes in the delivery of public services is a long-run project and the changes must be accepted across the political spectrum</a:t>
            </a:r>
          </a:p>
          <a:p>
            <a:pPr marL="1200150" lvl="3" indent="-342900"/>
            <a:r>
              <a:rPr lang="en-US" dirty="0" smtClean="0"/>
              <a:t>Transportation and Infrastructure:  a task force is already reviewing-–critical issues facing U.S. and every state in the union.</a:t>
            </a:r>
          </a:p>
          <a:p>
            <a:pPr marL="1200150" lvl="3" indent="-342900"/>
            <a:r>
              <a:rPr lang="en-US" dirty="0" smtClean="0"/>
              <a:t>MFP—last reviewed in the late 1990s; a real need to examine the current formula and the state’s contribution</a:t>
            </a:r>
          </a:p>
          <a:p>
            <a:pPr marL="1200150" lvl="3" indent="-342900"/>
            <a:r>
              <a:rPr lang="en-US" dirty="0" smtClean="0"/>
              <a:t>Update early childhood development changes—an issue that is getting national attention</a:t>
            </a:r>
          </a:p>
          <a:p>
            <a:pPr marL="1200150" lvl="3" indent="-342900"/>
            <a:r>
              <a:rPr lang="en-US" dirty="0" smtClean="0"/>
              <a:t>Appropriate funding of public higher education</a:t>
            </a:r>
          </a:p>
          <a:p>
            <a:pPr marL="1200150" lvl="3" indent="-342900"/>
            <a:r>
              <a:rPr lang="en-US" dirty="0" smtClean="0"/>
              <a:t>Appropriate retirement plans for “new” state employees—to avoid any future UAL </a:t>
            </a:r>
            <a:endParaRPr lang="en-US" dirty="0"/>
          </a:p>
          <a:p>
            <a:endParaRPr lang="en-US" dirty="0"/>
          </a:p>
          <a:p>
            <a:endParaRPr lang="en-US" dirty="0"/>
          </a:p>
        </p:txBody>
      </p:sp>
      <p:sp>
        <p:nvSpPr>
          <p:cNvPr id="4" name="Date Placeholder 3"/>
          <p:cNvSpPr>
            <a:spLocks noGrp="1"/>
          </p:cNvSpPr>
          <p:nvPr>
            <p:ph type="dt" sz="half" idx="10"/>
          </p:nvPr>
        </p:nvSpPr>
        <p:spPr/>
        <p:txBody>
          <a:bodyPr/>
          <a:lstStyle/>
          <a:p>
            <a:fld id="{C3AC11C5-DDEB-704F-A22D-E920CF9D43F3}" type="datetime1">
              <a:rPr lang="en-US" smtClean="0"/>
              <a:t>9/15/16</a:t>
            </a:fld>
            <a:endParaRPr lang="en-US"/>
          </a:p>
        </p:txBody>
      </p:sp>
      <p:sp>
        <p:nvSpPr>
          <p:cNvPr id="5" name="Slide Number Placeholder 4"/>
          <p:cNvSpPr>
            <a:spLocks noGrp="1"/>
          </p:cNvSpPr>
          <p:nvPr>
            <p:ph type="sldNum" sz="quarter" idx="12"/>
          </p:nvPr>
        </p:nvSpPr>
        <p:spPr/>
        <p:txBody>
          <a:bodyPr/>
          <a:lstStyle/>
          <a:p>
            <a:fld id="{73E70A8E-6E0B-5545-A4A5-65F53A36721F}" type="slidenum">
              <a:rPr lang="en-US" smtClean="0"/>
              <a:t>7</a:t>
            </a:fld>
            <a:endParaRPr lang="en-US"/>
          </a:p>
        </p:txBody>
      </p:sp>
    </p:spTree>
    <p:extLst>
      <p:ext uri="{BB962C8B-B14F-4D97-AF65-F5344CB8AC3E}">
        <p14:creationId xmlns:p14="http://schemas.microsoft.com/office/powerpoint/2010/main" val="6590301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6194" y="274638"/>
            <a:ext cx="9061807" cy="1143000"/>
          </a:xfrm>
        </p:spPr>
        <p:txBody>
          <a:bodyPr>
            <a:normAutofit fontScale="90000"/>
          </a:bodyPr>
          <a:lstStyle/>
          <a:p>
            <a:r>
              <a:rPr lang="en-US" dirty="0" smtClean="0"/>
              <a:t>Budgetary Practices and </a:t>
            </a:r>
            <a:r>
              <a:rPr lang="en-US" smtClean="0"/>
              <a:t>Possible Changes</a:t>
            </a:r>
            <a:endParaRPr lang="en-US" dirty="0"/>
          </a:p>
        </p:txBody>
      </p:sp>
      <p:sp>
        <p:nvSpPr>
          <p:cNvPr id="3" name="Content Placeholder 2"/>
          <p:cNvSpPr>
            <a:spLocks noGrp="1"/>
          </p:cNvSpPr>
          <p:nvPr>
            <p:ph idx="1"/>
          </p:nvPr>
        </p:nvSpPr>
        <p:spPr/>
        <p:txBody>
          <a:bodyPr>
            <a:normAutofit fontScale="55000" lnSpcReduction="20000"/>
          </a:bodyPr>
          <a:lstStyle/>
          <a:p>
            <a:r>
              <a:rPr lang="en-US" b="1" u="sng" dirty="0" smtClean="0"/>
              <a:t>Dedications and non-discretionary spending—allocations that may not get appropriate legislative oversight </a:t>
            </a:r>
          </a:p>
          <a:p>
            <a:pPr lvl="1"/>
            <a:r>
              <a:rPr lang="en-US" dirty="0" smtClean="0"/>
              <a:t>Keep constitutional dedications; transportation; and coastal restoration</a:t>
            </a:r>
          </a:p>
          <a:p>
            <a:pPr lvl="1"/>
            <a:r>
              <a:rPr lang="en-US" dirty="0" smtClean="0"/>
              <a:t>Eliminate all other dedications, but this will not necessarily free up resources since many of these dedications support public endeavors that citizens will want to keep</a:t>
            </a:r>
          </a:p>
          <a:p>
            <a:r>
              <a:rPr lang="en-US" b="1" u="sng" dirty="0" smtClean="0"/>
              <a:t>Contracts</a:t>
            </a:r>
          </a:p>
          <a:p>
            <a:pPr lvl="1"/>
            <a:r>
              <a:rPr lang="en-US" dirty="0" smtClean="0"/>
              <a:t>Contracts represent a method of privatization—it is a method of limiting size of government; indeed, it was the method by which Louisiana reduced its number of public employees substantially (arranging public/private partnerships with respect to the charity hospitals)</a:t>
            </a:r>
          </a:p>
          <a:p>
            <a:pPr lvl="1"/>
            <a:r>
              <a:rPr lang="en-US" dirty="0" smtClean="0"/>
              <a:t>Distribution of contracts: the top 50 make up a large percentage of overall cost of contracts</a:t>
            </a:r>
          </a:p>
          <a:p>
            <a:pPr lvl="1"/>
            <a:r>
              <a:rPr lang="en-US" dirty="0" smtClean="0"/>
              <a:t>Every contract should be examined, but it will not by itself necessarily produce large savings; the Commission on Streamlining Government made this recommendation in 2010 </a:t>
            </a:r>
          </a:p>
          <a:p>
            <a:r>
              <a:rPr lang="en-US" b="1" u="sng" dirty="0" smtClean="0"/>
              <a:t>Limit on Public Expenditures</a:t>
            </a:r>
          </a:p>
          <a:p>
            <a:pPr lvl="1"/>
            <a:r>
              <a:rPr lang="en-US" dirty="0" smtClean="0"/>
              <a:t>Must make sure we are spending the right amount on public services at this time</a:t>
            </a:r>
          </a:p>
          <a:p>
            <a:pPr lvl="1"/>
            <a:r>
              <a:rPr lang="en-US" dirty="0" smtClean="0"/>
              <a:t>Rules can impose restraints on government in any emergency</a:t>
            </a:r>
          </a:p>
          <a:p>
            <a:pPr lvl="1"/>
            <a:r>
              <a:rPr lang="en-US" dirty="0" smtClean="0"/>
              <a:t>The constitutional amendment to limit the use of mineral revenues and corporate income taxes represents another method of reducing the state’s ability to use volatile revenue sources to fund permanent projects </a:t>
            </a:r>
          </a:p>
          <a:p>
            <a:pPr lvl="2"/>
            <a:r>
              <a:rPr lang="en-US" dirty="0" smtClean="0"/>
              <a:t>these volatile revenue sources peak such as oil prices peaking in 2008 at the very same time that corporate tax collections climbed to over $1.1 billion.  </a:t>
            </a:r>
          </a:p>
          <a:p>
            <a:pPr lvl="2"/>
            <a:r>
              <a:rPr lang="en-US" dirty="0" smtClean="0"/>
              <a:t>Amendment 5 on the November ballot serves as a method of limiting the ability of future legislatures to appropriate dollars for permanent operations, such as a pay increase for all state employees, based on the most volatile of revenues. </a:t>
            </a:r>
          </a:p>
          <a:p>
            <a:pPr lvl="2"/>
            <a:r>
              <a:rPr lang="en-US" dirty="0" smtClean="0"/>
              <a:t>These revenues will decline just as they can risen dramatically.</a:t>
            </a:r>
            <a:endParaRPr lang="en-US" dirty="0"/>
          </a:p>
        </p:txBody>
      </p:sp>
      <p:sp>
        <p:nvSpPr>
          <p:cNvPr id="4" name="Date Placeholder 3"/>
          <p:cNvSpPr>
            <a:spLocks noGrp="1"/>
          </p:cNvSpPr>
          <p:nvPr>
            <p:ph type="dt" sz="half" idx="10"/>
          </p:nvPr>
        </p:nvSpPr>
        <p:spPr/>
        <p:txBody>
          <a:bodyPr/>
          <a:lstStyle/>
          <a:p>
            <a:fld id="{DAE2A5F5-636C-7248-B2F7-313DC5F4CE53}" type="datetime1">
              <a:rPr lang="en-US" smtClean="0"/>
              <a:t>9/15/16</a:t>
            </a:fld>
            <a:endParaRPr lang="en-US"/>
          </a:p>
        </p:txBody>
      </p:sp>
      <p:sp>
        <p:nvSpPr>
          <p:cNvPr id="5" name="Slide Number Placeholder 4"/>
          <p:cNvSpPr>
            <a:spLocks noGrp="1"/>
          </p:cNvSpPr>
          <p:nvPr>
            <p:ph type="sldNum" sz="quarter" idx="12"/>
          </p:nvPr>
        </p:nvSpPr>
        <p:spPr/>
        <p:txBody>
          <a:bodyPr/>
          <a:lstStyle/>
          <a:p>
            <a:fld id="{73E70A8E-6E0B-5545-A4A5-65F53A36721F}" type="slidenum">
              <a:rPr lang="en-US" smtClean="0"/>
              <a:t>8</a:t>
            </a:fld>
            <a:endParaRPr lang="en-US"/>
          </a:p>
        </p:txBody>
      </p:sp>
    </p:spTree>
    <p:extLst>
      <p:ext uri="{BB962C8B-B14F-4D97-AF65-F5344CB8AC3E}">
        <p14:creationId xmlns:p14="http://schemas.microsoft.com/office/powerpoint/2010/main" val="17471853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u="sng" dirty="0">
                <a:solidFill>
                  <a:srgbClr val="FF0000"/>
                </a:solidFill>
              </a:rPr>
              <a:t>Common Cost </a:t>
            </a:r>
            <a:r>
              <a:rPr lang="en-US" sz="3600" dirty="0"/>
              <a:t>Across State Government:</a:t>
            </a:r>
            <a:br>
              <a:rPr lang="en-US" sz="3600" dirty="0"/>
            </a:br>
            <a:r>
              <a:rPr lang="en-US" sz="3600" dirty="0"/>
              <a:t>Unfunded Accrued Liability</a:t>
            </a:r>
            <a:endParaRPr lang="en-US" sz="3600" dirty="0"/>
          </a:p>
        </p:txBody>
      </p:sp>
      <p:sp>
        <p:nvSpPr>
          <p:cNvPr id="3" name="Content Placeholder 2"/>
          <p:cNvSpPr>
            <a:spLocks noGrp="1"/>
          </p:cNvSpPr>
          <p:nvPr>
            <p:ph idx="1"/>
          </p:nvPr>
        </p:nvSpPr>
        <p:spPr>
          <a:xfrm>
            <a:off x="1986337" y="1417638"/>
            <a:ext cx="8229600" cy="4938712"/>
          </a:xfrm>
        </p:spPr>
        <p:txBody>
          <a:bodyPr>
            <a:normAutofit fontScale="62500" lnSpcReduction="20000"/>
          </a:bodyPr>
          <a:lstStyle/>
          <a:p>
            <a:r>
              <a:rPr lang="en-US" dirty="0" smtClean="0"/>
              <a:t>The state allocates UAL on a per employee basis.</a:t>
            </a:r>
          </a:p>
          <a:p>
            <a:r>
              <a:rPr lang="en-US" dirty="0" smtClean="0"/>
              <a:t>UAL rates range from around 21.4% for higher education to over 31% for state agencies.</a:t>
            </a:r>
          </a:p>
          <a:p>
            <a:r>
              <a:rPr lang="en-US" dirty="0" smtClean="0"/>
              <a:t>Initial UAL (debt incurred prior to 1989) must be paid off by 2029 according to Constitution.</a:t>
            </a:r>
          </a:p>
          <a:p>
            <a:r>
              <a:rPr lang="en-US" dirty="0" smtClean="0"/>
              <a:t>Debt incurred after 1989 must be paid off in 30 years.</a:t>
            </a:r>
          </a:p>
          <a:p>
            <a:r>
              <a:rPr lang="en-US" dirty="0" smtClean="0"/>
              <a:t>UAL payments for LSERS and TRSL amounts statewide to about $1.5 billion and will grow to about $1.7 billion per year in the mid-2020s.</a:t>
            </a:r>
          </a:p>
          <a:p>
            <a:r>
              <a:rPr lang="en-US" dirty="0" smtClean="0"/>
              <a:t>These payments distort the state’s support for various public services, such as for higher education and the MFP—the state’s contribution of $3.4 billion is diminished by the UAL payment.   </a:t>
            </a:r>
          </a:p>
          <a:p>
            <a:r>
              <a:rPr lang="en-US" dirty="0" smtClean="0"/>
              <a:t>Payments for UAL distort state support of other public services.</a:t>
            </a:r>
          </a:p>
          <a:p>
            <a:r>
              <a:rPr lang="en-US" b="1" u="sng" dirty="0" smtClean="0">
                <a:solidFill>
                  <a:srgbClr val="FF0000"/>
                </a:solidFill>
              </a:rPr>
              <a:t>Proposal: </a:t>
            </a:r>
          </a:p>
          <a:p>
            <a:pPr lvl="1"/>
            <a:r>
              <a:rPr lang="en-US" dirty="0" smtClean="0"/>
              <a:t>Gradually remove UAL as a per employee add-on</a:t>
            </a:r>
          </a:p>
          <a:p>
            <a:pPr lvl="1"/>
            <a:r>
              <a:rPr lang="en-US" dirty="0" smtClean="0"/>
              <a:t>Work with state agencies to work through issues of federal payments</a:t>
            </a:r>
          </a:p>
          <a:p>
            <a:pPr lvl="1"/>
            <a:r>
              <a:rPr lang="en-US" dirty="0" smtClean="0"/>
              <a:t>Devise self-generating payments for UAL and other technical issues</a:t>
            </a:r>
          </a:p>
          <a:p>
            <a:r>
              <a:rPr lang="en-US" dirty="0" smtClean="0"/>
              <a:t>This proposal has nothing to do with possible changes in the retirement </a:t>
            </a:r>
            <a:r>
              <a:rPr lang="en-US" dirty="0"/>
              <a:t>systems— </a:t>
            </a:r>
            <a:r>
              <a:rPr lang="en-US" dirty="0" smtClean="0"/>
              <a:t>it only deals with debts that have been accumulated in the past that are obligations of the state.</a:t>
            </a:r>
            <a:endParaRPr lang="en-US" dirty="0"/>
          </a:p>
        </p:txBody>
      </p:sp>
      <p:sp>
        <p:nvSpPr>
          <p:cNvPr id="4" name="Date Placeholder 3"/>
          <p:cNvSpPr>
            <a:spLocks noGrp="1"/>
          </p:cNvSpPr>
          <p:nvPr>
            <p:ph type="dt" sz="half" idx="10"/>
          </p:nvPr>
        </p:nvSpPr>
        <p:spPr/>
        <p:txBody>
          <a:bodyPr/>
          <a:lstStyle/>
          <a:p>
            <a:fld id="{75FC65CF-4D9C-7748-A3A6-1A659413581E}" type="datetime1">
              <a:rPr lang="en-US" smtClean="0"/>
              <a:t>9/15/16</a:t>
            </a:fld>
            <a:endParaRPr lang="en-US"/>
          </a:p>
        </p:txBody>
      </p:sp>
      <p:sp>
        <p:nvSpPr>
          <p:cNvPr id="5" name="Slide Number Placeholder 4"/>
          <p:cNvSpPr>
            <a:spLocks noGrp="1"/>
          </p:cNvSpPr>
          <p:nvPr>
            <p:ph type="sldNum" sz="quarter" idx="12"/>
          </p:nvPr>
        </p:nvSpPr>
        <p:spPr/>
        <p:txBody>
          <a:bodyPr/>
          <a:lstStyle/>
          <a:p>
            <a:fld id="{73E70A8E-6E0B-5545-A4A5-65F53A36721F}" type="slidenum">
              <a:rPr lang="en-US" smtClean="0"/>
              <a:t>9</a:t>
            </a:fld>
            <a:endParaRPr lang="en-US"/>
          </a:p>
        </p:txBody>
      </p:sp>
    </p:spTree>
    <p:extLst>
      <p:ext uri="{BB962C8B-B14F-4D97-AF65-F5344CB8AC3E}">
        <p14:creationId xmlns:p14="http://schemas.microsoft.com/office/powerpoint/2010/main" val="16844603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82</TotalTime>
  <Words>4263</Words>
  <Application>Microsoft Macintosh PowerPoint</Application>
  <PresentationFormat>Widescreen</PresentationFormat>
  <Paragraphs>652</Paragraphs>
  <Slides>58</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58</vt:i4>
      </vt:variant>
    </vt:vector>
  </HeadingPairs>
  <TitlesOfParts>
    <vt:vector size="63" baseType="lpstr">
      <vt:lpstr>Calibri</vt:lpstr>
      <vt:lpstr>Calibri Light</vt:lpstr>
      <vt:lpstr>ＭＳ ゴシック</vt:lpstr>
      <vt:lpstr>Arial</vt:lpstr>
      <vt:lpstr>Office Theme</vt:lpstr>
      <vt:lpstr>Report of HCR 11 Task Force on Structural Changes in Budget and Tax Policy</vt:lpstr>
      <vt:lpstr>Role of The Task Force as created by HCR 11</vt:lpstr>
      <vt:lpstr>Establishing Budgetary Framework</vt:lpstr>
      <vt:lpstr>Louisiana in 2017</vt:lpstr>
      <vt:lpstr>Projected Budget Outlook Based on  Current Expenditures and Tax Structure</vt:lpstr>
      <vt:lpstr>Spending Choices and Recommendations</vt:lpstr>
      <vt:lpstr>Examining Public Sector Programs</vt:lpstr>
      <vt:lpstr>Budgetary Practices and Possible Changes</vt:lpstr>
      <vt:lpstr>Common Cost Across State Government: Unfunded Accrued Liability</vt:lpstr>
      <vt:lpstr>Tax Choices: Sales, Individual Income, and CIFT </vt:lpstr>
      <vt:lpstr>Tax Restructuring--Decisions</vt:lpstr>
      <vt:lpstr>Tax Restructuring--Decisions</vt:lpstr>
      <vt:lpstr>Tax Restructuring--Decisions</vt:lpstr>
      <vt:lpstr>Tax Restructuring--Decisions</vt:lpstr>
      <vt:lpstr>Goals of Tax Changes</vt:lpstr>
      <vt:lpstr>Distribution of Current Income  and Sales Tax Structure</vt:lpstr>
      <vt:lpstr>Estimates of Sales Tax Impact on Households</vt:lpstr>
      <vt:lpstr>Sales Tax Options</vt:lpstr>
      <vt:lpstr>Comparing Sales Tax Base with and without Food, etc. at 5% and 3%</vt:lpstr>
      <vt:lpstr>Sales Tax Administration</vt:lpstr>
      <vt:lpstr>Individual Income Tax</vt:lpstr>
      <vt:lpstr>Rates Applied to  Louisiana Taxable Income</vt:lpstr>
      <vt:lpstr>Information About Louisiana’s Individual Income Tax</vt:lpstr>
      <vt:lpstr>LA Taxpayers by Filing Status From IRS, 2013</vt:lpstr>
      <vt:lpstr>% of Taxpayers and AGI by Income Groups </vt:lpstr>
      <vt:lpstr>Tax Exemptions, Deductions,  and Credits</vt:lpstr>
      <vt:lpstr>Tax Exemptions, Deductions, Credits (RED: Eliminate; Green: Keep; Purple: To Be Decided;  Blue: Amend)</vt:lpstr>
      <vt:lpstr>Exemptions We have to Face up to</vt:lpstr>
      <vt:lpstr>PowerPoint Presentation</vt:lpstr>
      <vt:lpstr>Eliminating FID</vt:lpstr>
      <vt:lpstr>PowerPoint Presentation</vt:lpstr>
      <vt:lpstr>PowerPoint Presentation</vt:lpstr>
      <vt:lpstr>Who Pays Individual Income Tax in Louisiana with and without Federal Income Tax Deduction </vt:lpstr>
      <vt:lpstr>Current and Estimated Without FITD ($0 to $25,000) </vt:lpstr>
      <vt:lpstr>Current and Estimated Without FITD ($25,000 to $100,000)</vt:lpstr>
      <vt:lpstr>Current and Estimated Without FITD ($100,000 to $200,000) </vt:lpstr>
      <vt:lpstr>Current and Estimated Without FITD ($200,000 and Above) </vt:lpstr>
      <vt:lpstr>Number of Taxpayers Who File Schedule A on Federal Tax Returns (420,252 in total or about 25%)</vt:lpstr>
      <vt:lpstr>Number of LA Taxpayers Filing Schedule A with Federal Tax Returns</vt:lpstr>
      <vt:lpstr>Estimated Itemized Deductions, 2014</vt:lpstr>
      <vt:lpstr>PowerPoint Presentation</vt:lpstr>
      <vt:lpstr>PowerPoint Presentation</vt:lpstr>
      <vt:lpstr>PowerPoint Presentation</vt:lpstr>
      <vt:lpstr>Suggestions for Exemptions and Credits</vt:lpstr>
      <vt:lpstr>Brackets</vt:lpstr>
      <vt:lpstr>Present Brackets and Rates Applied to  Louisiana Taxable Income</vt:lpstr>
      <vt:lpstr>Stelly Brackets Applied to  Louisiana Taxable Income</vt:lpstr>
      <vt:lpstr>Just Changing the Brackets</vt:lpstr>
      <vt:lpstr>EID Taxpayers</vt:lpstr>
      <vt:lpstr>EID Taxpayers</vt:lpstr>
      <vt:lpstr>EID Taxpayers</vt:lpstr>
      <vt:lpstr>All Taxpayers: Stelly Brackets and $10,000 Cap on EID and FITD</vt:lpstr>
      <vt:lpstr>Cap FITD AT $10,000</vt:lpstr>
      <vt:lpstr>Current Brackets, but eliminate all Credits</vt:lpstr>
      <vt:lpstr>Current Structure and No Credits</vt:lpstr>
      <vt:lpstr>Property Tax</vt:lpstr>
      <vt:lpstr>Final Report</vt:lpstr>
      <vt:lpstr>Focus on</vt:lpstr>
    </vt:vector>
  </TitlesOfParts>
  <Company/>
  <LinksUpToDate>false</LinksUpToDate>
  <SharedDoc>false</SharedDoc>
  <HyperlinksChanged>false</HyperlinksChanged>
  <AppVersion>15.0025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Report of HCR 11 Task Force on Structural Changes in Budget and Tax Policy</dc:title>
  <dc:creator>Microsoft Office User</dc:creator>
  <cp:lastModifiedBy>Microsoft Office User</cp:lastModifiedBy>
  <cp:revision>7</cp:revision>
  <dcterms:created xsi:type="dcterms:W3CDTF">2016-09-16T03:58:13Z</dcterms:created>
  <dcterms:modified xsi:type="dcterms:W3CDTF">2016-09-16T05:20:21Z</dcterms:modified>
</cp:coreProperties>
</file>